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Lst>
  <p:sldSz cx="18288000" cy="10287000"/>
  <p:notesSz cx="10287000" cy="18288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604"/>
    <p:restoredTop sz="94610"/>
  </p:normalViewPr>
  <p:slideViewPr>
    <p:cSldViewPr snapToGrid="0" snapToObjects="1">
      <p:cViewPr varScale="1">
        <p:scale>
          <a:sx n="98" d="100"/>
          <a:sy n="98" d="100"/>
        </p:scale>
        <p:origin x="224" y="45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7033984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jpe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image" Target="../media/image12.png"/><Relationship Id="rId13" Type="http://schemas.openxmlformats.org/officeDocument/2006/relationships/image" Target="../media/image17.png"/><Relationship Id="rId18" Type="http://schemas.openxmlformats.org/officeDocument/2006/relationships/image" Target="../media/image22.png"/><Relationship Id="rId3" Type="http://schemas.openxmlformats.org/officeDocument/2006/relationships/image" Target="../media/image7.png"/><Relationship Id="rId7" Type="http://schemas.openxmlformats.org/officeDocument/2006/relationships/image" Target="../media/image11.png"/><Relationship Id="rId12" Type="http://schemas.openxmlformats.org/officeDocument/2006/relationships/image" Target="../media/image16.png"/><Relationship Id="rId17" Type="http://schemas.openxmlformats.org/officeDocument/2006/relationships/image" Target="../media/image21.png"/><Relationship Id="rId2" Type="http://schemas.openxmlformats.org/officeDocument/2006/relationships/notesSlide" Target="../notesSlides/notesSlide2.xml"/><Relationship Id="rId16" Type="http://schemas.openxmlformats.org/officeDocument/2006/relationships/image" Target="../media/image20.png"/><Relationship Id="rId1" Type="http://schemas.openxmlformats.org/officeDocument/2006/relationships/slideLayout" Target="../slideLayouts/slideLayout1.xml"/><Relationship Id="rId6" Type="http://schemas.openxmlformats.org/officeDocument/2006/relationships/image" Target="../media/image10.png"/><Relationship Id="rId11" Type="http://schemas.openxmlformats.org/officeDocument/2006/relationships/image" Target="../media/image15.png"/><Relationship Id="rId5" Type="http://schemas.openxmlformats.org/officeDocument/2006/relationships/image" Target="../media/image9.png"/><Relationship Id="rId15" Type="http://schemas.openxmlformats.org/officeDocument/2006/relationships/image" Target="../media/image19.png"/><Relationship Id="rId10" Type="http://schemas.openxmlformats.org/officeDocument/2006/relationships/image" Target="../media/image14.png"/><Relationship Id="rId19" Type="http://schemas.openxmlformats.org/officeDocument/2006/relationships/image" Target="../media/image23.png"/><Relationship Id="rId4" Type="http://schemas.openxmlformats.org/officeDocument/2006/relationships/image" Target="../media/image8.png"/><Relationship Id="rId9" Type="http://schemas.openxmlformats.org/officeDocument/2006/relationships/image" Target="../media/image13.png"/><Relationship Id="rId14" Type="http://schemas.openxmlformats.org/officeDocument/2006/relationships/image" Target="../media/image18.png"/></Relationships>
</file>

<file path=ppt/slides/_rels/slide3.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24.png"/><Relationship Id="rId7" Type="http://schemas.openxmlformats.org/officeDocument/2006/relationships/image" Target="../media/image19.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27.png"/><Relationship Id="rId11" Type="http://schemas.openxmlformats.org/officeDocument/2006/relationships/image" Target="../media/image23.png"/><Relationship Id="rId5" Type="http://schemas.openxmlformats.org/officeDocument/2006/relationships/image" Target="../media/image26.png"/><Relationship Id="rId10" Type="http://schemas.openxmlformats.org/officeDocument/2006/relationships/image" Target="../media/image22.png"/><Relationship Id="rId4" Type="http://schemas.openxmlformats.org/officeDocument/2006/relationships/image" Target="../media/image25.png"/><Relationship Id="rId9" Type="http://schemas.openxmlformats.org/officeDocument/2006/relationships/image" Target="../media/image21.png"/></Relationships>
</file>

<file path=ppt/slides/_rels/slide4.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28.png"/><Relationship Id="rId7" Type="http://schemas.openxmlformats.org/officeDocument/2006/relationships/image" Target="../media/image32.png"/><Relationship Id="rId12" Type="http://schemas.openxmlformats.org/officeDocument/2006/relationships/image" Target="../media/image23.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31.png"/><Relationship Id="rId11" Type="http://schemas.openxmlformats.org/officeDocument/2006/relationships/image" Target="../media/image22.png"/><Relationship Id="rId5" Type="http://schemas.openxmlformats.org/officeDocument/2006/relationships/image" Target="../media/image30.png"/><Relationship Id="rId10" Type="http://schemas.openxmlformats.org/officeDocument/2006/relationships/image" Target="../media/image21.png"/><Relationship Id="rId4" Type="http://schemas.openxmlformats.org/officeDocument/2006/relationships/image" Target="../media/image29.png"/><Relationship Id="rId9" Type="http://schemas.openxmlformats.org/officeDocument/2006/relationships/image" Target="../media/image34.png"/></Relationships>
</file>

<file path=ppt/slides/_rels/slide5.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28.png"/><Relationship Id="rId7" Type="http://schemas.openxmlformats.org/officeDocument/2006/relationships/image" Target="../media/image33.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s>
</file>

<file path=ppt/slides/_rels/slide6.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28.png"/><Relationship Id="rId7" Type="http://schemas.openxmlformats.org/officeDocument/2006/relationships/image" Target="../media/image21.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35.png"/><Relationship Id="rId9" Type="http://schemas.openxmlformats.org/officeDocument/2006/relationships/image" Target="../media/image23.png"/></Relationships>
</file>

<file path=ppt/slides/_rels/slide7.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28.png"/><Relationship Id="rId7" Type="http://schemas.openxmlformats.org/officeDocument/2006/relationships/image" Target="../media/image41.png"/><Relationship Id="rId12" Type="http://schemas.openxmlformats.org/officeDocument/2006/relationships/image" Target="../media/image23.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40.png"/><Relationship Id="rId11" Type="http://schemas.openxmlformats.org/officeDocument/2006/relationships/image" Target="../media/image22.png"/><Relationship Id="rId5" Type="http://schemas.openxmlformats.org/officeDocument/2006/relationships/image" Target="../media/image39.png"/><Relationship Id="rId10" Type="http://schemas.openxmlformats.org/officeDocument/2006/relationships/image" Target="../media/image21.png"/><Relationship Id="rId4" Type="http://schemas.openxmlformats.org/officeDocument/2006/relationships/image" Target="../media/image38.png"/><Relationship Id="rId9" Type="http://schemas.openxmlformats.org/officeDocument/2006/relationships/image" Target="../media/image34.png"/></Relationships>
</file>

<file path=ppt/slides/_rels/slide8.xml.rels><?xml version="1.0" encoding="UTF-8" standalone="yes"?>
<Relationships xmlns="http://schemas.openxmlformats.org/package/2006/relationships"><Relationship Id="rId8" Type="http://schemas.openxmlformats.org/officeDocument/2006/relationships/image" Target="../media/image47.png"/><Relationship Id="rId13" Type="http://schemas.openxmlformats.org/officeDocument/2006/relationships/image" Target="../media/image21.png"/><Relationship Id="rId3" Type="http://schemas.openxmlformats.org/officeDocument/2006/relationships/image" Target="../media/image42.png"/><Relationship Id="rId7" Type="http://schemas.openxmlformats.org/officeDocument/2006/relationships/image" Target="../media/image46.png"/><Relationship Id="rId12" Type="http://schemas.openxmlformats.org/officeDocument/2006/relationships/image" Target="../media/image20.pn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45.png"/><Relationship Id="rId11" Type="http://schemas.openxmlformats.org/officeDocument/2006/relationships/image" Target="../media/image19.png"/><Relationship Id="rId5" Type="http://schemas.openxmlformats.org/officeDocument/2006/relationships/image" Target="../media/image44.png"/><Relationship Id="rId15" Type="http://schemas.openxmlformats.org/officeDocument/2006/relationships/image" Target="../media/image23.png"/><Relationship Id="rId10" Type="http://schemas.openxmlformats.org/officeDocument/2006/relationships/image" Target="../media/image49.png"/><Relationship Id="rId4" Type="http://schemas.openxmlformats.org/officeDocument/2006/relationships/image" Target="../media/image43.png"/><Relationship Id="rId9" Type="http://schemas.openxmlformats.org/officeDocument/2006/relationships/image" Target="../media/image48.png"/><Relationship Id="rId14" Type="http://schemas.openxmlformats.org/officeDocument/2006/relationships/image" Target="../media/image22.png"/></Relationships>
</file>

<file path=ppt/slides/_rels/slide9.xml.rels><?xml version="1.0" encoding="UTF-8" standalone="yes"?>
<Relationships xmlns="http://schemas.openxmlformats.org/package/2006/relationships"><Relationship Id="rId8" Type="http://schemas.openxmlformats.org/officeDocument/2006/relationships/image" Target="../media/image54.png"/><Relationship Id="rId13" Type="http://schemas.openxmlformats.org/officeDocument/2006/relationships/image" Target="../media/image23.png"/><Relationship Id="rId3" Type="http://schemas.openxmlformats.org/officeDocument/2006/relationships/image" Target="../media/image36.png"/><Relationship Id="rId7" Type="http://schemas.openxmlformats.org/officeDocument/2006/relationships/image" Target="../media/image53.png"/><Relationship Id="rId12" Type="http://schemas.openxmlformats.org/officeDocument/2006/relationships/image" Target="../media/image22.pn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52.png"/><Relationship Id="rId11" Type="http://schemas.openxmlformats.org/officeDocument/2006/relationships/image" Target="../media/image21.png"/><Relationship Id="rId5" Type="http://schemas.openxmlformats.org/officeDocument/2006/relationships/image" Target="../media/image51.png"/><Relationship Id="rId10" Type="http://schemas.openxmlformats.org/officeDocument/2006/relationships/image" Target="../media/image20.png"/><Relationship Id="rId4" Type="http://schemas.openxmlformats.org/officeDocument/2006/relationships/image" Target="../media/image50.png"/><Relationship Id="rId9" Type="http://schemas.openxmlformats.org/officeDocument/2006/relationships/image" Target="../media/image19.png"/><Relationship Id="rId14" Type="http://schemas.openxmlformats.org/officeDocument/2006/relationships/image" Target="../media/image55.png"/></Relationships>
</file>

<file path=ppt/slides/_rels/slide10.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28.png"/><Relationship Id="rId7" Type="http://schemas.openxmlformats.org/officeDocument/2006/relationships/image" Target="../media/image21.pn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34.png"/><Relationship Id="rId5" Type="http://schemas.openxmlformats.org/officeDocument/2006/relationships/image" Target="../media/image33.png"/><Relationship Id="rId10" Type="http://schemas.openxmlformats.org/officeDocument/2006/relationships/image" Target="../media/image6.jpeg"/><Relationship Id="rId4" Type="http://schemas.openxmlformats.org/officeDocument/2006/relationships/image" Target="../media/image36.png"/><Relationship Id="rId9" Type="http://schemas.openxmlformats.org/officeDocument/2006/relationships/image" Target="../media/image23.png"/></Relationships>
</file>

<file path=ppt/slides/_rels/slide11.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28.png"/><Relationship Id="rId7" Type="http://schemas.openxmlformats.org/officeDocument/2006/relationships/image" Target="../media/image19.pn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57.png"/><Relationship Id="rId11" Type="http://schemas.openxmlformats.org/officeDocument/2006/relationships/image" Target="../media/image23.png"/><Relationship Id="rId5" Type="http://schemas.openxmlformats.org/officeDocument/2006/relationships/image" Target="../media/image56.png"/><Relationship Id="rId10" Type="http://schemas.openxmlformats.org/officeDocument/2006/relationships/image" Target="../media/image22.png"/><Relationship Id="rId4" Type="http://schemas.openxmlformats.org/officeDocument/2006/relationships/image" Target="../media/image50.png"/><Relationship Id="rId9" Type="http://schemas.openxmlformats.org/officeDocument/2006/relationships/image" Target="../media/image21.png"/></Relationships>
</file>

<file path=ppt/slides/_rels/slide12.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28.png"/><Relationship Id="rId7" Type="http://schemas.openxmlformats.org/officeDocument/2006/relationships/image" Target="../media/image33.pn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60.png"/><Relationship Id="rId11" Type="http://schemas.openxmlformats.org/officeDocument/2006/relationships/image" Target="../media/image23.png"/><Relationship Id="rId5" Type="http://schemas.openxmlformats.org/officeDocument/2006/relationships/image" Target="../media/image59.png"/><Relationship Id="rId10" Type="http://schemas.openxmlformats.org/officeDocument/2006/relationships/image" Target="../media/image22.png"/><Relationship Id="rId4" Type="http://schemas.openxmlformats.org/officeDocument/2006/relationships/image" Target="../media/image58.png"/><Relationship Id="rId9" Type="http://schemas.openxmlformats.org/officeDocument/2006/relationships/image" Target="../media/image21.png"/></Relationships>
</file>

<file path=ppt/slides/_rels/slide13.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61.png"/><Relationship Id="rId7" Type="http://schemas.openxmlformats.org/officeDocument/2006/relationships/image" Target="../media/image65.png"/><Relationship Id="rId12" Type="http://schemas.openxmlformats.org/officeDocument/2006/relationships/image" Target="../media/image23.png"/><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64.png"/><Relationship Id="rId11" Type="http://schemas.openxmlformats.org/officeDocument/2006/relationships/image" Target="../media/image22.png"/><Relationship Id="rId5" Type="http://schemas.openxmlformats.org/officeDocument/2006/relationships/image" Target="../media/image63.png"/><Relationship Id="rId10" Type="http://schemas.openxmlformats.org/officeDocument/2006/relationships/image" Target="../media/image21.png"/><Relationship Id="rId4" Type="http://schemas.openxmlformats.org/officeDocument/2006/relationships/image" Target="../media/image62.png"/><Relationship Id="rId9" Type="http://schemas.openxmlformats.org/officeDocument/2006/relationships/image" Target="../media/image20.png"/></Relationships>
</file>

<file path=ppt/slides/_rels/slide14.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66.png"/><Relationship Id="rId7" Type="http://schemas.openxmlformats.org/officeDocument/2006/relationships/image" Target="../media/image69.png"/><Relationship Id="rId12" Type="http://schemas.openxmlformats.org/officeDocument/2006/relationships/image" Target="../media/image23.png"/><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image" Target="../media/image68.png"/><Relationship Id="rId11" Type="http://schemas.openxmlformats.org/officeDocument/2006/relationships/image" Target="../media/image22.png"/><Relationship Id="rId5" Type="http://schemas.openxmlformats.org/officeDocument/2006/relationships/image" Target="../media/image67.png"/><Relationship Id="rId10" Type="http://schemas.openxmlformats.org/officeDocument/2006/relationships/image" Target="../media/image21.png"/><Relationship Id="rId4" Type="http://schemas.openxmlformats.org/officeDocument/2006/relationships/image" Target="../media/image62.png"/><Relationship Id="rId9" Type="http://schemas.openxmlformats.org/officeDocument/2006/relationships/image" Target="../media/image20.png"/></Relationships>
</file>

<file path=ppt/slides/_rels/slide15.xml.rels><?xml version="1.0" encoding="UTF-8" standalone="yes"?>
<Relationships xmlns="http://schemas.openxmlformats.org/package/2006/relationships"><Relationship Id="rId8" Type="http://schemas.openxmlformats.org/officeDocument/2006/relationships/image" Target="../media/image75.png"/><Relationship Id="rId13" Type="http://schemas.openxmlformats.org/officeDocument/2006/relationships/image" Target="../media/image80.png"/><Relationship Id="rId18" Type="http://schemas.openxmlformats.org/officeDocument/2006/relationships/image" Target="../media/image85.png"/><Relationship Id="rId3" Type="http://schemas.openxmlformats.org/officeDocument/2006/relationships/image" Target="../media/image70.png"/><Relationship Id="rId21" Type="http://schemas.openxmlformats.org/officeDocument/2006/relationships/image" Target="../media/image88.png"/><Relationship Id="rId7" Type="http://schemas.openxmlformats.org/officeDocument/2006/relationships/image" Target="../media/image74.png"/><Relationship Id="rId12" Type="http://schemas.openxmlformats.org/officeDocument/2006/relationships/image" Target="../media/image79.png"/><Relationship Id="rId17" Type="http://schemas.openxmlformats.org/officeDocument/2006/relationships/image" Target="../media/image84.png"/><Relationship Id="rId2" Type="http://schemas.openxmlformats.org/officeDocument/2006/relationships/notesSlide" Target="../notesSlides/notesSlide15.xml"/><Relationship Id="rId16" Type="http://schemas.openxmlformats.org/officeDocument/2006/relationships/image" Target="../media/image83.png"/><Relationship Id="rId20" Type="http://schemas.openxmlformats.org/officeDocument/2006/relationships/image" Target="../media/image87.png"/><Relationship Id="rId1" Type="http://schemas.openxmlformats.org/officeDocument/2006/relationships/slideLayout" Target="../slideLayouts/slideLayout1.xml"/><Relationship Id="rId6" Type="http://schemas.openxmlformats.org/officeDocument/2006/relationships/image" Target="../media/image73.png"/><Relationship Id="rId11" Type="http://schemas.openxmlformats.org/officeDocument/2006/relationships/image" Target="../media/image78.png"/><Relationship Id="rId5" Type="http://schemas.openxmlformats.org/officeDocument/2006/relationships/image" Target="../media/image72.png"/><Relationship Id="rId15" Type="http://schemas.openxmlformats.org/officeDocument/2006/relationships/image" Target="../media/image82.png"/><Relationship Id="rId10" Type="http://schemas.openxmlformats.org/officeDocument/2006/relationships/image" Target="../media/image77.png"/><Relationship Id="rId19" Type="http://schemas.openxmlformats.org/officeDocument/2006/relationships/image" Target="../media/image86.png"/><Relationship Id="rId4" Type="http://schemas.openxmlformats.org/officeDocument/2006/relationships/image" Target="../media/image71.png"/><Relationship Id="rId9" Type="http://schemas.openxmlformats.org/officeDocument/2006/relationships/image" Target="../media/image76.png"/><Relationship Id="rId14" Type="http://schemas.openxmlformats.org/officeDocument/2006/relationships/image" Target="../media/image81.png"/><Relationship Id="rId22" Type="http://schemas.openxmlformats.org/officeDocument/2006/relationships/image" Target="../media/image89.png"/></Relationships>
</file>

<file path=ppt/slides/_rels/slide16.xml.rels><?xml version="1.0" encoding="UTF-8" standalone="yes"?>
<Relationships xmlns="http://schemas.openxmlformats.org/package/2006/relationships"><Relationship Id="rId8" Type="http://schemas.openxmlformats.org/officeDocument/2006/relationships/image" Target="../media/image95.png"/><Relationship Id="rId13" Type="http://schemas.openxmlformats.org/officeDocument/2006/relationships/image" Target="../media/image20.png"/><Relationship Id="rId3" Type="http://schemas.openxmlformats.org/officeDocument/2006/relationships/image" Target="../media/image90.png"/><Relationship Id="rId7" Type="http://schemas.openxmlformats.org/officeDocument/2006/relationships/image" Target="../media/image94.png"/><Relationship Id="rId12" Type="http://schemas.openxmlformats.org/officeDocument/2006/relationships/image" Target="../media/image19.png"/><Relationship Id="rId2" Type="http://schemas.openxmlformats.org/officeDocument/2006/relationships/notesSlide" Target="../notesSlides/notesSlide16.xml"/><Relationship Id="rId16" Type="http://schemas.openxmlformats.org/officeDocument/2006/relationships/image" Target="../media/image23.png"/><Relationship Id="rId1" Type="http://schemas.openxmlformats.org/officeDocument/2006/relationships/slideLayout" Target="../slideLayouts/slideLayout1.xml"/><Relationship Id="rId6" Type="http://schemas.openxmlformats.org/officeDocument/2006/relationships/image" Target="../media/image93.png"/><Relationship Id="rId11" Type="http://schemas.openxmlformats.org/officeDocument/2006/relationships/image" Target="../media/image97.png"/><Relationship Id="rId5" Type="http://schemas.openxmlformats.org/officeDocument/2006/relationships/image" Target="../media/image92.png"/><Relationship Id="rId15" Type="http://schemas.openxmlformats.org/officeDocument/2006/relationships/image" Target="../media/image22.png"/><Relationship Id="rId10" Type="http://schemas.openxmlformats.org/officeDocument/2006/relationships/image" Target="../media/image43.png"/><Relationship Id="rId4" Type="http://schemas.openxmlformats.org/officeDocument/2006/relationships/image" Target="../media/image91.png"/><Relationship Id="rId9" Type="http://schemas.openxmlformats.org/officeDocument/2006/relationships/image" Target="../media/image96.png"/><Relationship Id="rId14" Type="http://schemas.openxmlformats.org/officeDocument/2006/relationships/image" Target="../media/image21.png"/></Relationships>
</file>

<file path=ppt/slides/_rels/slide17.xml.rels><?xml version="1.0" encoding="UTF-8" standalone="yes"?>
<Relationships xmlns="http://schemas.openxmlformats.org/package/2006/relationships"><Relationship Id="rId8" Type="http://schemas.openxmlformats.org/officeDocument/2006/relationships/image" Target="../media/image102.png"/><Relationship Id="rId13" Type="http://schemas.openxmlformats.org/officeDocument/2006/relationships/image" Target="../media/image106.png"/><Relationship Id="rId18" Type="http://schemas.openxmlformats.org/officeDocument/2006/relationships/image" Target="../media/image96.png"/><Relationship Id="rId26" Type="http://schemas.openxmlformats.org/officeDocument/2006/relationships/image" Target="../media/image23.png"/><Relationship Id="rId3" Type="http://schemas.openxmlformats.org/officeDocument/2006/relationships/image" Target="../media/image98.png"/><Relationship Id="rId21" Type="http://schemas.openxmlformats.org/officeDocument/2006/relationships/image" Target="../media/image112.png"/><Relationship Id="rId7" Type="http://schemas.openxmlformats.org/officeDocument/2006/relationships/image" Target="../media/image101.png"/><Relationship Id="rId12" Type="http://schemas.openxmlformats.org/officeDocument/2006/relationships/image" Target="../media/image105.png"/><Relationship Id="rId17" Type="http://schemas.openxmlformats.org/officeDocument/2006/relationships/image" Target="../media/image95.png"/><Relationship Id="rId25" Type="http://schemas.openxmlformats.org/officeDocument/2006/relationships/image" Target="../media/image22.png"/><Relationship Id="rId2" Type="http://schemas.openxmlformats.org/officeDocument/2006/relationships/notesSlide" Target="../notesSlides/notesSlide17.xml"/><Relationship Id="rId16" Type="http://schemas.openxmlformats.org/officeDocument/2006/relationships/image" Target="../media/image109.png"/><Relationship Id="rId20" Type="http://schemas.openxmlformats.org/officeDocument/2006/relationships/image" Target="../media/image111.png"/><Relationship Id="rId1" Type="http://schemas.openxmlformats.org/officeDocument/2006/relationships/slideLayout" Target="../slideLayouts/slideLayout1.xml"/><Relationship Id="rId6" Type="http://schemas.openxmlformats.org/officeDocument/2006/relationships/image" Target="../media/image100.png"/><Relationship Id="rId11" Type="http://schemas.openxmlformats.org/officeDocument/2006/relationships/image" Target="../media/image104.png"/><Relationship Id="rId24" Type="http://schemas.openxmlformats.org/officeDocument/2006/relationships/image" Target="../media/image21.png"/><Relationship Id="rId5" Type="http://schemas.openxmlformats.org/officeDocument/2006/relationships/image" Target="../media/image99.png"/><Relationship Id="rId15" Type="http://schemas.openxmlformats.org/officeDocument/2006/relationships/image" Target="../media/image108.png"/><Relationship Id="rId23" Type="http://schemas.openxmlformats.org/officeDocument/2006/relationships/image" Target="../media/image20.png"/><Relationship Id="rId10" Type="http://schemas.openxmlformats.org/officeDocument/2006/relationships/image" Target="../media/image94.png"/><Relationship Id="rId19" Type="http://schemas.openxmlformats.org/officeDocument/2006/relationships/image" Target="../media/image110.png"/><Relationship Id="rId4" Type="http://schemas.openxmlformats.org/officeDocument/2006/relationships/image" Target="../media/image92.png"/><Relationship Id="rId9" Type="http://schemas.openxmlformats.org/officeDocument/2006/relationships/image" Target="../media/image103.png"/><Relationship Id="rId14" Type="http://schemas.openxmlformats.org/officeDocument/2006/relationships/image" Target="../media/image107.png"/><Relationship Id="rId22" Type="http://schemas.openxmlformats.org/officeDocument/2006/relationships/image" Target="../media/image19.png"/></Relationships>
</file>

<file path=ppt/slides/_rels/slide18.xml.rels><?xml version="1.0" encoding="UTF-8" standalone="yes"?>
<Relationships xmlns="http://schemas.openxmlformats.org/package/2006/relationships"><Relationship Id="rId8" Type="http://schemas.openxmlformats.org/officeDocument/2006/relationships/image" Target="../media/image116.png"/><Relationship Id="rId13" Type="http://schemas.openxmlformats.org/officeDocument/2006/relationships/image" Target="../media/image121.png"/><Relationship Id="rId18" Type="http://schemas.openxmlformats.org/officeDocument/2006/relationships/image" Target="../media/image21.png"/><Relationship Id="rId3" Type="http://schemas.openxmlformats.org/officeDocument/2006/relationships/image" Target="../media/image113.png"/><Relationship Id="rId7" Type="http://schemas.openxmlformats.org/officeDocument/2006/relationships/image" Target="../media/image10.png"/><Relationship Id="rId12" Type="http://schemas.openxmlformats.org/officeDocument/2006/relationships/image" Target="../media/image120.png"/><Relationship Id="rId17" Type="http://schemas.openxmlformats.org/officeDocument/2006/relationships/image" Target="../media/image20.png"/><Relationship Id="rId2" Type="http://schemas.openxmlformats.org/officeDocument/2006/relationships/notesSlide" Target="../notesSlides/notesSlide18.xml"/><Relationship Id="rId16" Type="http://schemas.openxmlformats.org/officeDocument/2006/relationships/image" Target="../media/image19.png"/><Relationship Id="rId20" Type="http://schemas.openxmlformats.org/officeDocument/2006/relationships/image" Target="../media/image23.png"/><Relationship Id="rId1" Type="http://schemas.openxmlformats.org/officeDocument/2006/relationships/slideLayout" Target="../slideLayouts/slideLayout1.xml"/><Relationship Id="rId6" Type="http://schemas.openxmlformats.org/officeDocument/2006/relationships/image" Target="../media/image115.png"/><Relationship Id="rId11" Type="http://schemas.openxmlformats.org/officeDocument/2006/relationships/image" Target="../media/image119.png"/><Relationship Id="rId5" Type="http://schemas.openxmlformats.org/officeDocument/2006/relationships/image" Target="../media/image114.png"/><Relationship Id="rId15" Type="http://schemas.openxmlformats.org/officeDocument/2006/relationships/image" Target="../media/image123.png"/><Relationship Id="rId10" Type="http://schemas.openxmlformats.org/officeDocument/2006/relationships/image" Target="../media/image118.png"/><Relationship Id="rId19" Type="http://schemas.openxmlformats.org/officeDocument/2006/relationships/image" Target="../media/image22.png"/><Relationship Id="rId4" Type="http://schemas.openxmlformats.org/officeDocument/2006/relationships/image" Target="../media/image7.png"/><Relationship Id="rId9" Type="http://schemas.openxmlformats.org/officeDocument/2006/relationships/image" Target="../media/image117.png"/><Relationship Id="rId14" Type="http://schemas.openxmlformats.org/officeDocument/2006/relationships/image" Target="../media/image122.png"/></Relationships>
</file>

<file path=ppt/slides/_rels/slide19.xml.rels><?xml version="1.0" encoding="UTF-8" standalone="yes"?>
<Relationships xmlns="http://schemas.openxmlformats.org/package/2006/relationships"><Relationship Id="rId8" Type="http://schemas.openxmlformats.org/officeDocument/2006/relationships/image" Target="../media/image76.png"/><Relationship Id="rId3" Type="http://schemas.openxmlformats.org/officeDocument/2006/relationships/image" Target="../media/image124.png"/><Relationship Id="rId7" Type="http://schemas.openxmlformats.org/officeDocument/2006/relationships/image" Target="../media/image128.png"/><Relationship Id="rId12" Type="http://schemas.openxmlformats.org/officeDocument/2006/relationships/image" Target="../media/image131.png"/><Relationship Id="rId2" Type="http://schemas.openxmlformats.org/officeDocument/2006/relationships/notesSlide" Target="../notesSlides/notesSlide19.xml"/><Relationship Id="rId1" Type="http://schemas.openxmlformats.org/officeDocument/2006/relationships/slideLayout" Target="../slideLayouts/slideLayout1.xml"/><Relationship Id="rId6" Type="http://schemas.openxmlformats.org/officeDocument/2006/relationships/image" Target="../media/image127.png"/><Relationship Id="rId11" Type="http://schemas.openxmlformats.org/officeDocument/2006/relationships/image" Target="../media/image130.png"/><Relationship Id="rId5" Type="http://schemas.openxmlformats.org/officeDocument/2006/relationships/image" Target="../media/image126.png"/><Relationship Id="rId10" Type="http://schemas.openxmlformats.org/officeDocument/2006/relationships/image" Target="../media/image18.png"/><Relationship Id="rId4" Type="http://schemas.openxmlformats.org/officeDocument/2006/relationships/image" Target="../media/image125.png"/><Relationship Id="rId9" Type="http://schemas.openxmlformats.org/officeDocument/2006/relationships/image" Target="../media/image129.png"/></Relationships>
</file>

<file path=ppt/slides/_rels/slide20.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32.png"/><Relationship Id="rId7" Type="http://schemas.openxmlformats.org/officeDocument/2006/relationships/image" Target="../media/image20.png"/><Relationship Id="rId2" Type="http://schemas.openxmlformats.org/officeDocument/2006/relationships/notesSlide" Target="../notesSlides/notesSlide20.xml"/><Relationship Id="rId1" Type="http://schemas.openxmlformats.org/officeDocument/2006/relationships/slideLayout" Target="../slideLayouts/slideLayout1.xml"/><Relationship Id="rId6" Type="http://schemas.openxmlformats.org/officeDocument/2006/relationships/image" Target="../media/image19.png"/><Relationship Id="rId5" Type="http://schemas.openxmlformats.org/officeDocument/2006/relationships/image" Target="../media/image134.png"/><Relationship Id="rId10" Type="http://schemas.openxmlformats.org/officeDocument/2006/relationships/image" Target="../media/image23.png"/><Relationship Id="rId4" Type="http://schemas.openxmlformats.org/officeDocument/2006/relationships/image" Target="../media/image133.png"/><Relationship Id="rId9" Type="http://schemas.openxmlformats.org/officeDocument/2006/relationships/image" Target="../media/image22.png"/></Relationships>
</file>

<file path=ppt/slides/_rels/slide21.xml.rels><?xml version="1.0" encoding="UTF-8" standalone="yes"?>
<Relationships xmlns="http://schemas.openxmlformats.org/package/2006/relationships"><Relationship Id="rId3" Type="http://schemas.openxmlformats.org/officeDocument/2006/relationships/image" Target="../media/image19.png"/><Relationship Id="rId7" Type="http://schemas.openxmlformats.org/officeDocument/2006/relationships/image" Target="../media/image23.png"/><Relationship Id="rId2" Type="http://schemas.openxmlformats.org/officeDocument/2006/relationships/notesSlide" Target="../notesSlides/notesSlide21.xml"/><Relationship Id="rId1" Type="http://schemas.openxmlformats.org/officeDocument/2006/relationships/slideLayout" Target="../slideLayouts/slideLayout1.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22.xml.rels><?xml version="1.0" encoding="UTF-8" standalone="yes"?>
<Relationships xmlns="http://schemas.openxmlformats.org/package/2006/relationships"><Relationship Id="rId8" Type="http://schemas.openxmlformats.org/officeDocument/2006/relationships/image" Target="../media/image140.png"/><Relationship Id="rId13" Type="http://schemas.openxmlformats.org/officeDocument/2006/relationships/image" Target="../media/image20.png"/><Relationship Id="rId3" Type="http://schemas.openxmlformats.org/officeDocument/2006/relationships/image" Target="../media/image135.png"/><Relationship Id="rId7" Type="http://schemas.openxmlformats.org/officeDocument/2006/relationships/image" Target="../media/image139.png"/><Relationship Id="rId12" Type="http://schemas.openxmlformats.org/officeDocument/2006/relationships/image" Target="../media/image19.png"/><Relationship Id="rId2" Type="http://schemas.openxmlformats.org/officeDocument/2006/relationships/notesSlide" Target="../notesSlides/notesSlide22.xml"/><Relationship Id="rId16" Type="http://schemas.openxmlformats.org/officeDocument/2006/relationships/image" Target="../media/image23.png"/><Relationship Id="rId1" Type="http://schemas.openxmlformats.org/officeDocument/2006/relationships/slideLayout" Target="../slideLayouts/slideLayout1.xml"/><Relationship Id="rId6" Type="http://schemas.openxmlformats.org/officeDocument/2006/relationships/image" Target="../media/image138.png"/><Relationship Id="rId11" Type="http://schemas.openxmlformats.org/officeDocument/2006/relationships/image" Target="../media/image143.png"/><Relationship Id="rId5" Type="http://schemas.openxmlformats.org/officeDocument/2006/relationships/image" Target="../media/image137.png"/><Relationship Id="rId15" Type="http://schemas.openxmlformats.org/officeDocument/2006/relationships/image" Target="../media/image22.png"/><Relationship Id="rId10" Type="http://schemas.openxmlformats.org/officeDocument/2006/relationships/image" Target="../media/image142.png"/><Relationship Id="rId4" Type="http://schemas.openxmlformats.org/officeDocument/2006/relationships/image" Target="../media/image136.png"/><Relationship Id="rId9" Type="http://schemas.openxmlformats.org/officeDocument/2006/relationships/image" Target="../media/image141.png"/><Relationship Id="rId14" Type="http://schemas.openxmlformats.org/officeDocument/2006/relationships/image" Target="../media/image21.png"/></Relationships>
</file>

<file path=ppt/slides/_rels/slide23.xml.rels><?xml version="1.0" encoding="UTF-8" standalone="yes"?>
<Relationships xmlns="http://schemas.openxmlformats.org/package/2006/relationships"><Relationship Id="rId8" Type="http://schemas.openxmlformats.org/officeDocument/2006/relationships/image" Target="../media/image149.png"/><Relationship Id="rId13" Type="http://schemas.openxmlformats.org/officeDocument/2006/relationships/image" Target="../media/image154.png"/><Relationship Id="rId18" Type="http://schemas.openxmlformats.org/officeDocument/2006/relationships/image" Target="../media/image22.png"/><Relationship Id="rId3" Type="http://schemas.openxmlformats.org/officeDocument/2006/relationships/image" Target="../media/image144.png"/><Relationship Id="rId7" Type="http://schemas.openxmlformats.org/officeDocument/2006/relationships/image" Target="../media/image148.png"/><Relationship Id="rId12" Type="http://schemas.openxmlformats.org/officeDocument/2006/relationships/image" Target="../media/image153.png"/><Relationship Id="rId17" Type="http://schemas.openxmlformats.org/officeDocument/2006/relationships/image" Target="../media/image21.png"/><Relationship Id="rId2" Type="http://schemas.openxmlformats.org/officeDocument/2006/relationships/notesSlide" Target="../notesSlides/notesSlide23.xml"/><Relationship Id="rId16" Type="http://schemas.openxmlformats.org/officeDocument/2006/relationships/image" Target="../media/image20.png"/><Relationship Id="rId1" Type="http://schemas.openxmlformats.org/officeDocument/2006/relationships/slideLayout" Target="../slideLayouts/slideLayout1.xml"/><Relationship Id="rId6" Type="http://schemas.openxmlformats.org/officeDocument/2006/relationships/image" Target="../media/image147.png"/><Relationship Id="rId11" Type="http://schemas.openxmlformats.org/officeDocument/2006/relationships/image" Target="../media/image152.png"/><Relationship Id="rId5" Type="http://schemas.openxmlformats.org/officeDocument/2006/relationships/image" Target="../media/image146.png"/><Relationship Id="rId15" Type="http://schemas.openxmlformats.org/officeDocument/2006/relationships/image" Target="../media/image19.png"/><Relationship Id="rId10" Type="http://schemas.openxmlformats.org/officeDocument/2006/relationships/image" Target="../media/image151.png"/><Relationship Id="rId19" Type="http://schemas.openxmlformats.org/officeDocument/2006/relationships/image" Target="../media/image23.png"/><Relationship Id="rId4" Type="http://schemas.openxmlformats.org/officeDocument/2006/relationships/image" Target="../media/image145.png"/><Relationship Id="rId9" Type="http://schemas.openxmlformats.org/officeDocument/2006/relationships/image" Target="../media/image150.png"/><Relationship Id="rId14" Type="http://schemas.openxmlformats.org/officeDocument/2006/relationships/image" Target="../media/image155.png"/></Relationships>
</file>

<file path=ppt/slides/_rels/slide24.xml.rels><?xml version="1.0" encoding="UTF-8" standalone="yes"?>
<Relationships xmlns="http://schemas.openxmlformats.org/package/2006/relationships"><Relationship Id="rId8" Type="http://schemas.openxmlformats.org/officeDocument/2006/relationships/image" Target="../media/image161.png"/><Relationship Id="rId13" Type="http://schemas.openxmlformats.org/officeDocument/2006/relationships/image" Target="../media/image166.png"/><Relationship Id="rId18" Type="http://schemas.openxmlformats.org/officeDocument/2006/relationships/image" Target="../media/image23.png"/><Relationship Id="rId3" Type="http://schemas.openxmlformats.org/officeDocument/2006/relationships/image" Target="../media/image156.png"/><Relationship Id="rId7" Type="http://schemas.openxmlformats.org/officeDocument/2006/relationships/image" Target="../media/image160.png"/><Relationship Id="rId12" Type="http://schemas.openxmlformats.org/officeDocument/2006/relationships/image" Target="../media/image165.png"/><Relationship Id="rId17" Type="http://schemas.openxmlformats.org/officeDocument/2006/relationships/image" Target="../media/image22.png"/><Relationship Id="rId2" Type="http://schemas.openxmlformats.org/officeDocument/2006/relationships/notesSlide" Target="../notesSlides/notesSlide24.xml"/><Relationship Id="rId16" Type="http://schemas.openxmlformats.org/officeDocument/2006/relationships/image" Target="../media/image21.png"/><Relationship Id="rId1" Type="http://schemas.openxmlformats.org/officeDocument/2006/relationships/slideLayout" Target="../slideLayouts/slideLayout1.xml"/><Relationship Id="rId6" Type="http://schemas.openxmlformats.org/officeDocument/2006/relationships/image" Target="../media/image159.png"/><Relationship Id="rId11" Type="http://schemas.openxmlformats.org/officeDocument/2006/relationships/image" Target="../media/image164.png"/><Relationship Id="rId5" Type="http://schemas.openxmlformats.org/officeDocument/2006/relationships/image" Target="../media/image158.png"/><Relationship Id="rId15" Type="http://schemas.openxmlformats.org/officeDocument/2006/relationships/image" Target="../media/image20.png"/><Relationship Id="rId10" Type="http://schemas.openxmlformats.org/officeDocument/2006/relationships/image" Target="../media/image163.png"/><Relationship Id="rId4" Type="http://schemas.openxmlformats.org/officeDocument/2006/relationships/image" Target="../media/image157.png"/><Relationship Id="rId9" Type="http://schemas.openxmlformats.org/officeDocument/2006/relationships/image" Target="../media/image162.png"/><Relationship Id="rId14" Type="http://schemas.openxmlformats.org/officeDocument/2006/relationships/image" Target="../media/image19.png"/></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Shape 0"/>
          <p:cNvSpPr/>
          <p:nvPr/>
        </p:nvSpPr>
        <p:spPr>
          <a:xfrm>
            <a:off x="0" y="0"/>
            <a:ext cx="18288000" cy="10287000"/>
          </a:xfrm>
          <a:prstGeom prst="rect">
            <a:avLst/>
          </a:prstGeom>
          <a:solidFill>
            <a:srgbClr val="F8F9FA"/>
          </a:solidFill>
          <a:ln/>
        </p:spPr>
      </p:sp>
      <p:sp>
        <p:nvSpPr>
          <p:cNvPr id="3" name="Shape 1"/>
          <p:cNvSpPr/>
          <p:nvPr/>
        </p:nvSpPr>
        <p:spPr>
          <a:xfrm>
            <a:off x="0" y="0"/>
            <a:ext cx="18288000" cy="10287000"/>
          </a:xfrm>
          <a:prstGeom prst="rect">
            <a:avLst/>
          </a:prstGeom>
          <a:solidFill>
            <a:srgbClr val="1A5276"/>
          </a:solidFill>
          <a:ln/>
        </p:spPr>
      </p:sp>
      <p:sp>
        <p:nvSpPr>
          <p:cNvPr id="5" name="Text 2"/>
          <p:cNvSpPr txBox="1"/>
          <p:nvPr/>
        </p:nvSpPr>
        <p:spPr>
          <a:xfrm>
            <a:off x="6232550" y="2428646"/>
            <a:ext cx="6258154" cy="695858"/>
          </a:xfrm>
          <a:prstGeom prst="rect">
            <a:avLst/>
          </a:prstGeom>
          <a:noFill/>
          <a:ln/>
        </p:spPr>
        <p:txBody>
          <a:bodyPr wrap="square" lIns="0" tIns="0" rIns="0" bIns="0" rtlCol="0" anchor="ctr"/>
          <a:lstStyle/>
          <a:p>
            <a:pPr marL="0" indent="0" algn="ctr">
              <a:buNone/>
            </a:pPr>
            <a:r>
              <a:rPr lang="en-US" sz="4500" b="1" dirty="0">
                <a:solidFill>
                  <a:srgbClr val="FFFFFF"/>
                </a:solidFill>
                <a:latin typeface="Montserrat" pitchFamily="34" charset="0"/>
                <a:ea typeface="Montserrat" pitchFamily="34" charset="-122"/>
                <a:cs typeface="Montserrat" pitchFamily="34" charset="-120"/>
              </a:rPr>
              <a:t>PLAN STRATÉGIQUE</a:t>
            </a:r>
            <a:endParaRPr lang="en-US" sz="4500" dirty="0"/>
          </a:p>
        </p:txBody>
      </p:sp>
      <p:sp>
        <p:nvSpPr>
          <p:cNvPr id="6" name="Text 3"/>
          <p:cNvSpPr txBox="1"/>
          <p:nvPr/>
        </p:nvSpPr>
        <p:spPr>
          <a:xfrm>
            <a:off x="6807708" y="3114446"/>
            <a:ext cx="5362956" cy="1114654"/>
          </a:xfrm>
          <a:prstGeom prst="rect">
            <a:avLst/>
          </a:prstGeom>
          <a:noFill/>
          <a:ln/>
        </p:spPr>
        <p:txBody>
          <a:bodyPr wrap="square" lIns="0" tIns="0" rIns="0" bIns="0" rtlCol="0" anchor="ctr"/>
          <a:lstStyle/>
          <a:p>
            <a:pPr marL="0" indent="0" algn="ctr">
              <a:buNone/>
            </a:pPr>
            <a:r>
              <a:rPr lang="en-US" sz="7200" b="1" dirty="0">
                <a:solidFill>
                  <a:srgbClr val="FFFFFF"/>
                </a:solidFill>
                <a:latin typeface="Montserrat" pitchFamily="34" charset="0"/>
                <a:ea typeface="Montserrat" pitchFamily="34" charset="-122"/>
                <a:cs typeface="Montserrat" pitchFamily="34" charset="-120"/>
              </a:rPr>
              <a:t>2025-2028</a:t>
            </a:r>
            <a:endParaRPr lang="en-US" sz="7200" dirty="0"/>
          </a:p>
        </p:txBody>
      </p:sp>
      <p:sp>
        <p:nvSpPr>
          <p:cNvPr id="7" name="Shape 4"/>
          <p:cNvSpPr/>
          <p:nvPr/>
        </p:nvSpPr>
        <p:spPr>
          <a:xfrm>
            <a:off x="8686800" y="4591202"/>
            <a:ext cx="914400" cy="75895"/>
          </a:xfrm>
          <a:prstGeom prst="roundRect">
            <a:avLst>
              <a:gd name="adj" fmla="val 1204822"/>
            </a:avLst>
          </a:prstGeom>
          <a:solidFill>
            <a:srgbClr val="FFFFFF"/>
          </a:solidFill>
          <a:ln/>
        </p:spPr>
      </p:sp>
      <p:sp>
        <p:nvSpPr>
          <p:cNvPr id="8" name="Text 5"/>
          <p:cNvSpPr txBox="1"/>
          <p:nvPr/>
        </p:nvSpPr>
        <p:spPr>
          <a:xfrm>
            <a:off x="7009790" y="5115154"/>
            <a:ext cx="4534510" cy="400507"/>
          </a:xfrm>
          <a:prstGeom prst="rect">
            <a:avLst/>
          </a:prstGeom>
          <a:noFill/>
          <a:ln/>
        </p:spPr>
        <p:txBody>
          <a:bodyPr wrap="square" lIns="0" tIns="0" rIns="0" bIns="0" rtlCol="0" anchor="ctr"/>
          <a:lstStyle/>
          <a:p>
            <a:pPr marL="0" indent="0" algn="ctr">
              <a:buNone/>
            </a:pPr>
            <a:r>
              <a:rPr lang="en-US" sz="2700" b="1" dirty="0">
                <a:solidFill>
                  <a:srgbClr val="FFFFFF"/>
                </a:solidFill>
                <a:latin typeface="Raleway" pitchFamily="34" charset="0"/>
                <a:ea typeface="Raleway" pitchFamily="34" charset="-122"/>
                <a:cs typeface="Raleway" pitchFamily="34" charset="-120"/>
              </a:rPr>
              <a:t>ONG JeRestaure Bien-être</a:t>
            </a:r>
            <a:endParaRPr lang="en-US" sz="2700" dirty="0"/>
          </a:p>
        </p:txBody>
      </p:sp>
      <p:sp>
        <p:nvSpPr>
          <p:cNvPr id="9" name="Shape 6"/>
          <p:cNvSpPr/>
          <p:nvPr/>
        </p:nvSpPr>
        <p:spPr>
          <a:xfrm>
            <a:off x="4876495" y="6038698"/>
            <a:ext cx="8534095" cy="1295705"/>
          </a:xfrm>
          <a:prstGeom prst="roundRect">
            <a:avLst>
              <a:gd name="adj" fmla="val 4151"/>
            </a:avLst>
          </a:prstGeom>
          <a:solidFill>
            <a:srgbClr val="27AE60">
              <a:alpha val="90000"/>
            </a:srgbClr>
          </a:solidFill>
          <a:ln/>
          <a:effectLst>
            <a:outerShdw blurRad="12700" dist="12700" dir="16200000" algn="bl" rotWithShape="0">
              <a:srgbClr val="000000">
                <a:alpha val="75000"/>
              </a:srgbClr>
            </a:outerShdw>
          </a:effectLst>
        </p:spPr>
      </p:sp>
      <p:sp>
        <p:nvSpPr>
          <p:cNvPr id="10" name="Text 7"/>
          <p:cNvSpPr txBox="1"/>
          <p:nvPr/>
        </p:nvSpPr>
        <p:spPr>
          <a:xfrm>
            <a:off x="5198364" y="6344107"/>
            <a:ext cx="8110728" cy="676656"/>
          </a:xfrm>
          <a:prstGeom prst="rect">
            <a:avLst/>
          </a:prstGeom>
          <a:noFill/>
          <a:ln/>
        </p:spPr>
        <p:txBody>
          <a:bodyPr wrap="square" lIns="0" tIns="0" rIns="0" bIns="0" rtlCol="0" anchor="ctr"/>
          <a:lstStyle/>
          <a:p>
            <a:pPr marL="0" indent="0" algn="ctr">
              <a:buNone/>
            </a:pPr>
            <a:r>
              <a:rPr lang="en-US" sz="2200" i="1" dirty="0">
                <a:solidFill>
                  <a:srgbClr val="FFFFFF"/>
                </a:solidFill>
                <a:latin typeface="Raleway" pitchFamily="34" charset="0"/>
                <a:ea typeface="Raleway" pitchFamily="34" charset="-122"/>
                <a:cs typeface="Raleway" pitchFamily="34" charset="-120"/>
              </a:rPr>
              <a:t>"Œuvrer pour l'innovation et la restauration du bien-être des communautés notamment des jeunes et des femmes"</a:t>
            </a:r>
            <a:endParaRPr lang="en-US" sz="2200" dirty="0"/>
          </a:p>
        </p:txBody>
      </p:sp>
      <p:sp>
        <p:nvSpPr>
          <p:cNvPr id="11" name="Shape 8"/>
          <p:cNvSpPr/>
          <p:nvPr/>
        </p:nvSpPr>
        <p:spPr>
          <a:xfrm>
            <a:off x="0" y="9525305"/>
            <a:ext cx="18288000" cy="761695"/>
          </a:xfrm>
          <a:prstGeom prst="rect">
            <a:avLst/>
          </a:prstGeom>
          <a:solidFill>
            <a:srgbClr val="FFFFFF">
              <a:alpha val="90000"/>
            </a:srgbClr>
          </a:solidFill>
          <a:ln/>
        </p:spPr>
      </p:sp>
      <p:pic>
        <p:nvPicPr>
          <p:cNvPr id="12" name="Image 1" descr="preencoded.png"/>
          <p:cNvPicPr>
            <a:picLocks noChangeAspect="1"/>
          </p:cNvPicPr>
          <p:nvPr/>
        </p:nvPicPr>
        <p:blipFill>
          <a:blip r:embed="rId3"/>
          <a:srcRect/>
          <a:stretch/>
        </p:blipFill>
        <p:spPr>
          <a:xfrm>
            <a:off x="457200" y="9806026"/>
            <a:ext cx="190195" cy="190195"/>
          </a:xfrm>
          <a:prstGeom prst="rect">
            <a:avLst/>
          </a:prstGeom>
        </p:spPr>
      </p:pic>
      <p:sp>
        <p:nvSpPr>
          <p:cNvPr id="13" name="Text 9"/>
          <p:cNvSpPr txBox="1"/>
          <p:nvPr/>
        </p:nvSpPr>
        <p:spPr>
          <a:xfrm>
            <a:off x="724205" y="9791395"/>
            <a:ext cx="3115361" cy="228600"/>
          </a:xfrm>
          <a:prstGeom prst="rect">
            <a:avLst/>
          </a:prstGeom>
          <a:noFill/>
          <a:ln/>
        </p:spPr>
        <p:txBody>
          <a:bodyPr wrap="square" lIns="0" tIns="0" rIns="0" bIns="0" rtlCol="0" anchor="ctr"/>
          <a:lstStyle/>
          <a:p>
            <a:pPr marL="0" indent="0" algn="l">
              <a:buNone/>
            </a:pPr>
            <a:r>
              <a:rPr lang="en-US" sz="1500" b="1" dirty="0">
                <a:solidFill>
                  <a:srgbClr val="1F2937"/>
                </a:solidFill>
                <a:latin typeface="Raleway" pitchFamily="34" charset="0"/>
                <a:ea typeface="Raleway" pitchFamily="34" charset="-122"/>
                <a:cs typeface="Raleway" pitchFamily="34" charset="-120"/>
              </a:rPr>
              <a:t>Contact@jerestaure-bienetre.org</a:t>
            </a:r>
            <a:endParaRPr lang="en-US" sz="1500" dirty="0"/>
          </a:p>
        </p:txBody>
      </p:sp>
      <p:pic>
        <p:nvPicPr>
          <p:cNvPr id="14" name="Image 2" descr="preencoded.png"/>
          <p:cNvPicPr>
            <a:picLocks noChangeAspect="1"/>
          </p:cNvPicPr>
          <p:nvPr/>
        </p:nvPicPr>
        <p:blipFill>
          <a:blip r:embed="rId4"/>
          <a:srcRect/>
          <a:stretch/>
        </p:blipFill>
        <p:spPr>
          <a:xfrm>
            <a:off x="3994099" y="9806026"/>
            <a:ext cx="190195" cy="190195"/>
          </a:xfrm>
          <a:prstGeom prst="rect">
            <a:avLst/>
          </a:prstGeom>
        </p:spPr>
      </p:pic>
      <p:sp>
        <p:nvSpPr>
          <p:cNvPr id="15" name="Text 10"/>
          <p:cNvSpPr txBox="1"/>
          <p:nvPr/>
        </p:nvSpPr>
        <p:spPr>
          <a:xfrm>
            <a:off x="4260190" y="9791395"/>
            <a:ext cx="1629461" cy="228600"/>
          </a:xfrm>
          <a:prstGeom prst="rect">
            <a:avLst/>
          </a:prstGeom>
          <a:noFill/>
          <a:ln/>
        </p:spPr>
        <p:txBody>
          <a:bodyPr wrap="square" lIns="0" tIns="0" rIns="0" bIns="0" rtlCol="0" anchor="ctr"/>
          <a:lstStyle/>
          <a:p>
            <a:pPr marL="0" indent="0" algn="l">
              <a:buNone/>
            </a:pPr>
            <a:r>
              <a:rPr lang="en-US" sz="1500" b="1" dirty="0">
                <a:solidFill>
                  <a:srgbClr val="1F2937"/>
                </a:solidFill>
                <a:latin typeface="Raleway" pitchFamily="34" charset="0"/>
                <a:ea typeface="Raleway" pitchFamily="34" charset="-122"/>
                <a:cs typeface="Raleway" pitchFamily="34" charset="-120"/>
              </a:rPr>
              <a:t>+229 96 24 94 86</a:t>
            </a:r>
            <a:endParaRPr lang="en-US" sz="1500" dirty="0"/>
          </a:p>
        </p:txBody>
      </p:sp>
      <p:sp>
        <p:nvSpPr>
          <p:cNvPr id="16" name="Text 11"/>
          <p:cNvSpPr txBox="1"/>
          <p:nvPr/>
        </p:nvSpPr>
        <p:spPr>
          <a:xfrm>
            <a:off x="10484510" y="9791395"/>
            <a:ext cx="1648663" cy="228600"/>
          </a:xfrm>
          <a:prstGeom prst="rect">
            <a:avLst/>
          </a:prstGeom>
          <a:noFill/>
          <a:ln/>
        </p:spPr>
        <p:txBody>
          <a:bodyPr wrap="square" lIns="0" tIns="0" rIns="0" bIns="0" rtlCol="0" anchor="ctr"/>
          <a:lstStyle/>
          <a:p>
            <a:pPr marL="0" indent="0" algn="ctr">
              <a:buNone/>
            </a:pPr>
            <a:r>
              <a:rPr lang="en-US" sz="1500" b="1" dirty="0">
                <a:solidFill>
                  <a:srgbClr val="1F2937"/>
                </a:solidFill>
                <a:latin typeface="Raleway" pitchFamily="34" charset="0"/>
                <a:ea typeface="Raleway" pitchFamily="34" charset="-122"/>
                <a:cs typeface="Raleway" pitchFamily="34" charset="-120"/>
              </a:rPr>
              <a:t>Septembre 2025</a:t>
            </a:r>
            <a:endParaRPr lang="en-US" sz="1500" dirty="0"/>
          </a:p>
        </p:txBody>
      </p:sp>
      <p:pic>
        <p:nvPicPr>
          <p:cNvPr id="17" name="Image 3" descr="preencoded.png"/>
          <p:cNvPicPr>
            <a:picLocks noChangeAspect="1"/>
          </p:cNvPicPr>
          <p:nvPr/>
        </p:nvPicPr>
        <p:blipFill>
          <a:blip r:embed="rId5"/>
          <a:srcRect/>
          <a:stretch/>
        </p:blipFill>
        <p:spPr>
          <a:xfrm>
            <a:off x="16735349" y="9782251"/>
            <a:ext cx="228600" cy="228600"/>
          </a:xfrm>
          <a:prstGeom prst="rect">
            <a:avLst/>
          </a:prstGeom>
        </p:spPr>
      </p:pic>
      <p:pic>
        <p:nvPicPr>
          <p:cNvPr id="18" name="Image 4" descr="preencoded.png"/>
          <p:cNvPicPr>
            <a:picLocks noChangeAspect="1"/>
          </p:cNvPicPr>
          <p:nvPr/>
        </p:nvPicPr>
        <p:blipFill>
          <a:blip r:embed="rId6"/>
          <a:srcRect/>
          <a:stretch/>
        </p:blipFill>
        <p:spPr>
          <a:xfrm>
            <a:off x="17154144" y="9782251"/>
            <a:ext cx="228600" cy="228600"/>
          </a:xfrm>
          <a:prstGeom prst="rect">
            <a:avLst/>
          </a:prstGeom>
        </p:spPr>
      </p:pic>
      <p:pic>
        <p:nvPicPr>
          <p:cNvPr id="19" name="Image 5" descr="preencoded.png"/>
          <p:cNvPicPr>
            <a:picLocks noChangeAspect="1"/>
          </p:cNvPicPr>
          <p:nvPr/>
        </p:nvPicPr>
        <p:blipFill>
          <a:blip r:embed="rId7"/>
          <a:srcRect t="-44" b="-44"/>
          <a:stretch/>
        </p:blipFill>
        <p:spPr>
          <a:xfrm>
            <a:off x="17573854" y="9782251"/>
            <a:ext cx="256946" cy="228600"/>
          </a:xfrm>
          <a:prstGeom prst="rect">
            <a:avLst/>
          </a:prstGeom>
        </p:spPr>
      </p:pic>
      <p:sp>
        <p:nvSpPr>
          <p:cNvPr id="20" name="Rectangle 19">
            <a:extLst>
              <a:ext uri="{FF2B5EF4-FFF2-40B4-BE49-F238E27FC236}">
                <a16:creationId xmlns:a16="http://schemas.microsoft.com/office/drawing/2014/main" id="{C720710A-A1E3-AC42-8794-5362A06CBEF8}"/>
              </a:ext>
            </a:extLst>
          </p:cNvPr>
          <p:cNvSpPr/>
          <p:nvPr/>
        </p:nvSpPr>
        <p:spPr>
          <a:xfrm>
            <a:off x="647395" y="512717"/>
            <a:ext cx="2194560" cy="1675311"/>
          </a:xfrm>
          <a:prstGeom prst="rect">
            <a:avLst/>
          </a:prstGeom>
          <a:blipFill dpi="0" rotWithShape="1">
            <a:blip r:embed="rId8">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Shape 0"/>
          <p:cNvSpPr/>
          <p:nvPr/>
        </p:nvSpPr>
        <p:spPr>
          <a:xfrm>
            <a:off x="0" y="0"/>
            <a:ext cx="18288000" cy="10287000"/>
          </a:xfrm>
          <a:prstGeom prst="rect">
            <a:avLst/>
          </a:prstGeom>
          <a:solidFill>
            <a:srgbClr val="F8F9FA"/>
          </a:solidFill>
          <a:ln/>
        </p:spPr>
      </p:sp>
      <p:sp>
        <p:nvSpPr>
          <p:cNvPr id="3" name="Shape 1"/>
          <p:cNvSpPr/>
          <p:nvPr/>
        </p:nvSpPr>
        <p:spPr>
          <a:xfrm>
            <a:off x="0" y="0"/>
            <a:ext cx="18288000" cy="838505"/>
          </a:xfrm>
          <a:prstGeom prst="rect">
            <a:avLst/>
          </a:prstGeom>
          <a:solidFill>
            <a:srgbClr val="1A5276"/>
          </a:solidFill>
          <a:ln/>
        </p:spPr>
      </p:sp>
      <p:sp>
        <p:nvSpPr>
          <p:cNvPr id="4" name="Text 2"/>
          <p:cNvSpPr txBox="1"/>
          <p:nvPr/>
        </p:nvSpPr>
        <p:spPr>
          <a:xfrm>
            <a:off x="457200" y="209398"/>
            <a:ext cx="5477256" cy="419710"/>
          </a:xfrm>
          <a:prstGeom prst="rect">
            <a:avLst/>
          </a:prstGeom>
          <a:noFill/>
          <a:ln/>
        </p:spPr>
        <p:txBody>
          <a:bodyPr wrap="square" lIns="0" tIns="0" rIns="0" bIns="0" rtlCol="0" anchor="ctr"/>
          <a:lstStyle/>
          <a:p>
            <a:pPr marL="0" indent="0" algn="l">
              <a:buNone/>
            </a:pPr>
            <a:r>
              <a:rPr lang="en-US" sz="2700" b="1" dirty="0">
                <a:solidFill>
                  <a:srgbClr val="FFFFFF"/>
                </a:solidFill>
                <a:latin typeface="Montserrat" pitchFamily="34" charset="0"/>
                <a:ea typeface="Montserrat" pitchFamily="34" charset="-122"/>
                <a:cs typeface="Montserrat" pitchFamily="34" charset="-120"/>
              </a:rPr>
              <a:t>Présentation de l'Organisation</a:t>
            </a:r>
            <a:endParaRPr lang="en-US" sz="2700" dirty="0"/>
          </a:p>
        </p:txBody>
      </p:sp>
      <p:sp>
        <p:nvSpPr>
          <p:cNvPr id="5" name="Shape 3"/>
          <p:cNvSpPr/>
          <p:nvPr/>
        </p:nvSpPr>
        <p:spPr>
          <a:xfrm>
            <a:off x="0" y="838505"/>
            <a:ext cx="18288000" cy="8906256"/>
          </a:xfrm>
          <a:prstGeom prst="rect">
            <a:avLst/>
          </a:prstGeom>
          <a:solidFill>
            <a:srgbClr val="F9FAFB"/>
          </a:solidFill>
          <a:ln/>
        </p:spPr>
      </p:sp>
      <p:pic>
        <p:nvPicPr>
          <p:cNvPr id="6" name="Image 0" descr="preencoded.png"/>
          <p:cNvPicPr>
            <a:picLocks noChangeAspect="1"/>
          </p:cNvPicPr>
          <p:nvPr/>
        </p:nvPicPr>
        <p:blipFill>
          <a:blip r:embed="rId3"/>
          <a:srcRect/>
          <a:stretch/>
        </p:blipFill>
        <p:spPr>
          <a:xfrm>
            <a:off x="457200" y="1352398"/>
            <a:ext cx="228600" cy="228600"/>
          </a:xfrm>
          <a:prstGeom prst="rect">
            <a:avLst/>
          </a:prstGeom>
        </p:spPr>
      </p:pic>
      <p:sp>
        <p:nvSpPr>
          <p:cNvPr id="7" name="Text 4"/>
          <p:cNvSpPr txBox="1"/>
          <p:nvPr/>
        </p:nvSpPr>
        <p:spPr>
          <a:xfrm>
            <a:off x="838505" y="1295705"/>
            <a:ext cx="2272284" cy="342900"/>
          </a:xfrm>
          <a:prstGeom prst="rect">
            <a:avLst/>
          </a:prstGeom>
          <a:noFill/>
          <a:ln/>
        </p:spPr>
        <p:txBody>
          <a:bodyPr wrap="square" lIns="0" tIns="0" rIns="0" bIns="0" rtlCol="0" anchor="ctr"/>
          <a:lstStyle/>
          <a:p>
            <a:pPr marL="0" indent="0" algn="l">
              <a:buNone/>
            </a:pPr>
            <a:r>
              <a:rPr lang="en-US" sz="2200" b="1" dirty="0">
                <a:solidFill>
                  <a:srgbClr val="2C3E50"/>
                </a:solidFill>
                <a:latin typeface="Montserrat" pitchFamily="34" charset="0"/>
                <a:ea typeface="Montserrat" pitchFamily="34" charset="-122"/>
                <a:cs typeface="Montserrat" pitchFamily="34" charset="-120"/>
              </a:rPr>
              <a:t>Notre Mission</a:t>
            </a:r>
            <a:endParaRPr lang="en-US" sz="2200" dirty="0"/>
          </a:p>
        </p:txBody>
      </p:sp>
      <p:sp>
        <p:nvSpPr>
          <p:cNvPr id="8" name="Text 5"/>
          <p:cNvSpPr txBox="1"/>
          <p:nvPr/>
        </p:nvSpPr>
        <p:spPr>
          <a:xfrm>
            <a:off x="914400" y="1904695"/>
            <a:ext cx="7754112" cy="543154"/>
          </a:xfrm>
          <a:prstGeom prst="rect">
            <a:avLst/>
          </a:prstGeom>
          <a:noFill/>
          <a:ln/>
        </p:spPr>
        <p:txBody>
          <a:bodyPr wrap="square" lIns="0" tIns="0" rIns="0" bIns="0" rtlCol="0" anchor="ctr"/>
          <a:lstStyle/>
          <a:p>
            <a:pPr marL="0" indent="0" algn="l">
              <a:buNone/>
            </a:pPr>
            <a:r>
              <a:rPr lang="en-US" sz="1500" dirty="0">
                <a:solidFill>
                  <a:srgbClr val="2C3E50"/>
                </a:solidFill>
                <a:latin typeface="Raleway" pitchFamily="34" charset="0"/>
                <a:ea typeface="Raleway" pitchFamily="34" charset="-122"/>
                <a:cs typeface="Raleway" pitchFamily="34" charset="-120"/>
              </a:rPr>
              <a:t>Œuvrer pour l'innovation et la restauration du bien-être des communautés notamment des jeunes et des femmes.</a:t>
            </a:r>
            <a:endParaRPr lang="en-US" sz="1500" dirty="0"/>
          </a:p>
        </p:txBody>
      </p:sp>
      <p:pic>
        <p:nvPicPr>
          <p:cNvPr id="9" name="Image 1" descr="preencoded.png"/>
          <p:cNvPicPr>
            <a:picLocks noChangeAspect="1"/>
          </p:cNvPicPr>
          <p:nvPr/>
        </p:nvPicPr>
        <p:blipFill>
          <a:blip r:embed="rId4"/>
          <a:srcRect t="-44" b="-44"/>
          <a:stretch/>
        </p:blipFill>
        <p:spPr>
          <a:xfrm>
            <a:off x="457200" y="2924251"/>
            <a:ext cx="256946" cy="228600"/>
          </a:xfrm>
          <a:prstGeom prst="rect">
            <a:avLst/>
          </a:prstGeom>
        </p:spPr>
      </p:pic>
      <p:sp>
        <p:nvSpPr>
          <p:cNvPr id="10" name="Text 6"/>
          <p:cNvSpPr txBox="1"/>
          <p:nvPr/>
        </p:nvSpPr>
        <p:spPr>
          <a:xfrm>
            <a:off x="866851" y="2866644"/>
            <a:ext cx="2062886" cy="342900"/>
          </a:xfrm>
          <a:prstGeom prst="rect">
            <a:avLst/>
          </a:prstGeom>
          <a:noFill/>
          <a:ln/>
        </p:spPr>
        <p:txBody>
          <a:bodyPr wrap="square" lIns="0" tIns="0" rIns="0" bIns="0" rtlCol="0" anchor="ctr"/>
          <a:lstStyle/>
          <a:p>
            <a:pPr marL="0" indent="0" algn="l">
              <a:buNone/>
            </a:pPr>
            <a:r>
              <a:rPr lang="en-US" sz="2200" b="1" dirty="0">
                <a:solidFill>
                  <a:srgbClr val="2C3E50"/>
                </a:solidFill>
                <a:latin typeface="Montserrat" pitchFamily="34" charset="0"/>
                <a:ea typeface="Montserrat" pitchFamily="34" charset="-122"/>
                <a:cs typeface="Montserrat" pitchFamily="34" charset="-120"/>
              </a:rPr>
              <a:t>Notre Vision</a:t>
            </a:r>
            <a:endParaRPr lang="en-US" sz="2200" dirty="0"/>
          </a:p>
        </p:txBody>
      </p:sp>
      <p:sp>
        <p:nvSpPr>
          <p:cNvPr id="11" name="Text 7"/>
          <p:cNvSpPr txBox="1"/>
          <p:nvPr/>
        </p:nvSpPr>
        <p:spPr>
          <a:xfrm>
            <a:off x="914400" y="3476549"/>
            <a:ext cx="7448702" cy="543154"/>
          </a:xfrm>
          <a:prstGeom prst="rect">
            <a:avLst/>
          </a:prstGeom>
          <a:noFill/>
          <a:ln/>
        </p:spPr>
        <p:txBody>
          <a:bodyPr wrap="square" lIns="0" tIns="0" rIns="0" bIns="0" rtlCol="0" anchor="ctr"/>
          <a:lstStyle/>
          <a:p>
            <a:pPr marL="0" indent="0" algn="l">
              <a:buNone/>
            </a:pPr>
            <a:r>
              <a:rPr lang="en-US" sz="1500" dirty="0">
                <a:solidFill>
                  <a:srgbClr val="2C3E50"/>
                </a:solidFill>
                <a:latin typeface="Raleway" pitchFamily="34" charset="0"/>
                <a:ea typeface="Raleway" pitchFamily="34" charset="-122"/>
                <a:cs typeface="Raleway" pitchFamily="34" charset="-120"/>
              </a:rPr>
              <a:t>Une société où les communautés, en particulier les jeunes et les femmes, jouissent pleinement de leurs droits et participent activement au développement durable.</a:t>
            </a:r>
            <a:endParaRPr lang="en-US" sz="1500" dirty="0"/>
          </a:p>
        </p:txBody>
      </p:sp>
      <p:pic>
        <p:nvPicPr>
          <p:cNvPr id="12" name="Image 2" descr="preencoded.png"/>
          <p:cNvPicPr>
            <a:picLocks noChangeAspect="1"/>
          </p:cNvPicPr>
          <p:nvPr/>
        </p:nvPicPr>
        <p:blipFill>
          <a:blip r:embed="rId5"/>
          <a:srcRect/>
          <a:stretch/>
        </p:blipFill>
        <p:spPr>
          <a:xfrm>
            <a:off x="457200" y="4496105"/>
            <a:ext cx="228600" cy="228600"/>
          </a:xfrm>
          <a:prstGeom prst="rect">
            <a:avLst/>
          </a:prstGeom>
        </p:spPr>
      </p:pic>
      <p:sp>
        <p:nvSpPr>
          <p:cNvPr id="13" name="Text 8"/>
          <p:cNvSpPr txBox="1"/>
          <p:nvPr/>
        </p:nvSpPr>
        <p:spPr>
          <a:xfrm>
            <a:off x="838505" y="4438498"/>
            <a:ext cx="1976933" cy="342900"/>
          </a:xfrm>
          <a:prstGeom prst="rect">
            <a:avLst/>
          </a:prstGeom>
          <a:noFill/>
          <a:ln/>
        </p:spPr>
        <p:txBody>
          <a:bodyPr wrap="square" lIns="0" tIns="0" rIns="0" bIns="0" rtlCol="0" anchor="ctr"/>
          <a:lstStyle/>
          <a:p>
            <a:pPr marL="0" indent="0" algn="l">
              <a:buNone/>
            </a:pPr>
            <a:r>
              <a:rPr lang="en-US" sz="2200" b="1" dirty="0">
                <a:solidFill>
                  <a:srgbClr val="2C3E50"/>
                </a:solidFill>
                <a:latin typeface="Montserrat" pitchFamily="34" charset="0"/>
                <a:ea typeface="Montserrat" pitchFamily="34" charset="-122"/>
                <a:cs typeface="Montserrat" pitchFamily="34" charset="-120"/>
              </a:rPr>
              <a:t>Nos Valeurs</a:t>
            </a:r>
            <a:endParaRPr lang="en-US" sz="2200" dirty="0"/>
          </a:p>
        </p:txBody>
      </p:sp>
      <p:sp>
        <p:nvSpPr>
          <p:cNvPr id="14" name="Shape 9"/>
          <p:cNvSpPr/>
          <p:nvPr/>
        </p:nvSpPr>
        <p:spPr>
          <a:xfrm>
            <a:off x="914400" y="5009998"/>
            <a:ext cx="3886200" cy="495605"/>
          </a:xfrm>
          <a:prstGeom prst="rect">
            <a:avLst/>
          </a:prstGeom>
          <a:solidFill>
            <a:srgbClr val="27AE60">
              <a:alpha val="15000"/>
            </a:srgbClr>
          </a:solidFill>
          <a:ln/>
        </p:spPr>
      </p:sp>
      <p:sp>
        <p:nvSpPr>
          <p:cNvPr id="15" name="Shape 10"/>
          <p:cNvSpPr/>
          <p:nvPr/>
        </p:nvSpPr>
        <p:spPr>
          <a:xfrm>
            <a:off x="914400" y="5009998"/>
            <a:ext cx="38405" cy="495605"/>
          </a:xfrm>
          <a:prstGeom prst="rect">
            <a:avLst/>
          </a:prstGeom>
          <a:solidFill>
            <a:srgbClr val="27AE60"/>
          </a:solidFill>
          <a:ln/>
        </p:spPr>
      </p:sp>
      <p:sp>
        <p:nvSpPr>
          <p:cNvPr id="16" name="Text 11"/>
          <p:cNvSpPr txBox="1"/>
          <p:nvPr/>
        </p:nvSpPr>
        <p:spPr>
          <a:xfrm>
            <a:off x="1067105" y="5152644"/>
            <a:ext cx="986638" cy="200254"/>
          </a:xfrm>
          <a:prstGeom prst="rect">
            <a:avLst/>
          </a:prstGeom>
          <a:noFill/>
          <a:ln/>
        </p:spPr>
        <p:txBody>
          <a:bodyPr wrap="square" lIns="0" tIns="0" rIns="0" bIns="0" rtlCol="0" anchor="ctr"/>
          <a:lstStyle/>
          <a:p>
            <a:pPr marL="0" indent="0" algn="l">
              <a:buNone/>
            </a:pPr>
            <a:r>
              <a:rPr lang="en-US" sz="1300" b="1" dirty="0">
                <a:solidFill>
                  <a:srgbClr val="2C3E50"/>
                </a:solidFill>
                <a:latin typeface="Raleway" pitchFamily="34" charset="0"/>
                <a:ea typeface="Raleway" pitchFamily="34" charset="-122"/>
                <a:cs typeface="Raleway" pitchFamily="34" charset="-120"/>
              </a:rPr>
              <a:t>Innovation</a:t>
            </a:r>
            <a:endParaRPr lang="en-US" sz="1300" dirty="0"/>
          </a:p>
        </p:txBody>
      </p:sp>
      <p:sp>
        <p:nvSpPr>
          <p:cNvPr id="17" name="Shape 12"/>
          <p:cNvSpPr/>
          <p:nvPr/>
        </p:nvSpPr>
        <p:spPr>
          <a:xfrm>
            <a:off x="4953305" y="5009998"/>
            <a:ext cx="3886200" cy="495605"/>
          </a:xfrm>
          <a:prstGeom prst="rect">
            <a:avLst/>
          </a:prstGeom>
          <a:solidFill>
            <a:srgbClr val="27AE60">
              <a:alpha val="15000"/>
            </a:srgbClr>
          </a:solidFill>
          <a:ln/>
        </p:spPr>
      </p:sp>
      <p:sp>
        <p:nvSpPr>
          <p:cNvPr id="18" name="Shape 13"/>
          <p:cNvSpPr/>
          <p:nvPr/>
        </p:nvSpPr>
        <p:spPr>
          <a:xfrm>
            <a:off x="4953305" y="5009998"/>
            <a:ext cx="38405" cy="495605"/>
          </a:xfrm>
          <a:prstGeom prst="rect">
            <a:avLst/>
          </a:prstGeom>
          <a:solidFill>
            <a:srgbClr val="27AE60"/>
          </a:solidFill>
          <a:ln/>
        </p:spPr>
      </p:sp>
      <p:sp>
        <p:nvSpPr>
          <p:cNvPr id="19" name="Text 14"/>
          <p:cNvSpPr txBox="1"/>
          <p:nvPr/>
        </p:nvSpPr>
        <p:spPr>
          <a:xfrm>
            <a:off x="5105095" y="5152644"/>
            <a:ext cx="824789" cy="200254"/>
          </a:xfrm>
          <a:prstGeom prst="rect">
            <a:avLst/>
          </a:prstGeom>
          <a:noFill/>
          <a:ln/>
        </p:spPr>
        <p:txBody>
          <a:bodyPr wrap="square" lIns="0" tIns="0" rIns="0" bIns="0" rtlCol="0" anchor="ctr"/>
          <a:lstStyle/>
          <a:p>
            <a:pPr marL="0" indent="0" algn="l">
              <a:buNone/>
            </a:pPr>
            <a:r>
              <a:rPr lang="en-US" sz="1300" b="1" dirty="0">
                <a:solidFill>
                  <a:srgbClr val="2C3E50"/>
                </a:solidFill>
                <a:latin typeface="Raleway" pitchFamily="34" charset="0"/>
                <a:ea typeface="Raleway" pitchFamily="34" charset="-122"/>
                <a:cs typeface="Raleway" pitchFamily="34" charset="-120"/>
              </a:rPr>
              <a:t>Intégrité</a:t>
            </a:r>
            <a:endParaRPr lang="en-US" sz="1300" dirty="0"/>
          </a:p>
        </p:txBody>
      </p:sp>
      <p:sp>
        <p:nvSpPr>
          <p:cNvPr id="20" name="Shape 15"/>
          <p:cNvSpPr/>
          <p:nvPr/>
        </p:nvSpPr>
        <p:spPr>
          <a:xfrm>
            <a:off x="914400" y="5658307"/>
            <a:ext cx="3886200" cy="495605"/>
          </a:xfrm>
          <a:prstGeom prst="rect">
            <a:avLst/>
          </a:prstGeom>
          <a:solidFill>
            <a:srgbClr val="27AE60">
              <a:alpha val="15000"/>
            </a:srgbClr>
          </a:solidFill>
          <a:ln/>
        </p:spPr>
      </p:sp>
      <p:sp>
        <p:nvSpPr>
          <p:cNvPr id="21" name="Shape 16"/>
          <p:cNvSpPr/>
          <p:nvPr/>
        </p:nvSpPr>
        <p:spPr>
          <a:xfrm>
            <a:off x="914400" y="5658307"/>
            <a:ext cx="38405" cy="495605"/>
          </a:xfrm>
          <a:prstGeom prst="rect">
            <a:avLst/>
          </a:prstGeom>
          <a:solidFill>
            <a:srgbClr val="27AE60"/>
          </a:solidFill>
          <a:ln/>
        </p:spPr>
      </p:sp>
      <p:sp>
        <p:nvSpPr>
          <p:cNvPr id="22" name="Text 17"/>
          <p:cNvSpPr txBox="1"/>
          <p:nvPr/>
        </p:nvSpPr>
        <p:spPr>
          <a:xfrm>
            <a:off x="1067105" y="5800954"/>
            <a:ext cx="1233526" cy="200254"/>
          </a:xfrm>
          <a:prstGeom prst="rect">
            <a:avLst/>
          </a:prstGeom>
          <a:noFill/>
          <a:ln/>
        </p:spPr>
        <p:txBody>
          <a:bodyPr wrap="square" lIns="0" tIns="0" rIns="0" bIns="0" rtlCol="0" anchor="ctr"/>
          <a:lstStyle/>
          <a:p>
            <a:pPr marL="0" indent="0" algn="l">
              <a:buNone/>
            </a:pPr>
            <a:r>
              <a:rPr lang="en-US" sz="1300" b="1" dirty="0">
                <a:solidFill>
                  <a:srgbClr val="2C3E50"/>
                </a:solidFill>
                <a:latin typeface="Raleway" pitchFamily="34" charset="0"/>
                <a:ea typeface="Raleway" pitchFamily="34" charset="-122"/>
                <a:cs typeface="Raleway" pitchFamily="34" charset="-120"/>
              </a:rPr>
              <a:t>Collaboration</a:t>
            </a:r>
            <a:endParaRPr lang="en-US" sz="1300" dirty="0"/>
          </a:p>
        </p:txBody>
      </p:sp>
      <p:sp>
        <p:nvSpPr>
          <p:cNvPr id="23" name="Shape 18"/>
          <p:cNvSpPr/>
          <p:nvPr/>
        </p:nvSpPr>
        <p:spPr>
          <a:xfrm>
            <a:off x="4953305" y="5658307"/>
            <a:ext cx="3886200" cy="495605"/>
          </a:xfrm>
          <a:prstGeom prst="rect">
            <a:avLst/>
          </a:prstGeom>
          <a:solidFill>
            <a:srgbClr val="27AE60">
              <a:alpha val="15000"/>
            </a:srgbClr>
          </a:solidFill>
          <a:ln/>
        </p:spPr>
      </p:sp>
      <p:sp>
        <p:nvSpPr>
          <p:cNvPr id="24" name="Shape 19"/>
          <p:cNvSpPr/>
          <p:nvPr/>
        </p:nvSpPr>
        <p:spPr>
          <a:xfrm>
            <a:off x="4953305" y="5658307"/>
            <a:ext cx="38405" cy="495605"/>
          </a:xfrm>
          <a:prstGeom prst="rect">
            <a:avLst/>
          </a:prstGeom>
          <a:solidFill>
            <a:srgbClr val="27AE60"/>
          </a:solidFill>
          <a:ln/>
        </p:spPr>
      </p:sp>
      <p:sp>
        <p:nvSpPr>
          <p:cNvPr id="25" name="Text 20"/>
          <p:cNvSpPr txBox="1"/>
          <p:nvPr/>
        </p:nvSpPr>
        <p:spPr>
          <a:xfrm>
            <a:off x="5105095" y="5800954"/>
            <a:ext cx="652882" cy="200254"/>
          </a:xfrm>
          <a:prstGeom prst="rect">
            <a:avLst/>
          </a:prstGeom>
          <a:noFill/>
          <a:ln/>
        </p:spPr>
        <p:txBody>
          <a:bodyPr wrap="square" lIns="0" tIns="0" rIns="0" bIns="0" rtlCol="0" anchor="ctr"/>
          <a:lstStyle/>
          <a:p>
            <a:pPr marL="0" indent="0" algn="l">
              <a:buNone/>
            </a:pPr>
            <a:r>
              <a:rPr lang="en-US" sz="1300" b="1" dirty="0">
                <a:solidFill>
                  <a:srgbClr val="2C3E50"/>
                </a:solidFill>
                <a:latin typeface="Raleway" pitchFamily="34" charset="0"/>
                <a:ea typeface="Raleway" pitchFamily="34" charset="-122"/>
                <a:cs typeface="Raleway" pitchFamily="34" charset="-120"/>
              </a:rPr>
              <a:t>Équité</a:t>
            </a:r>
            <a:endParaRPr lang="en-US" sz="1300" dirty="0"/>
          </a:p>
        </p:txBody>
      </p:sp>
      <p:sp>
        <p:nvSpPr>
          <p:cNvPr id="26" name="Shape 21"/>
          <p:cNvSpPr/>
          <p:nvPr/>
        </p:nvSpPr>
        <p:spPr>
          <a:xfrm>
            <a:off x="914400" y="6305702"/>
            <a:ext cx="3886200" cy="495605"/>
          </a:xfrm>
          <a:prstGeom prst="rect">
            <a:avLst/>
          </a:prstGeom>
          <a:solidFill>
            <a:srgbClr val="27AE60">
              <a:alpha val="15000"/>
            </a:srgbClr>
          </a:solidFill>
          <a:ln/>
        </p:spPr>
      </p:sp>
      <p:sp>
        <p:nvSpPr>
          <p:cNvPr id="27" name="Shape 22"/>
          <p:cNvSpPr/>
          <p:nvPr/>
        </p:nvSpPr>
        <p:spPr>
          <a:xfrm>
            <a:off x="914400" y="6305702"/>
            <a:ext cx="38405" cy="495605"/>
          </a:xfrm>
          <a:prstGeom prst="rect">
            <a:avLst/>
          </a:prstGeom>
          <a:solidFill>
            <a:srgbClr val="27AE60"/>
          </a:solidFill>
          <a:ln/>
        </p:spPr>
      </p:sp>
      <p:sp>
        <p:nvSpPr>
          <p:cNvPr id="28" name="Text 23"/>
          <p:cNvSpPr txBox="1"/>
          <p:nvPr/>
        </p:nvSpPr>
        <p:spPr>
          <a:xfrm>
            <a:off x="1067105" y="6448349"/>
            <a:ext cx="929030" cy="200254"/>
          </a:xfrm>
          <a:prstGeom prst="rect">
            <a:avLst/>
          </a:prstGeom>
          <a:noFill/>
          <a:ln/>
        </p:spPr>
        <p:txBody>
          <a:bodyPr wrap="square" lIns="0" tIns="0" rIns="0" bIns="0" rtlCol="0" anchor="ctr"/>
          <a:lstStyle/>
          <a:p>
            <a:pPr marL="0" indent="0" algn="l">
              <a:buNone/>
            </a:pPr>
            <a:r>
              <a:rPr lang="en-US" sz="1300" b="1" dirty="0">
                <a:solidFill>
                  <a:srgbClr val="2C3E50"/>
                </a:solidFill>
                <a:latin typeface="Raleway" pitchFamily="34" charset="0"/>
                <a:ea typeface="Raleway" pitchFamily="34" charset="-122"/>
                <a:cs typeface="Raleway" pitchFamily="34" charset="-120"/>
              </a:rPr>
              <a:t>Durabilité</a:t>
            </a:r>
            <a:endParaRPr lang="en-US" sz="1300" dirty="0"/>
          </a:p>
        </p:txBody>
      </p:sp>
      <p:sp>
        <p:nvSpPr>
          <p:cNvPr id="29" name="Shape 24"/>
          <p:cNvSpPr/>
          <p:nvPr/>
        </p:nvSpPr>
        <p:spPr>
          <a:xfrm>
            <a:off x="4953305" y="6305702"/>
            <a:ext cx="3886200" cy="495605"/>
          </a:xfrm>
          <a:prstGeom prst="rect">
            <a:avLst/>
          </a:prstGeom>
          <a:solidFill>
            <a:srgbClr val="27AE60">
              <a:alpha val="15000"/>
            </a:srgbClr>
          </a:solidFill>
          <a:ln/>
        </p:spPr>
      </p:sp>
      <p:sp>
        <p:nvSpPr>
          <p:cNvPr id="30" name="Shape 25"/>
          <p:cNvSpPr/>
          <p:nvPr/>
        </p:nvSpPr>
        <p:spPr>
          <a:xfrm>
            <a:off x="4953305" y="6305702"/>
            <a:ext cx="38405" cy="495605"/>
          </a:xfrm>
          <a:prstGeom prst="rect">
            <a:avLst/>
          </a:prstGeom>
          <a:solidFill>
            <a:srgbClr val="27AE60"/>
          </a:solidFill>
          <a:ln/>
        </p:spPr>
      </p:sp>
      <p:sp>
        <p:nvSpPr>
          <p:cNvPr id="31" name="Text 26"/>
          <p:cNvSpPr txBox="1"/>
          <p:nvPr/>
        </p:nvSpPr>
        <p:spPr>
          <a:xfrm>
            <a:off x="5105095" y="6448349"/>
            <a:ext cx="1243584" cy="200254"/>
          </a:xfrm>
          <a:prstGeom prst="rect">
            <a:avLst/>
          </a:prstGeom>
          <a:noFill/>
          <a:ln/>
        </p:spPr>
        <p:txBody>
          <a:bodyPr wrap="square" lIns="0" tIns="0" rIns="0" bIns="0" rtlCol="0" anchor="ctr"/>
          <a:lstStyle/>
          <a:p>
            <a:pPr marL="0" indent="0" algn="l">
              <a:buNone/>
            </a:pPr>
            <a:r>
              <a:rPr lang="en-US" sz="1300" b="1" dirty="0">
                <a:solidFill>
                  <a:srgbClr val="2C3E50"/>
                </a:solidFill>
                <a:latin typeface="Raleway" pitchFamily="34" charset="0"/>
                <a:ea typeface="Raleway" pitchFamily="34" charset="-122"/>
                <a:cs typeface="Raleway" pitchFamily="34" charset="-120"/>
              </a:rPr>
              <a:t>Transparence</a:t>
            </a:r>
            <a:endParaRPr lang="en-US" sz="1300" dirty="0"/>
          </a:p>
        </p:txBody>
      </p:sp>
      <p:pic>
        <p:nvPicPr>
          <p:cNvPr id="32" name="Image 3" descr="preencoded.png"/>
          <p:cNvPicPr>
            <a:picLocks noChangeAspect="1"/>
          </p:cNvPicPr>
          <p:nvPr/>
        </p:nvPicPr>
        <p:blipFill>
          <a:blip r:embed="rId6"/>
          <a:srcRect/>
          <a:stretch/>
        </p:blipFill>
        <p:spPr>
          <a:xfrm>
            <a:off x="9448495" y="1352398"/>
            <a:ext cx="228600" cy="228600"/>
          </a:xfrm>
          <a:prstGeom prst="rect">
            <a:avLst/>
          </a:prstGeom>
        </p:spPr>
      </p:pic>
      <p:sp>
        <p:nvSpPr>
          <p:cNvPr id="33" name="Text 27"/>
          <p:cNvSpPr txBox="1"/>
          <p:nvPr/>
        </p:nvSpPr>
        <p:spPr>
          <a:xfrm>
            <a:off x="9829800" y="1295705"/>
            <a:ext cx="3557930" cy="342900"/>
          </a:xfrm>
          <a:prstGeom prst="rect">
            <a:avLst/>
          </a:prstGeom>
          <a:noFill/>
          <a:ln/>
        </p:spPr>
        <p:txBody>
          <a:bodyPr wrap="square" lIns="0" tIns="0" rIns="0" bIns="0" rtlCol="0" anchor="ctr"/>
          <a:lstStyle/>
          <a:p>
            <a:pPr marL="0" indent="0" algn="l">
              <a:buNone/>
            </a:pPr>
            <a:r>
              <a:rPr lang="en-US" sz="2200" b="1" dirty="0">
                <a:solidFill>
                  <a:srgbClr val="2C3E50"/>
                </a:solidFill>
                <a:latin typeface="Montserrat" pitchFamily="34" charset="0"/>
                <a:ea typeface="Montserrat" pitchFamily="34" charset="-122"/>
                <a:cs typeface="Montserrat" pitchFamily="34" charset="-120"/>
              </a:rPr>
              <a:t>JeRestaure en chiffres</a:t>
            </a:r>
            <a:endParaRPr lang="en-US" sz="2200" dirty="0"/>
          </a:p>
        </p:txBody>
      </p:sp>
      <p:sp>
        <p:nvSpPr>
          <p:cNvPr id="34" name="Shape 28"/>
          <p:cNvSpPr/>
          <p:nvPr/>
        </p:nvSpPr>
        <p:spPr>
          <a:xfrm>
            <a:off x="9448495" y="1943100"/>
            <a:ext cx="4076395" cy="1190549"/>
          </a:xfrm>
          <a:prstGeom prst="roundRect">
            <a:avLst>
              <a:gd name="adj" fmla="val 4916"/>
            </a:avLst>
          </a:prstGeom>
          <a:solidFill>
            <a:srgbClr val="FFFFFF"/>
          </a:solidFill>
          <a:ln/>
          <a:effectLst>
            <a:outerShdw blurRad="12700" dist="12700" dir="16200000" algn="bl" rotWithShape="0">
              <a:srgbClr val="000000">
                <a:alpha val="75000"/>
              </a:srgbClr>
            </a:outerShdw>
          </a:effectLst>
        </p:spPr>
      </p:sp>
      <p:sp>
        <p:nvSpPr>
          <p:cNvPr id="35" name="Shape 29"/>
          <p:cNvSpPr/>
          <p:nvPr/>
        </p:nvSpPr>
        <p:spPr>
          <a:xfrm>
            <a:off x="9448495" y="1943100"/>
            <a:ext cx="47549" cy="1190549"/>
          </a:xfrm>
          <a:prstGeom prst="rect">
            <a:avLst/>
          </a:prstGeom>
          <a:solidFill>
            <a:srgbClr val="27AE60"/>
          </a:solidFill>
          <a:ln/>
        </p:spPr>
      </p:sp>
      <p:sp>
        <p:nvSpPr>
          <p:cNvPr id="36" name="Text 30"/>
          <p:cNvSpPr txBox="1"/>
          <p:nvPr/>
        </p:nvSpPr>
        <p:spPr>
          <a:xfrm>
            <a:off x="9724644" y="2200046"/>
            <a:ext cx="1748333" cy="200254"/>
          </a:xfrm>
          <a:prstGeom prst="rect">
            <a:avLst/>
          </a:prstGeom>
          <a:noFill/>
          <a:ln/>
        </p:spPr>
        <p:txBody>
          <a:bodyPr wrap="square" lIns="0" tIns="0" rIns="0" bIns="0" rtlCol="0" anchor="ctr"/>
          <a:lstStyle/>
          <a:p>
            <a:pPr marL="0" indent="0" algn="l">
              <a:buNone/>
            </a:pPr>
            <a:r>
              <a:rPr lang="en-US" sz="1300" dirty="0">
                <a:solidFill>
                  <a:srgbClr val="6B7280"/>
                </a:solidFill>
                <a:latin typeface="Raleway" pitchFamily="34" charset="0"/>
                <a:ea typeface="Raleway" pitchFamily="34" charset="-122"/>
                <a:cs typeface="Raleway" pitchFamily="34" charset="-120"/>
              </a:rPr>
              <a:t>Personnes touchées</a:t>
            </a:r>
            <a:endParaRPr lang="en-US" sz="1300" dirty="0"/>
          </a:p>
        </p:txBody>
      </p:sp>
      <p:sp>
        <p:nvSpPr>
          <p:cNvPr id="37" name="Text 31"/>
          <p:cNvSpPr txBox="1"/>
          <p:nvPr/>
        </p:nvSpPr>
        <p:spPr>
          <a:xfrm>
            <a:off x="9724644" y="2505456"/>
            <a:ext cx="1162202" cy="400507"/>
          </a:xfrm>
          <a:prstGeom prst="rect">
            <a:avLst/>
          </a:prstGeom>
          <a:noFill/>
          <a:ln/>
        </p:spPr>
        <p:txBody>
          <a:bodyPr wrap="square" lIns="0" tIns="0" rIns="0" bIns="0" rtlCol="0" anchor="ctr"/>
          <a:lstStyle/>
          <a:p>
            <a:pPr marL="0" indent="0" algn="l">
              <a:buNone/>
            </a:pPr>
            <a:r>
              <a:rPr lang="en-US" sz="2700" b="1" dirty="0">
                <a:solidFill>
                  <a:srgbClr val="2C3E50"/>
                </a:solidFill>
                <a:latin typeface="Raleway" pitchFamily="34" charset="0"/>
                <a:ea typeface="Raleway" pitchFamily="34" charset="-122"/>
                <a:cs typeface="Raleway" pitchFamily="34" charset="-120"/>
              </a:rPr>
              <a:t>100 K</a:t>
            </a:r>
            <a:endParaRPr lang="en-US" sz="2700" dirty="0"/>
          </a:p>
        </p:txBody>
      </p:sp>
      <p:sp>
        <p:nvSpPr>
          <p:cNvPr id="38" name="Text 32"/>
          <p:cNvSpPr txBox="1"/>
          <p:nvPr/>
        </p:nvSpPr>
        <p:spPr>
          <a:xfrm>
            <a:off x="10627157" y="2609698"/>
            <a:ext cx="277063" cy="277063"/>
          </a:xfrm>
          <a:prstGeom prst="rect">
            <a:avLst/>
          </a:prstGeom>
          <a:noFill/>
          <a:ln/>
        </p:spPr>
        <p:txBody>
          <a:bodyPr wrap="square" lIns="0" tIns="0" rIns="0" bIns="0" rtlCol="0" anchor="ctr"/>
          <a:lstStyle/>
          <a:p>
            <a:pPr marL="0" indent="0" algn="l">
              <a:buNone/>
            </a:pPr>
            <a:r>
              <a:rPr lang="en-US" sz="1800" b="1" dirty="0">
                <a:solidFill>
                  <a:srgbClr val="059669"/>
                </a:solidFill>
                <a:latin typeface="Raleway" pitchFamily="34" charset="0"/>
                <a:ea typeface="Raleway" pitchFamily="34" charset="-122"/>
                <a:cs typeface="Raleway" pitchFamily="34" charset="-120"/>
              </a:rPr>
              <a:t>+</a:t>
            </a:r>
            <a:endParaRPr lang="en-US" sz="1800" dirty="0"/>
          </a:p>
        </p:txBody>
      </p:sp>
      <p:pic>
        <p:nvPicPr>
          <p:cNvPr id="39" name="Image 4" descr="preencoded.png"/>
          <p:cNvPicPr>
            <a:picLocks noChangeAspect="1"/>
          </p:cNvPicPr>
          <p:nvPr/>
        </p:nvPicPr>
        <p:blipFill>
          <a:blip r:embed="rId7">
            <a:alphaModFix amt="80000"/>
          </a:blip>
          <a:srcRect/>
          <a:stretch/>
        </p:blipFill>
        <p:spPr>
          <a:xfrm>
            <a:off x="12725705" y="2305202"/>
            <a:ext cx="571500" cy="457200"/>
          </a:xfrm>
          <a:prstGeom prst="rect">
            <a:avLst/>
          </a:prstGeom>
        </p:spPr>
      </p:pic>
      <p:sp>
        <p:nvSpPr>
          <p:cNvPr id="40" name="Shape 33"/>
          <p:cNvSpPr/>
          <p:nvPr/>
        </p:nvSpPr>
        <p:spPr>
          <a:xfrm>
            <a:off x="13754405" y="1943100"/>
            <a:ext cx="4076395" cy="1190549"/>
          </a:xfrm>
          <a:prstGeom prst="roundRect">
            <a:avLst>
              <a:gd name="adj" fmla="val 4916"/>
            </a:avLst>
          </a:prstGeom>
          <a:solidFill>
            <a:srgbClr val="FFFFFF"/>
          </a:solidFill>
          <a:ln/>
          <a:effectLst>
            <a:outerShdw blurRad="12700" dist="12700" dir="16200000" algn="bl" rotWithShape="0">
              <a:srgbClr val="000000">
                <a:alpha val="75000"/>
              </a:srgbClr>
            </a:outerShdw>
          </a:effectLst>
        </p:spPr>
      </p:sp>
      <p:sp>
        <p:nvSpPr>
          <p:cNvPr id="41" name="Shape 34"/>
          <p:cNvSpPr/>
          <p:nvPr/>
        </p:nvSpPr>
        <p:spPr>
          <a:xfrm>
            <a:off x="13754405" y="1943100"/>
            <a:ext cx="47549" cy="1190549"/>
          </a:xfrm>
          <a:prstGeom prst="rect">
            <a:avLst/>
          </a:prstGeom>
          <a:solidFill>
            <a:srgbClr val="27AE60"/>
          </a:solidFill>
          <a:ln/>
        </p:spPr>
      </p:sp>
      <p:sp>
        <p:nvSpPr>
          <p:cNvPr id="42" name="Text 35"/>
          <p:cNvSpPr txBox="1"/>
          <p:nvPr/>
        </p:nvSpPr>
        <p:spPr>
          <a:xfrm>
            <a:off x="14030554" y="2200046"/>
            <a:ext cx="1138428" cy="200254"/>
          </a:xfrm>
          <a:prstGeom prst="rect">
            <a:avLst/>
          </a:prstGeom>
          <a:noFill/>
          <a:ln/>
        </p:spPr>
        <p:txBody>
          <a:bodyPr wrap="square" lIns="0" tIns="0" rIns="0" bIns="0" rtlCol="0" anchor="ctr"/>
          <a:lstStyle/>
          <a:p>
            <a:pPr marL="0" indent="0" algn="l">
              <a:buNone/>
            </a:pPr>
            <a:r>
              <a:rPr lang="en-US" sz="1300" dirty="0">
                <a:solidFill>
                  <a:srgbClr val="6B7280"/>
                </a:solidFill>
                <a:latin typeface="Raleway" pitchFamily="34" charset="0"/>
                <a:ea typeface="Raleway" pitchFamily="34" charset="-122"/>
                <a:cs typeface="Raleway" pitchFamily="34" charset="-120"/>
              </a:rPr>
              <a:t>Bénéficiaires</a:t>
            </a:r>
            <a:endParaRPr lang="en-US" sz="1300" dirty="0"/>
          </a:p>
        </p:txBody>
      </p:sp>
      <p:sp>
        <p:nvSpPr>
          <p:cNvPr id="43" name="Text 36"/>
          <p:cNvSpPr txBox="1"/>
          <p:nvPr/>
        </p:nvSpPr>
        <p:spPr>
          <a:xfrm>
            <a:off x="14030554" y="2505456"/>
            <a:ext cx="866851" cy="400507"/>
          </a:xfrm>
          <a:prstGeom prst="rect">
            <a:avLst/>
          </a:prstGeom>
          <a:noFill/>
          <a:ln/>
        </p:spPr>
        <p:txBody>
          <a:bodyPr wrap="square" lIns="0" tIns="0" rIns="0" bIns="0" rtlCol="0" anchor="ctr"/>
          <a:lstStyle/>
          <a:p>
            <a:pPr marL="0" indent="0" algn="l">
              <a:buNone/>
            </a:pPr>
            <a:r>
              <a:rPr lang="en-US" sz="2700" b="1" dirty="0">
                <a:solidFill>
                  <a:srgbClr val="2C3E50"/>
                </a:solidFill>
                <a:latin typeface="Raleway" pitchFamily="34" charset="0"/>
                <a:ea typeface="Raleway" pitchFamily="34" charset="-122"/>
                <a:cs typeface="Raleway" pitchFamily="34" charset="-120"/>
              </a:rPr>
              <a:t>950</a:t>
            </a:r>
            <a:endParaRPr lang="en-US" sz="2700" dirty="0"/>
          </a:p>
        </p:txBody>
      </p:sp>
      <p:sp>
        <p:nvSpPr>
          <p:cNvPr id="44" name="Text 37"/>
          <p:cNvSpPr txBox="1"/>
          <p:nvPr/>
        </p:nvSpPr>
        <p:spPr>
          <a:xfrm>
            <a:off x="14633143" y="2609698"/>
            <a:ext cx="277063" cy="277063"/>
          </a:xfrm>
          <a:prstGeom prst="rect">
            <a:avLst/>
          </a:prstGeom>
          <a:noFill/>
          <a:ln/>
        </p:spPr>
        <p:txBody>
          <a:bodyPr wrap="square" lIns="0" tIns="0" rIns="0" bIns="0" rtlCol="0" anchor="ctr"/>
          <a:lstStyle/>
          <a:p>
            <a:pPr marL="0" indent="0" algn="l">
              <a:buNone/>
            </a:pPr>
            <a:r>
              <a:rPr lang="en-US" sz="1800" b="1" dirty="0">
                <a:solidFill>
                  <a:srgbClr val="059669"/>
                </a:solidFill>
                <a:latin typeface="Raleway" pitchFamily="34" charset="0"/>
                <a:ea typeface="Raleway" pitchFamily="34" charset="-122"/>
                <a:cs typeface="Raleway" pitchFamily="34" charset="-120"/>
              </a:rPr>
              <a:t>+</a:t>
            </a:r>
            <a:endParaRPr lang="en-US" sz="1800" dirty="0"/>
          </a:p>
        </p:txBody>
      </p:sp>
      <p:pic>
        <p:nvPicPr>
          <p:cNvPr id="45" name="Image 5" descr="preencoded.png"/>
          <p:cNvPicPr>
            <a:picLocks noChangeAspect="1"/>
          </p:cNvPicPr>
          <p:nvPr/>
        </p:nvPicPr>
        <p:blipFill>
          <a:blip r:embed="rId8">
            <a:alphaModFix amt="80000"/>
          </a:blip>
          <a:srcRect/>
          <a:stretch/>
        </p:blipFill>
        <p:spPr>
          <a:xfrm>
            <a:off x="17030700" y="2305202"/>
            <a:ext cx="571500" cy="457200"/>
          </a:xfrm>
          <a:prstGeom prst="rect">
            <a:avLst/>
          </a:prstGeom>
        </p:spPr>
      </p:pic>
      <p:sp>
        <p:nvSpPr>
          <p:cNvPr id="46" name="Shape 38"/>
          <p:cNvSpPr/>
          <p:nvPr/>
        </p:nvSpPr>
        <p:spPr>
          <a:xfrm>
            <a:off x="9448495" y="3362249"/>
            <a:ext cx="4076395" cy="1190549"/>
          </a:xfrm>
          <a:prstGeom prst="roundRect">
            <a:avLst>
              <a:gd name="adj" fmla="val 4916"/>
            </a:avLst>
          </a:prstGeom>
          <a:solidFill>
            <a:srgbClr val="FFFFFF"/>
          </a:solidFill>
          <a:ln/>
          <a:effectLst>
            <a:outerShdw blurRad="12700" dist="12700" dir="16200000" algn="bl" rotWithShape="0">
              <a:srgbClr val="000000">
                <a:alpha val="75000"/>
              </a:srgbClr>
            </a:outerShdw>
          </a:effectLst>
        </p:spPr>
      </p:sp>
      <p:sp>
        <p:nvSpPr>
          <p:cNvPr id="47" name="Shape 39"/>
          <p:cNvSpPr/>
          <p:nvPr/>
        </p:nvSpPr>
        <p:spPr>
          <a:xfrm>
            <a:off x="9448495" y="3362249"/>
            <a:ext cx="47549" cy="1190549"/>
          </a:xfrm>
          <a:prstGeom prst="rect">
            <a:avLst/>
          </a:prstGeom>
          <a:solidFill>
            <a:srgbClr val="27AE60"/>
          </a:solidFill>
          <a:ln/>
        </p:spPr>
      </p:sp>
      <p:sp>
        <p:nvSpPr>
          <p:cNvPr id="48" name="Text 40"/>
          <p:cNvSpPr txBox="1"/>
          <p:nvPr/>
        </p:nvSpPr>
        <p:spPr>
          <a:xfrm>
            <a:off x="9724644" y="3619195"/>
            <a:ext cx="1319479" cy="200254"/>
          </a:xfrm>
          <a:prstGeom prst="rect">
            <a:avLst/>
          </a:prstGeom>
          <a:noFill/>
          <a:ln/>
        </p:spPr>
        <p:txBody>
          <a:bodyPr wrap="square" lIns="0" tIns="0" rIns="0" bIns="0" rtlCol="0" anchor="ctr"/>
          <a:lstStyle/>
          <a:p>
            <a:pPr marL="0" indent="0" algn="l">
              <a:buNone/>
            </a:pPr>
            <a:r>
              <a:rPr lang="en-US" sz="1300" dirty="0">
                <a:solidFill>
                  <a:srgbClr val="6B7280"/>
                </a:solidFill>
                <a:latin typeface="Raleway" pitchFamily="34" charset="0"/>
                <a:ea typeface="Raleway" pitchFamily="34" charset="-122"/>
                <a:cs typeface="Raleway" pitchFamily="34" charset="-120"/>
              </a:rPr>
              <a:t>Projets réalisés</a:t>
            </a:r>
            <a:endParaRPr lang="en-US" sz="1300" dirty="0"/>
          </a:p>
        </p:txBody>
      </p:sp>
      <p:sp>
        <p:nvSpPr>
          <p:cNvPr id="49" name="Text 41"/>
          <p:cNvSpPr txBox="1"/>
          <p:nvPr/>
        </p:nvSpPr>
        <p:spPr>
          <a:xfrm>
            <a:off x="9724644" y="3924605"/>
            <a:ext cx="638251" cy="400507"/>
          </a:xfrm>
          <a:prstGeom prst="rect">
            <a:avLst/>
          </a:prstGeom>
          <a:noFill/>
          <a:ln/>
        </p:spPr>
        <p:txBody>
          <a:bodyPr wrap="square" lIns="0" tIns="0" rIns="0" bIns="0" rtlCol="0" anchor="ctr"/>
          <a:lstStyle/>
          <a:p>
            <a:pPr marL="0" indent="0" algn="l">
              <a:buNone/>
            </a:pPr>
            <a:r>
              <a:rPr lang="en-US" sz="2700" b="1" dirty="0">
                <a:solidFill>
                  <a:srgbClr val="2C3E50"/>
                </a:solidFill>
                <a:latin typeface="Raleway" pitchFamily="34" charset="0"/>
                <a:ea typeface="Raleway" pitchFamily="34" charset="-122"/>
                <a:cs typeface="Raleway" pitchFamily="34" charset="-120"/>
              </a:rPr>
              <a:t>10</a:t>
            </a:r>
            <a:endParaRPr lang="en-US" sz="2700" dirty="0"/>
          </a:p>
        </p:txBody>
      </p:sp>
      <p:sp>
        <p:nvSpPr>
          <p:cNvPr id="50" name="Text 42"/>
          <p:cNvSpPr txBox="1"/>
          <p:nvPr/>
        </p:nvSpPr>
        <p:spPr>
          <a:xfrm>
            <a:off x="10105034" y="4028846"/>
            <a:ext cx="277063" cy="277063"/>
          </a:xfrm>
          <a:prstGeom prst="rect">
            <a:avLst/>
          </a:prstGeom>
          <a:noFill/>
          <a:ln/>
        </p:spPr>
        <p:txBody>
          <a:bodyPr wrap="square" lIns="0" tIns="0" rIns="0" bIns="0" rtlCol="0" anchor="ctr"/>
          <a:lstStyle/>
          <a:p>
            <a:pPr marL="0" indent="0" algn="l">
              <a:buNone/>
            </a:pPr>
            <a:r>
              <a:rPr lang="en-US" sz="1800" b="1" dirty="0">
                <a:solidFill>
                  <a:srgbClr val="059669"/>
                </a:solidFill>
                <a:latin typeface="Raleway" pitchFamily="34" charset="0"/>
                <a:ea typeface="Raleway" pitchFamily="34" charset="-122"/>
                <a:cs typeface="Raleway" pitchFamily="34" charset="-120"/>
              </a:rPr>
              <a:t>+</a:t>
            </a:r>
            <a:endParaRPr lang="en-US" sz="1800" dirty="0"/>
          </a:p>
        </p:txBody>
      </p:sp>
      <p:pic>
        <p:nvPicPr>
          <p:cNvPr id="51" name="Image 6" descr="preencoded.png"/>
          <p:cNvPicPr>
            <a:picLocks noChangeAspect="1"/>
          </p:cNvPicPr>
          <p:nvPr/>
        </p:nvPicPr>
        <p:blipFill>
          <a:blip r:embed="rId9">
            <a:alphaModFix amt="80000"/>
          </a:blip>
          <a:srcRect l="-44" r="-44"/>
          <a:stretch/>
        </p:blipFill>
        <p:spPr>
          <a:xfrm>
            <a:off x="12782398" y="3724351"/>
            <a:ext cx="514807" cy="457200"/>
          </a:xfrm>
          <a:prstGeom prst="rect">
            <a:avLst/>
          </a:prstGeom>
        </p:spPr>
      </p:pic>
      <p:sp>
        <p:nvSpPr>
          <p:cNvPr id="52" name="Shape 43"/>
          <p:cNvSpPr/>
          <p:nvPr/>
        </p:nvSpPr>
        <p:spPr>
          <a:xfrm>
            <a:off x="13754405" y="3362249"/>
            <a:ext cx="4076395" cy="1190549"/>
          </a:xfrm>
          <a:prstGeom prst="roundRect">
            <a:avLst>
              <a:gd name="adj" fmla="val 4916"/>
            </a:avLst>
          </a:prstGeom>
          <a:solidFill>
            <a:srgbClr val="FFFFFF"/>
          </a:solidFill>
          <a:ln/>
          <a:effectLst>
            <a:outerShdw blurRad="12700" dist="12700" dir="16200000" algn="bl" rotWithShape="0">
              <a:srgbClr val="000000">
                <a:alpha val="75000"/>
              </a:srgbClr>
            </a:outerShdw>
          </a:effectLst>
        </p:spPr>
      </p:sp>
      <p:sp>
        <p:nvSpPr>
          <p:cNvPr id="53" name="Shape 44"/>
          <p:cNvSpPr/>
          <p:nvPr/>
        </p:nvSpPr>
        <p:spPr>
          <a:xfrm>
            <a:off x="13754405" y="3362249"/>
            <a:ext cx="47549" cy="1190549"/>
          </a:xfrm>
          <a:prstGeom prst="rect">
            <a:avLst/>
          </a:prstGeom>
          <a:solidFill>
            <a:srgbClr val="27AE60"/>
          </a:solidFill>
          <a:ln/>
        </p:spPr>
      </p:sp>
      <p:sp>
        <p:nvSpPr>
          <p:cNvPr id="54" name="Text 45"/>
          <p:cNvSpPr txBox="1"/>
          <p:nvPr/>
        </p:nvSpPr>
        <p:spPr>
          <a:xfrm>
            <a:off x="14030554" y="3619195"/>
            <a:ext cx="1357884" cy="200254"/>
          </a:xfrm>
          <a:prstGeom prst="rect">
            <a:avLst/>
          </a:prstGeom>
          <a:noFill/>
          <a:ln/>
        </p:spPr>
        <p:txBody>
          <a:bodyPr wrap="square" lIns="0" tIns="0" rIns="0" bIns="0" rtlCol="0" anchor="ctr"/>
          <a:lstStyle/>
          <a:p>
            <a:pPr marL="0" indent="0" algn="l">
              <a:buNone/>
            </a:pPr>
            <a:r>
              <a:rPr lang="en-US" sz="1300" dirty="0">
                <a:solidFill>
                  <a:srgbClr val="6B7280"/>
                </a:solidFill>
                <a:latin typeface="Raleway" pitchFamily="34" charset="0"/>
                <a:ea typeface="Raleway" pitchFamily="34" charset="-122"/>
                <a:cs typeface="Raleway" pitchFamily="34" charset="-120"/>
              </a:rPr>
              <a:t>Membres actifs</a:t>
            </a:r>
            <a:endParaRPr lang="en-US" sz="1300" dirty="0"/>
          </a:p>
        </p:txBody>
      </p:sp>
      <p:sp>
        <p:nvSpPr>
          <p:cNvPr id="55" name="Text 46"/>
          <p:cNvSpPr txBox="1"/>
          <p:nvPr/>
        </p:nvSpPr>
        <p:spPr>
          <a:xfrm>
            <a:off x="14030554" y="3924605"/>
            <a:ext cx="667512" cy="400507"/>
          </a:xfrm>
          <a:prstGeom prst="rect">
            <a:avLst/>
          </a:prstGeom>
          <a:noFill/>
          <a:ln/>
        </p:spPr>
        <p:txBody>
          <a:bodyPr wrap="square" lIns="0" tIns="0" rIns="0" bIns="0" rtlCol="0" anchor="ctr"/>
          <a:lstStyle/>
          <a:p>
            <a:pPr marL="0" indent="0" algn="l">
              <a:buNone/>
            </a:pPr>
            <a:r>
              <a:rPr lang="en-US" sz="2700" b="1" dirty="0">
                <a:solidFill>
                  <a:srgbClr val="2C3E50"/>
                </a:solidFill>
                <a:latin typeface="Raleway" pitchFamily="34" charset="0"/>
                <a:ea typeface="Raleway" pitchFamily="34" charset="-122"/>
                <a:cs typeface="Raleway" pitchFamily="34" charset="-120"/>
              </a:rPr>
              <a:t>50</a:t>
            </a:r>
            <a:endParaRPr lang="en-US" sz="2700" dirty="0"/>
          </a:p>
        </p:txBody>
      </p:sp>
      <p:sp>
        <p:nvSpPr>
          <p:cNvPr id="56" name="Text 47"/>
          <p:cNvSpPr txBox="1"/>
          <p:nvPr/>
        </p:nvSpPr>
        <p:spPr>
          <a:xfrm>
            <a:off x="14431061" y="4028846"/>
            <a:ext cx="277063" cy="277063"/>
          </a:xfrm>
          <a:prstGeom prst="rect">
            <a:avLst/>
          </a:prstGeom>
          <a:noFill/>
          <a:ln/>
        </p:spPr>
        <p:txBody>
          <a:bodyPr wrap="square" lIns="0" tIns="0" rIns="0" bIns="0" rtlCol="0" anchor="ctr"/>
          <a:lstStyle/>
          <a:p>
            <a:pPr marL="0" indent="0" algn="l">
              <a:buNone/>
            </a:pPr>
            <a:r>
              <a:rPr lang="en-US" sz="1800" b="1" dirty="0">
                <a:solidFill>
                  <a:srgbClr val="059669"/>
                </a:solidFill>
                <a:latin typeface="Raleway" pitchFamily="34" charset="0"/>
                <a:ea typeface="Raleway" pitchFamily="34" charset="-122"/>
                <a:cs typeface="Raleway" pitchFamily="34" charset="-120"/>
              </a:rPr>
              <a:t>+</a:t>
            </a:r>
            <a:endParaRPr lang="en-US" sz="1800" dirty="0"/>
          </a:p>
        </p:txBody>
      </p:sp>
      <p:pic>
        <p:nvPicPr>
          <p:cNvPr id="57" name="Image 7" descr="preencoded.png"/>
          <p:cNvPicPr>
            <a:picLocks noChangeAspect="1"/>
          </p:cNvPicPr>
          <p:nvPr/>
        </p:nvPicPr>
        <p:blipFill>
          <a:blip r:embed="rId10">
            <a:alphaModFix amt="80000"/>
          </a:blip>
          <a:srcRect/>
          <a:stretch/>
        </p:blipFill>
        <p:spPr>
          <a:xfrm>
            <a:off x="17030700" y="3724351"/>
            <a:ext cx="571500" cy="457200"/>
          </a:xfrm>
          <a:prstGeom prst="rect">
            <a:avLst/>
          </a:prstGeom>
        </p:spPr>
      </p:pic>
      <p:sp>
        <p:nvSpPr>
          <p:cNvPr id="58" name="Shape 48"/>
          <p:cNvSpPr/>
          <p:nvPr/>
        </p:nvSpPr>
        <p:spPr>
          <a:xfrm>
            <a:off x="9448495" y="5009998"/>
            <a:ext cx="8382305" cy="1981505"/>
          </a:xfrm>
          <a:prstGeom prst="roundRect">
            <a:avLst>
              <a:gd name="adj" fmla="val 1775"/>
            </a:avLst>
          </a:prstGeom>
          <a:solidFill>
            <a:srgbClr val="FFFFFF"/>
          </a:solidFill>
          <a:ln/>
          <a:effectLst>
            <a:outerShdw blurRad="12700" dist="12700" dir="16200000" algn="bl" rotWithShape="0">
              <a:srgbClr val="000000">
                <a:alpha val="75000"/>
              </a:srgbClr>
            </a:outerShdw>
          </a:effectLst>
        </p:spPr>
      </p:sp>
      <p:sp>
        <p:nvSpPr>
          <p:cNvPr id="59" name="Text 49"/>
          <p:cNvSpPr txBox="1"/>
          <p:nvPr/>
        </p:nvSpPr>
        <p:spPr>
          <a:xfrm>
            <a:off x="9677095" y="5248656"/>
            <a:ext cx="3096158" cy="277063"/>
          </a:xfrm>
          <a:prstGeom prst="rect">
            <a:avLst/>
          </a:prstGeom>
          <a:noFill/>
          <a:ln/>
        </p:spPr>
        <p:txBody>
          <a:bodyPr wrap="square" lIns="0" tIns="0" rIns="0" bIns="0" rtlCol="0" anchor="ctr"/>
          <a:lstStyle/>
          <a:p>
            <a:pPr marL="0" indent="0" algn="l">
              <a:buNone/>
            </a:pPr>
            <a:r>
              <a:rPr lang="en-US" sz="1800" b="1" dirty="0">
                <a:solidFill>
                  <a:srgbClr val="2C3E50"/>
                </a:solidFill>
                <a:latin typeface="Montserrat" pitchFamily="34" charset="0"/>
                <a:ea typeface="Montserrat" pitchFamily="34" charset="-122"/>
                <a:cs typeface="Montserrat" pitchFamily="34" charset="-120"/>
              </a:rPr>
              <a:t>Domaines d'intervention</a:t>
            </a:r>
            <a:endParaRPr lang="en-US" sz="1800" dirty="0"/>
          </a:p>
        </p:txBody>
      </p:sp>
      <p:sp>
        <p:nvSpPr>
          <p:cNvPr id="60" name="Shape 50"/>
          <p:cNvSpPr/>
          <p:nvPr/>
        </p:nvSpPr>
        <p:spPr>
          <a:xfrm>
            <a:off x="9677095" y="5695798"/>
            <a:ext cx="3886200" cy="457200"/>
          </a:xfrm>
          <a:prstGeom prst="roundRect">
            <a:avLst>
              <a:gd name="adj" fmla="val 33333"/>
            </a:avLst>
          </a:prstGeom>
          <a:solidFill>
            <a:srgbClr val="EFF6FF"/>
          </a:solidFill>
          <a:ln/>
        </p:spPr>
      </p:sp>
      <p:pic>
        <p:nvPicPr>
          <p:cNvPr id="61" name="Image 8" descr="preencoded.png"/>
          <p:cNvPicPr>
            <a:picLocks noChangeAspect="1"/>
          </p:cNvPicPr>
          <p:nvPr/>
        </p:nvPicPr>
        <p:blipFill>
          <a:blip r:embed="rId11"/>
          <a:srcRect/>
          <a:stretch/>
        </p:blipFill>
        <p:spPr>
          <a:xfrm>
            <a:off x="9791395" y="5848502"/>
            <a:ext cx="152705" cy="152705"/>
          </a:xfrm>
          <a:prstGeom prst="rect">
            <a:avLst/>
          </a:prstGeom>
        </p:spPr>
      </p:pic>
      <p:sp>
        <p:nvSpPr>
          <p:cNvPr id="62" name="Text 51"/>
          <p:cNvSpPr txBox="1"/>
          <p:nvPr/>
        </p:nvSpPr>
        <p:spPr>
          <a:xfrm>
            <a:off x="10058400" y="5829300"/>
            <a:ext cx="1410005"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Justice climatique</a:t>
            </a:r>
            <a:endParaRPr lang="en-US" sz="1200" dirty="0"/>
          </a:p>
        </p:txBody>
      </p:sp>
      <p:sp>
        <p:nvSpPr>
          <p:cNvPr id="63" name="Shape 52"/>
          <p:cNvSpPr/>
          <p:nvPr/>
        </p:nvSpPr>
        <p:spPr>
          <a:xfrm>
            <a:off x="13716000" y="5695798"/>
            <a:ext cx="3886200" cy="457200"/>
          </a:xfrm>
          <a:prstGeom prst="roundRect">
            <a:avLst>
              <a:gd name="adj" fmla="val 33333"/>
            </a:avLst>
          </a:prstGeom>
          <a:solidFill>
            <a:srgbClr val="EFF6FF"/>
          </a:solidFill>
          <a:ln/>
        </p:spPr>
      </p:sp>
      <p:pic>
        <p:nvPicPr>
          <p:cNvPr id="64" name="Image 9" descr="preencoded.png"/>
          <p:cNvPicPr>
            <a:picLocks noChangeAspect="1"/>
          </p:cNvPicPr>
          <p:nvPr/>
        </p:nvPicPr>
        <p:blipFill>
          <a:blip r:embed="rId12"/>
          <a:srcRect t="-180" b="-180"/>
          <a:stretch/>
        </p:blipFill>
        <p:spPr>
          <a:xfrm>
            <a:off x="13830300" y="5848502"/>
            <a:ext cx="190195" cy="152705"/>
          </a:xfrm>
          <a:prstGeom prst="rect">
            <a:avLst/>
          </a:prstGeom>
        </p:spPr>
      </p:pic>
      <p:sp>
        <p:nvSpPr>
          <p:cNvPr id="65" name="Text 53"/>
          <p:cNvSpPr txBox="1"/>
          <p:nvPr/>
        </p:nvSpPr>
        <p:spPr>
          <a:xfrm>
            <a:off x="14134795" y="5829300"/>
            <a:ext cx="2448763"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Droits des femmes et des jeunes</a:t>
            </a:r>
            <a:endParaRPr lang="en-US" sz="1200" dirty="0"/>
          </a:p>
        </p:txBody>
      </p:sp>
      <p:sp>
        <p:nvSpPr>
          <p:cNvPr id="66" name="Shape 54"/>
          <p:cNvSpPr/>
          <p:nvPr/>
        </p:nvSpPr>
        <p:spPr>
          <a:xfrm>
            <a:off x="9677095" y="6305702"/>
            <a:ext cx="3886200" cy="457200"/>
          </a:xfrm>
          <a:prstGeom prst="roundRect">
            <a:avLst>
              <a:gd name="adj" fmla="val 33333"/>
            </a:avLst>
          </a:prstGeom>
          <a:solidFill>
            <a:srgbClr val="EFF6FF"/>
          </a:solidFill>
          <a:ln/>
        </p:spPr>
      </p:sp>
      <p:pic>
        <p:nvPicPr>
          <p:cNvPr id="67" name="Image 10" descr="preencoded.png"/>
          <p:cNvPicPr>
            <a:picLocks noChangeAspect="1"/>
          </p:cNvPicPr>
          <p:nvPr/>
        </p:nvPicPr>
        <p:blipFill>
          <a:blip r:embed="rId13"/>
          <a:srcRect t="-180" b="-180"/>
          <a:stretch/>
        </p:blipFill>
        <p:spPr>
          <a:xfrm>
            <a:off x="9791395" y="6458407"/>
            <a:ext cx="190195" cy="152705"/>
          </a:xfrm>
          <a:prstGeom prst="rect">
            <a:avLst/>
          </a:prstGeom>
        </p:spPr>
      </p:pic>
      <p:sp>
        <p:nvSpPr>
          <p:cNvPr id="68" name="Text 55"/>
          <p:cNvSpPr txBox="1"/>
          <p:nvPr/>
        </p:nvSpPr>
        <p:spPr>
          <a:xfrm>
            <a:off x="10096805" y="6439205"/>
            <a:ext cx="2514600"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Promotion des valeurs culturelles</a:t>
            </a:r>
            <a:endParaRPr lang="en-US" sz="1200" dirty="0"/>
          </a:p>
        </p:txBody>
      </p:sp>
      <p:sp>
        <p:nvSpPr>
          <p:cNvPr id="69" name="Shape 56"/>
          <p:cNvSpPr/>
          <p:nvPr/>
        </p:nvSpPr>
        <p:spPr>
          <a:xfrm>
            <a:off x="13716000" y="6305702"/>
            <a:ext cx="3886200" cy="457200"/>
          </a:xfrm>
          <a:prstGeom prst="roundRect">
            <a:avLst>
              <a:gd name="adj" fmla="val 33333"/>
            </a:avLst>
          </a:prstGeom>
          <a:solidFill>
            <a:srgbClr val="EFF6FF"/>
          </a:solidFill>
          <a:ln/>
        </p:spPr>
      </p:sp>
      <p:pic>
        <p:nvPicPr>
          <p:cNvPr id="70" name="Image 11" descr="preencoded.png"/>
          <p:cNvPicPr>
            <a:picLocks noChangeAspect="1"/>
          </p:cNvPicPr>
          <p:nvPr/>
        </p:nvPicPr>
        <p:blipFill>
          <a:blip r:embed="rId14"/>
          <a:srcRect t="-180" b="-180"/>
          <a:stretch/>
        </p:blipFill>
        <p:spPr>
          <a:xfrm>
            <a:off x="13830300" y="6458407"/>
            <a:ext cx="190195" cy="152705"/>
          </a:xfrm>
          <a:prstGeom prst="rect">
            <a:avLst/>
          </a:prstGeom>
        </p:spPr>
      </p:pic>
      <p:sp>
        <p:nvSpPr>
          <p:cNvPr id="71" name="Text 57"/>
          <p:cNvSpPr txBox="1"/>
          <p:nvPr/>
        </p:nvSpPr>
        <p:spPr>
          <a:xfrm>
            <a:off x="14134795" y="6439205"/>
            <a:ext cx="2448763"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Accompagnement des initiatives</a:t>
            </a:r>
            <a:endParaRPr lang="en-US" sz="1200" dirty="0"/>
          </a:p>
        </p:txBody>
      </p:sp>
      <p:sp>
        <p:nvSpPr>
          <p:cNvPr id="72" name="Shape 58"/>
          <p:cNvSpPr/>
          <p:nvPr/>
        </p:nvSpPr>
        <p:spPr>
          <a:xfrm>
            <a:off x="0" y="9743846"/>
            <a:ext cx="18288000" cy="543154"/>
          </a:xfrm>
          <a:prstGeom prst="rect">
            <a:avLst/>
          </a:prstGeom>
          <a:solidFill>
            <a:srgbClr val="F3F4F6"/>
          </a:solidFill>
          <a:ln/>
        </p:spPr>
      </p:sp>
      <p:sp>
        <p:nvSpPr>
          <p:cNvPr id="73" name="Shape 59"/>
          <p:cNvSpPr/>
          <p:nvPr/>
        </p:nvSpPr>
        <p:spPr>
          <a:xfrm>
            <a:off x="0" y="9743846"/>
            <a:ext cx="18288000" cy="9144"/>
          </a:xfrm>
          <a:prstGeom prst="rect">
            <a:avLst/>
          </a:prstGeom>
          <a:solidFill>
            <a:srgbClr val="E5E7EB"/>
          </a:solidFill>
          <a:ln/>
        </p:spPr>
      </p:sp>
      <p:pic>
        <p:nvPicPr>
          <p:cNvPr id="74" name="Image 12" descr="preencoded.png"/>
          <p:cNvPicPr>
            <a:picLocks noChangeAspect="1"/>
          </p:cNvPicPr>
          <p:nvPr/>
        </p:nvPicPr>
        <p:blipFill>
          <a:blip r:embed="rId15"/>
          <a:srcRect/>
          <a:stretch/>
        </p:blipFill>
        <p:spPr>
          <a:xfrm>
            <a:off x="457200" y="9934956"/>
            <a:ext cx="152705" cy="152705"/>
          </a:xfrm>
          <a:prstGeom prst="rect">
            <a:avLst/>
          </a:prstGeom>
        </p:spPr>
      </p:pic>
      <p:sp>
        <p:nvSpPr>
          <p:cNvPr id="75" name="Text 60"/>
          <p:cNvSpPr txBox="1"/>
          <p:nvPr/>
        </p:nvSpPr>
        <p:spPr>
          <a:xfrm>
            <a:off x="685800" y="9924898"/>
            <a:ext cx="2410358" cy="181051"/>
          </a:xfrm>
          <a:prstGeom prst="rect">
            <a:avLst/>
          </a:prstGeom>
          <a:noFill/>
          <a:ln/>
        </p:spPr>
        <p:txBody>
          <a:bodyPr wrap="square" lIns="0" tIns="0" rIns="0" bIns="0" rtlCol="0" anchor="ctr"/>
          <a:lstStyle/>
          <a:p>
            <a:pPr marL="0" indent="0" algn="l">
              <a:buNone/>
            </a:pPr>
            <a:r>
              <a:rPr lang="en-US" sz="1200" dirty="0">
                <a:solidFill>
                  <a:srgbClr val="374151"/>
                </a:solidFill>
                <a:latin typeface="Raleway" pitchFamily="34" charset="0"/>
                <a:ea typeface="Raleway" pitchFamily="34" charset="-122"/>
                <a:cs typeface="Raleway" pitchFamily="34" charset="-120"/>
              </a:rPr>
              <a:t>Contact@jerestaure-bienetre.org</a:t>
            </a:r>
            <a:endParaRPr lang="en-US" sz="1200" dirty="0"/>
          </a:p>
        </p:txBody>
      </p:sp>
      <p:pic>
        <p:nvPicPr>
          <p:cNvPr id="76" name="Image 13" descr="preencoded.png"/>
          <p:cNvPicPr>
            <a:picLocks noChangeAspect="1"/>
          </p:cNvPicPr>
          <p:nvPr/>
        </p:nvPicPr>
        <p:blipFill>
          <a:blip r:embed="rId16"/>
          <a:srcRect/>
          <a:stretch/>
        </p:blipFill>
        <p:spPr>
          <a:xfrm>
            <a:off x="3209544" y="9934956"/>
            <a:ext cx="152705" cy="152705"/>
          </a:xfrm>
          <a:prstGeom prst="rect">
            <a:avLst/>
          </a:prstGeom>
        </p:spPr>
      </p:pic>
      <p:sp>
        <p:nvSpPr>
          <p:cNvPr id="77" name="Text 61"/>
          <p:cNvSpPr txBox="1"/>
          <p:nvPr/>
        </p:nvSpPr>
        <p:spPr>
          <a:xfrm>
            <a:off x="3438144" y="9924898"/>
            <a:ext cx="1286561" cy="181051"/>
          </a:xfrm>
          <a:prstGeom prst="rect">
            <a:avLst/>
          </a:prstGeom>
          <a:noFill/>
          <a:ln/>
        </p:spPr>
        <p:txBody>
          <a:bodyPr wrap="square" lIns="0" tIns="0" rIns="0" bIns="0" rtlCol="0" anchor="ctr"/>
          <a:lstStyle/>
          <a:p>
            <a:pPr marL="0" indent="0" algn="l">
              <a:buNone/>
            </a:pPr>
            <a:r>
              <a:rPr lang="en-US" sz="1200" dirty="0">
                <a:solidFill>
                  <a:srgbClr val="374151"/>
                </a:solidFill>
                <a:latin typeface="Raleway" pitchFamily="34" charset="0"/>
                <a:ea typeface="Raleway" pitchFamily="34" charset="-122"/>
                <a:cs typeface="Raleway" pitchFamily="34" charset="-120"/>
              </a:rPr>
              <a:t>+229 96 24 94 86</a:t>
            </a:r>
            <a:endParaRPr lang="en-US" sz="1200" dirty="0"/>
          </a:p>
        </p:txBody>
      </p:sp>
      <p:pic>
        <p:nvPicPr>
          <p:cNvPr id="78" name="Image 14" descr="preencoded.png"/>
          <p:cNvPicPr>
            <a:picLocks noChangeAspect="1"/>
          </p:cNvPicPr>
          <p:nvPr/>
        </p:nvPicPr>
        <p:blipFill>
          <a:blip r:embed="rId17"/>
          <a:srcRect l="-989999" r="-989999"/>
          <a:stretch/>
        </p:blipFill>
        <p:spPr>
          <a:xfrm>
            <a:off x="16925544" y="10096805"/>
            <a:ext cx="190195" cy="9144"/>
          </a:xfrm>
          <a:prstGeom prst="rect">
            <a:avLst/>
          </a:prstGeom>
        </p:spPr>
      </p:pic>
      <p:pic>
        <p:nvPicPr>
          <p:cNvPr id="79" name="Image 15" descr="preencoded.png"/>
          <p:cNvPicPr>
            <a:picLocks noChangeAspect="1"/>
          </p:cNvPicPr>
          <p:nvPr/>
        </p:nvPicPr>
        <p:blipFill>
          <a:blip r:embed="rId18"/>
          <a:srcRect l="-989999" r="-989999"/>
          <a:stretch/>
        </p:blipFill>
        <p:spPr>
          <a:xfrm>
            <a:off x="17268444" y="10096805"/>
            <a:ext cx="190195" cy="9144"/>
          </a:xfrm>
          <a:prstGeom prst="rect">
            <a:avLst/>
          </a:prstGeom>
        </p:spPr>
      </p:pic>
      <p:pic>
        <p:nvPicPr>
          <p:cNvPr id="80" name="Image 16" descr="preencoded.png"/>
          <p:cNvPicPr>
            <a:picLocks noChangeAspect="1"/>
          </p:cNvPicPr>
          <p:nvPr/>
        </p:nvPicPr>
        <p:blipFill>
          <a:blip r:embed="rId19"/>
          <a:srcRect l="-1016667" r="-1016667"/>
          <a:stretch/>
        </p:blipFill>
        <p:spPr>
          <a:xfrm>
            <a:off x="17611344" y="10096805"/>
            <a:ext cx="219456" cy="9144"/>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Shape 0"/>
          <p:cNvSpPr/>
          <p:nvPr/>
        </p:nvSpPr>
        <p:spPr>
          <a:xfrm>
            <a:off x="0" y="0"/>
            <a:ext cx="18288000" cy="10287000"/>
          </a:xfrm>
          <a:prstGeom prst="rect">
            <a:avLst/>
          </a:prstGeom>
          <a:solidFill>
            <a:srgbClr val="F8F9FA"/>
          </a:solidFill>
          <a:ln/>
        </p:spPr>
      </p:sp>
      <p:sp>
        <p:nvSpPr>
          <p:cNvPr id="3" name="Shape 1"/>
          <p:cNvSpPr/>
          <p:nvPr/>
        </p:nvSpPr>
        <p:spPr>
          <a:xfrm>
            <a:off x="0" y="0"/>
            <a:ext cx="18288000" cy="838505"/>
          </a:xfrm>
          <a:prstGeom prst="rect">
            <a:avLst/>
          </a:prstGeom>
          <a:solidFill>
            <a:srgbClr val="1A5276"/>
          </a:solidFill>
          <a:ln/>
        </p:spPr>
      </p:sp>
      <p:sp>
        <p:nvSpPr>
          <p:cNvPr id="4" name="Text 2"/>
          <p:cNvSpPr txBox="1"/>
          <p:nvPr/>
        </p:nvSpPr>
        <p:spPr>
          <a:xfrm>
            <a:off x="457200" y="209398"/>
            <a:ext cx="2029054" cy="419710"/>
          </a:xfrm>
          <a:prstGeom prst="rect">
            <a:avLst/>
          </a:prstGeom>
          <a:noFill/>
          <a:ln/>
        </p:spPr>
        <p:txBody>
          <a:bodyPr wrap="square" lIns="0" tIns="0" rIns="0" bIns="0" rtlCol="0" anchor="ctr"/>
          <a:lstStyle/>
          <a:p>
            <a:pPr marL="0" indent="0" algn="l">
              <a:buNone/>
            </a:pPr>
            <a:r>
              <a:rPr lang="en-US" sz="2700" b="1" dirty="0">
                <a:solidFill>
                  <a:srgbClr val="FFFFFF"/>
                </a:solidFill>
                <a:latin typeface="Montserrat" pitchFamily="34" charset="0"/>
                <a:ea typeface="Montserrat" pitchFamily="34" charset="-122"/>
                <a:cs typeface="Montserrat" pitchFamily="34" charset="-120"/>
              </a:rPr>
              <a:t>Sommaire</a:t>
            </a:r>
            <a:endParaRPr lang="en-US" sz="2700" dirty="0"/>
          </a:p>
        </p:txBody>
      </p:sp>
      <p:sp>
        <p:nvSpPr>
          <p:cNvPr id="5" name="Shape 3"/>
          <p:cNvSpPr/>
          <p:nvPr/>
        </p:nvSpPr>
        <p:spPr>
          <a:xfrm>
            <a:off x="15065654" y="267005"/>
            <a:ext cx="2771546" cy="304495"/>
          </a:xfrm>
          <a:prstGeom prst="roundRect">
            <a:avLst>
              <a:gd name="adj" fmla="val 75075"/>
            </a:avLst>
          </a:prstGeom>
          <a:solidFill>
            <a:srgbClr val="FFFFFF"/>
          </a:solidFill>
          <a:ln/>
        </p:spPr>
      </p:sp>
      <p:sp>
        <p:nvSpPr>
          <p:cNvPr id="6" name="Text 4"/>
          <p:cNvSpPr txBox="1"/>
          <p:nvPr/>
        </p:nvSpPr>
        <p:spPr>
          <a:xfrm>
            <a:off x="15179954" y="304495"/>
            <a:ext cx="2686507" cy="228600"/>
          </a:xfrm>
          <a:prstGeom prst="rect">
            <a:avLst/>
          </a:prstGeom>
          <a:noFill/>
          <a:ln/>
        </p:spPr>
        <p:txBody>
          <a:bodyPr wrap="square" lIns="0" tIns="0" rIns="0" bIns="0" rtlCol="0" anchor="ctr"/>
          <a:lstStyle/>
          <a:p>
            <a:pPr marL="0" indent="0" algn="l">
              <a:buNone/>
            </a:pPr>
            <a:r>
              <a:rPr lang="en-US" sz="1500" b="1" dirty="0">
                <a:solidFill>
                  <a:srgbClr val="1E3A8A"/>
                </a:solidFill>
                <a:latin typeface="Raleway" pitchFamily="34" charset="0"/>
                <a:ea typeface="Raleway" pitchFamily="34" charset="-122"/>
                <a:cs typeface="Raleway" pitchFamily="34" charset="-120"/>
              </a:rPr>
              <a:t>Plan Stratégique 2025-2028</a:t>
            </a:r>
            <a:endParaRPr lang="en-US" sz="1500" dirty="0"/>
          </a:p>
        </p:txBody>
      </p:sp>
      <p:sp>
        <p:nvSpPr>
          <p:cNvPr id="7" name="Shape 5"/>
          <p:cNvSpPr/>
          <p:nvPr/>
        </p:nvSpPr>
        <p:spPr>
          <a:xfrm>
            <a:off x="0" y="838505"/>
            <a:ext cx="18288000" cy="8906256"/>
          </a:xfrm>
          <a:prstGeom prst="rect">
            <a:avLst/>
          </a:prstGeom>
          <a:solidFill>
            <a:srgbClr val="F9FAFB"/>
          </a:solidFill>
          <a:ln/>
        </p:spPr>
      </p:sp>
      <p:sp>
        <p:nvSpPr>
          <p:cNvPr id="8" name="Text 6"/>
          <p:cNvSpPr txBox="1"/>
          <p:nvPr/>
        </p:nvSpPr>
        <p:spPr>
          <a:xfrm>
            <a:off x="3657600" y="1314907"/>
            <a:ext cx="10744200" cy="228600"/>
          </a:xfrm>
          <a:prstGeom prst="rect">
            <a:avLst/>
          </a:prstGeom>
          <a:noFill/>
          <a:ln/>
        </p:spPr>
        <p:txBody>
          <a:bodyPr wrap="square" lIns="0" tIns="0" rIns="0" bIns="0" rtlCol="0" anchor="ctr"/>
          <a:lstStyle/>
          <a:p>
            <a:pPr marL="0" indent="0" algn="l">
              <a:buNone/>
            </a:pPr>
            <a:r>
              <a:rPr lang="en-US" sz="1500" dirty="0">
                <a:solidFill>
                  <a:srgbClr val="2C3E50"/>
                </a:solidFill>
                <a:latin typeface="Raleway" pitchFamily="34" charset="0"/>
                <a:ea typeface="Raleway" pitchFamily="34" charset="-122"/>
                <a:cs typeface="Raleway" pitchFamily="34" charset="-120"/>
              </a:rPr>
              <a:t>Le Plan Stratégique 2025-2028 de JeRestaure Bien-être présente notre feuille de route pour faire face aux défis suivants :</a:t>
            </a:r>
            <a:endParaRPr lang="en-US" sz="1500" dirty="0"/>
          </a:p>
        </p:txBody>
      </p:sp>
      <p:sp>
        <p:nvSpPr>
          <p:cNvPr id="9" name="Shape 7"/>
          <p:cNvSpPr/>
          <p:nvPr/>
        </p:nvSpPr>
        <p:spPr>
          <a:xfrm>
            <a:off x="3657600" y="1714500"/>
            <a:ext cx="2428646" cy="418795"/>
          </a:xfrm>
          <a:prstGeom prst="roundRect">
            <a:avLst>
              <a:gd name="adj" fmla="val 218341"/>
            </a:avLst>
          </a:prstGeom>
          <a:solidFill>
            <a:srgbClr val="DBEAFE"/>
          </a:solidFill>
          <a:ln/>
        </p:spPr>
      </p:sp>
      <p:sp>
        <p:nvSpPr>
          <p:cNvPr id="10" name="Text 8"/>
          <p:cNvSpPr txBox="1"/>
          <p:nvPr/>
        </p:nvSpPr>
        <p:spPr>
          <a:xfrm>
            <a:off x="3810305" y="1809598"/>
            <a:ext cx="2267712" cy="228600"/>
          </a:xfrm>
          <a:prstGeom prst="rect">
            <a:avLst/>
          </a:prstGeom>
          <a:noFill/>
          <a:ln/>
        </p:spPr>
        <p:txBody>
          <a:bodyPr wrap="square" lIns="0" tIns="0" rIns="0" bIns="0" rtlCol="0" anchor="ctr"/>
          <a:lstStyle/>
          <a:p>
            <a:pPr marL="0" indent="0" algn="l">
              <a:buNone/>
            </a:pPr>
            <a:r>
              <a:rPr lang="en-US" sz="1500" dirty="0">
                <a:solidFill>
                  <a:srgbClr val="1E40AF"/>
                </a:solidFill>
                <a:latin typeface="Raleway" pitchFamily="34" charset="0"/>
                <a:ea typeface="Raleway" pitchFamily="34" charset="-122"/>
                <a:cs typeface="Raleway" pitchFamily="34" charset="-120"/>
              </a:rPr>
              <a:t>Changement climatique</a:t>
            </a:r>
            <a:endParaRPr lang="en-US" sz="1500" dirty="0"/>
          </a:p>
        </p:txBody>
      </p:sp>
      <p:sp>
        <p:nvSpPr>
          <p:cNvPr id="11" name="Shape 9"/>
          <p:cNvSpPr/>
          <p:nvPr/>
        </p:nvSpPr>
        <p:spPr>
          <a:xfrm>
            <a:off x="6195974" y="1714500"/>
            <a:ext cx="1638605" cy="418795"/>
          </a:xfrm>
          <a:prstGeom prst="roundRect">
            <a:avLst>
              <a:gd name="adj" fmla="val 218341"/>
            </a:avLst>
          </a:prstGeom>
          <a:solidFill>
            <a:srgbClr val="D1FAE5"/>
          </a:solidFill>
          <a:ln/>
        </p:spPr>
      </p:sp>
      <p:sp>
        <p:nvSpPr>
          <p:cNvPr id="12" name="Text 10"/>
          <p:cNvSpPr txBox="1"/>
          <p:nvPr/>
        </p:nvSpPr>
        <p:spPr>
          <a:xfrm>
            <a:off x="6348679" y="1809598"/>
            <a:ext cx="1476756" cy="228600"/>
          </a:xfrm>
          <a:prstGeom prst="rect">
            <a:avLst/>
          </a:prstGeom>
          <a:noFill/>
          <a:ln/>
        </p:spPr>
        <p:txBody>
          <a:bodyPr wrap="square" lIns="0" tIns="0" rIns="0" bIns="0" rtlCol="0" anchor="ctr"/>
          <a:lstStyle/>
          <a:p>
            <a:pPr marL="0" indent="0" algn="l">
              <a:buNone/>
            </a:pPr>
            <a:r>
              <a:rPr lang="en-US" sz="1500" dirty="0">
                <a:solidFill>
                  <a:srgbClr val="065F46"/>
                </a:solidFill>
                <a:latin typeface="Raleway" pitchFamily="34" charset="0"/>
                <a:ea typeface="Raleway" pitchFamily="34" charset="-122"/>
                <a:cs typeface="Raleway" pitchFamily="34" charset="-120"/>
              </a:rPr>
              <a:t>Espace civique</a:t>
            </a:r>
            <a:endParaRPr lang="en-US" sz="1500" dirty="0"/>
          </a:p>
        </p:txBody>
      </p:sp>
      <p:sp>
        <p:nvSpPr>
          <p:cNvPr id="13" name="Shape 11"/>
          <p:cNvSpPr/>
          <p:nvPr/>
        </p:nvSpPr>
        <p:spPr>
          <a:xfrm>
            <a:off x="7940650" y="1714500"/>
            <a:ext cx="1619402" cy="418795"/>
          </a:xfrm>
          <a:prstGeom prst="roundRect">
            <a:avLst>
              <a:gd name="adj" fmla="val 218341"/>
            </a:avLst>
          </a:prstGeom>
          <a:solidFill>
            <a:srgbClr val="FEE2E2"/>
          </a:solidFill>
          <a:ln/>
        </p:spPr>
      </p:sp>
      <p:sp>
        <p:nvSpPr>
          <p:cNvPr id="14" name="Text 12"/>
          <p:cNvSpPr txBox="1"/>
          <p:nvPr/>
        </p:nvSpPr>
        <p:spPr>
          <a:xfrm>
            <a:off x="8092440" y="1809598"/>
            <a:ext cx="1457554" cy="228600"/>
          </a:xfrm>
          <a:prstGeom prst="rect">
            <a:avLst/>
          </a:prstGeom>
          <a:noFill/>
          <a:ln/>
        </p:spPr>
        <p:txBody>
          <a:bodyPr wrap="square" lIns="0" tIns="0" rIns="0" bIns="0" rtlCol="0" anchor="ctr"/>
          <a:lstStyle/>
          <a:p>
            <a:pPr marL="0" indent="0" algn="l">
              <a:buNone/>
            </a:pPr>
            <a:r>
              <a:rPr lang="en-US" sz="1500" dirty="0">
                <a:solidFill>
                  <a:srgbClr val="991B1B"/>
                </a:solidFill>
                <a:latin typeface="Raleway" pitchFamily="34" charset="0"/>
                <a:ea typeface="Raleway" pitchFamily="34" charset="-122"/>
                <a:cs typeface="Raleway" pitchFamily="34" charset="-120"/>
              </a:rPr>
              <a:t>Droits humains</a:t>
            </a:r>
            <a:endParaRPr lang="en-US" sz="1500" dirty="0"/>
          </a:p>
        </p:txBody>
      </p:sp>
      <p:sp>
        <p:nvSpPr>
          <p:cNvPr id="15" name="Shape 13"/>
          <p:cNvSpPr/>
          <p:nvPr/>
        </p:nvSpPr>
        <p:spPr>
          <a:xfrm>
            <a:off x="9666122" y="1714500"/>
            <a:ext cx="2085746" cy="418795"/>
          </a:xfrm>
          <a:prstGeom prst="roundRect">
            <a:avLst>
              <a:gd name="adj" fmla="val 218341"/>
            </a:avLst>
          </a:prstGeom>
          <a:solidFill>
            <a:srgbClr val="FEF3C7"/>
          </a:solidFill>
          <a:ln/>
        </p:spPr>
      </p:sp>
      <p:sp>
        <p:nvSpPr>
          <p:cNvPr id="16" name="Text 14"/>
          <p:cNvSpPr txBox="1"/>
          <p:nvPr/>
        </p:nvSpPr>
        <p:spPr>
          <a:xfrm>
            <a:off x="9818827" y="1809598"/>
            <a:ext cx="1924812" cy="228600"/>
          </a:xfrm>
          <a:prstGeom prst="rect">
            <a:avLst/>
          </a:prstGeom>
          <a:noFill/>
          <a:ln/>
        </p:spPr>
        <p:txBody>
          <a:bodyPr wrap="square" lIns="0" tIns="0" rIns="0" bIns="0" rtlCol="0" anchor="ctr"/>
          <a:lstStyle/>
          <a:p>
            <a:pPr marL="0" indent="0" algn="l">
              <a:buNone/>
            </a:pPr>
            <a:r>
              <a:rPr lang="en-US" sz="1500" dirty="0">
                <a:solidFill>
                  <a:srgbClr val="92400E"/>
                </a:solidFill>
                <a:latin typeface="Raleway" pitchFamily="34" charset="0"/>
                <a:ea typeface="Raleway" pitchFamily="34" charset="-122"/>
                <a:cs typeface="Raleway" pitchFamily="34" charset="-120"/>
              </a:rPr>
              <a:t>Justice économique</a:t>
            </a:r>
            <a:endParaRPr lang="en-US" sz="1500" dirty="0"/>
          </a:p>
        </p:txBody>
      </p:sp>
      <p:sp>
        <p:nvSpPr>
          <p:cNvPr id="17" name="Shape 15"/>
          <p:cNvSpPr/>
          <p:nvPr/>
        </p:nvSpPr>
        <p:spPr>
          <a:xfrm>
            <a:off x="11863426" y="1714500"/>
            <a:ext cx="1752905" cy="418795"/>
          </a:xfrm>
          <a:prstGeom prst="roundRect">
            <a:avLst>
              <a:gd name="adj" fmla="val 218341"/>
            </a:avLst>
          </a:prstGeom>
          <a:solidFill>
            <a:srgbClr val="EDE9FE"/>
          </a:solidFill>
          <a:ln/>
        </p:spPr>
      </p:sp>
      <p:sp>
        <p:nvSpPr>
          <p:cNvPr id="18" name="Text 16"/>
          <p:cNvSpPr txBox="1"/>
          <p:nvPr/>
        </p:nvSpPr>
        <p:spPr>
          <a:xfrm>
            <a:off x="12015216" y="1809598"/>
            <a:ext cx="1591056" cy="228600"/>
          </a:xfrm>
          <a:prstGeom prst="rect">
            <a:avLst/>
          </a:prstGeom>
          <a:noFill/>
          <a:ln/>
        </p:spPr>
        <p:txBody>
          <a:bodyPr wrap="square" lIns="0" tIns="0" rIns="0" bIns="0" rtlCol="0" anchor="ctr"/>
          <a:lstStyle/>
          <a:p>
            <a:pPr marL="0" indent="0" algn="l">
              <a:buNone/>
            </a:pPr>
            <a:r>
              <a:rPr lang="en-US" sz="1500" dirty="0">
                <a:solidFill>
                  <a:srgbClr val="5B21B6"/>
                </a:solidFill>
                <a:latin typeface="Raleway" pitchFamily="34" charset="0"/>
                <a:ea typeface="Raleway" pitchFamily="34" charset="-122"/>
                <a:cs typeface="Raleway" pitchFamily="34" charset="-120"/>
              </a:rPr>
              <a:t>Égalité de genre</a:t>
            </a:r>
            <a:endParaRPr lang="en-US" sz="1500" dirty="0"/>
          </a:p>
        </p:txBody>
      </p:sp>
      <p:sp>
        <p:nvSpPr>
          <p:cNvPr id="19" name="Shape 17"/>
          <p:cNvSpPr/>
          <p:nvPr/>
        </p:nvSpPr>
        <p:spPr>
          <a:xfrm>
            <a:off x="3657600" y="2514600"/>
            <a:ext cx="5333695" cy="552298"/>
          </a:xfrm>
          <a:prstGeom prst="rect">
            <a:avLst/>
          </a:prstGeom>
          <a:solidFill>
            <a:srgbClr val="1A5276">
              <a:alpha val="10000"/>
            </a:srgbClr>
          </a:solidFill>
          <a:ln/>
        </p:spPr>
      </p:sp>
      <p:sp>
        <p:nvSpPr>
          <p:cNvPr id="20" name="Shape 18"/>
          <p:cNvSpPr/>
          <p:nvPr/>
        </p:nvSpPr>
        <p:spPr>
          <a:xfrm>
            <a:off x="3657600" y="3047695"/>
            <a:ext cx="5333695" cy="19202"/>
          </a:xfrm>
          <a:prstGeom prst="rect">
            <a:avLst/>
          </a:prstGeom>
          <a:solidFill>
            <a:srgbClr val="1A5276"/>
          </a:solidFill>
          <a:ln/>
        </p:spPr>
      </p:sp>
      <p:sp>
        <p:nvSpPr>
          <p:cNvPr id="21" name="Shape 19"/>
          <p:cNvSpPr/>
          <p:nvPr/>
        </p:nvSpPr>
        <p:spPr>
          <a:xfrm>
            <a:off x="9296705" y="2514600"/>
            <a:ext cx="5333695" cy="552298"/>
          </a:xfrm>
          <a:prstGeom prst="rect">
            <a:avLst/>
          </a:prstGeom>
          <a:solidFill>
            <a:srgbClr val="1A5276">
              <a:alpha val="10000"/>
            </a:srgbClr>
          </a:solidFill>
          <a:ln/>
        </p:spPr>
      </p:sp>
      <p:sp>
        <p:nvSpPr>
          <p:cNvPr id="22" name="Shape 20"/>
          <p:cNvSpPr/>
          <p:nvPr/>
        </p:nvSpPr>
        <p:spPr>
          <a:xfrm>
            <a:off x="9296705" y="3047695"/>
            <a:ext cx="5333695" cy="19202"/>
          </a:xfrm>
          <a:prstGeom prst="rect">
            <a:avLst/>
          </a:prstGeom>
          <a:solidFill>
            <a:srgbClr val="1A5276"/>
          </a:solidFill>
          <a:ln/>
        </p:spPr>
      </p:sp>
      <p:sp>
        <p:nvSpPr>
          <p:cNvPr id="23" name="Shape 21"/>
          <p:cNvSpPr/>
          <p:nvPr/>
        </p:nvSpPr>
        <p:spPr>
          <a:xfrm>
            <a:off x="3810305" y="2590495"/>
            <a:ext cx="381305" cy="381305"/>
          </a:xfrm>
          <a:prstGeom prst="ellipse">
            <a:avLst/>
          </a:prstGeom>
          <a:solidFill>
            <a:srgbClr val="1A5276"/>
          </a:solidFill>
          <a:ln/>
        </p:spPr>
      </p:sp>
      <p:pic>
        <p:nvPicPr>
          <p:cNvPr id="24" name="Image 0" descr="preencoded.png"/>
          <p:cNvPicPr>
            <a:picLocks noChangeAspect="1"/>
          </p:cNvPicPr>
          <p:nvPr/>
        </p:nvPicPr>
        <p:blipFill>
          <a:blip r:embed="rId3"/>
          <a:srcRect/>
          <a:stretch/>
        </p:blipFill>
        <p:spPr>
          <a:xfrm>
            <a:off x="3886200" y="2667305"/>
            <a:ext cx="228600" cy="228600"/>
          </a:xfrm>
          <a:prstGeom prst="rect">
            <a:avLst/>
          </a:prstGeom>
        </p:spPr>
      </p:pic>
      <p:sp>
        <p:nvSpPr>
          <p:cNvPr id="25" name="Shape 22"/>
          <p:cNvSpPr/>
          <p:nvPr/>
        </p:nvSpPr>
        <p:spPr>
          <a:xfrm>
            <a:off x="3657600" y="5505602"/>
            <a:ext cx="5333695" cy="552298"/>
          </a:xfrm>
          <a:prstGeom prst="rect">
            <a:avLst/>
          </a:prstGeom>
          <a:solidFill>
            <a:srgbClr val="1A5276">
              <a:alpha val="10000"/>
            </a:srgbClr>
          </a:solidFill>
          <a:ln/>
        </p:spPr>
      </p:sp>
      <p:sp>
        <p:nvSpPr>
          <p:cNvPr id="26" name="Shape 23"/>
          <p:cNvSpPr/>
          <p:nvPr/>
        </p:nvSpPr>
        <p:spPr>
          <a:xfrm>
            <a:off x="3657600" y="6038698"/>
            <a:ext cx="5333695" cy="19202"/>
          </a:xfrm>
          <a:prstGeom prst="rect">
            <a:avLst/>
          </a:prstGeom>
          <a:solidFill>
            <a:srgbClr val="1A5276"/>
          </a:solidFill>
          <a:ln/>
        </p:spPr>
      </p:sp>
      <p:sp>
        <p:nvSpPr>
          <p:cNvPr id="27" name="Shape 24"/>
          <p:cNvSpPr/>
          <p:nvPr/>
        </p:nvSpPr>
        <p:spPr>
          <a:xfrm>
            <a:off x="3810305" y="5581498"/>
            <a:ext cx="381305" cy="381305"/>
          </a:xfrm>
          <a:prstGeom prst="ellipse">
            <a:avLst/>
          </a:prstGeom>
          <a:solidFill>
            <a:srgbClr val="1A5276"/>
          </a:solidFill>
          <a:ln/>
        </p:spPr>
      </p:sp>
      <p:sp>
        <p:nvSpPr>
          <p:cNvPr id="28" name="Text 25"/>
          <p:cNvSpPr txBox="1"/>
          <p:nvPr/>
        </p:nvSpPr>
        <p:spPr>
          <a:xfrm>
            <a:off x="4304995" y="2628900"/>
            <a:ext cx="2971800" cy="305410"/>
          </a:xfrm>
          <a:prstGeom prst="rect">
            <a:avLst/>
          </a:prstGeom>
          <a:noFill/>
          <a:ln/>
        </p:spPr>
        <p:txBody>
          <a:bodyPr wrap="square" lIns="0" tIns="0" rIns="0" bIns="0" rtlCol="0" anchor="ctr"/>
          <a:lstStyle/>
          <a:p>
            <a:pPr marL="0" indent="0" algn="l">
              <a:buNone/>
            </a:pPr>
            <a:r>
              <a:rPr lang="en-US" sz="1800" b="1" dirty="0">
                <a:solidFill>
                  <a:srgbClr val="2C3E50"/>
                </a:solidFill>
                <a:latin typeface="Raleway" pitchFamily="34" charset="0"/>
                <a:ea typeface="Raleway" pitchFamily="34" charset="-122"/>
                <a:cs typeface="Raleway" pitchFamily="34" charset="-120"/>
              </a:rPr>
              <a:t>Fondements Stratégiques</a:t>
            </a:r>
            <a:endParaRPr lang="en-US" sz="1800" dirty="0"/>
          </a:p>
        </p:txBody>
      </p:sp>
      <p:sp>
        <p:nvSpPr>
          <p:cNvPr id="29" name="Text 26"/>
          <p:cNvSpPr txBox="1"/>
          <p:nvPr/>
        </p:nvSpPr>
        <p:spPr>
          <a:xfrm>
            <a:off x="4304995" y="5619902"/>
            <a:ext cx="2829154" cy="305410"/>
          </a:xfrm>
          <a:prstGeom prst="rect">
            <a:avLst/>
          </a:prstGeom>
          <a:noFill/>
          <a:ln/>
        </p:spPr>
        <p:txBody>
          <a:bodyPr wrap="square" lIns="0" tIns="0" rIns="0" bIns="0" rtlCol="0" anchor="ctr"/>
          <a:lstStyle/>
          <a:p>
            <a:pPr marL="0" indent="0" algn="l">
              <a:buNone/>
            </a:pPr>
            <a:r>
              <a:rPr lang="en-US" sz="1800" b="1" dirty="0">
                <a:solidFill>
                  <a:srgbClr val="2C3E50"/>
                </a:solidFill>
                <a:latin typeface="Raleway" pitchFamily="34" charset="0"/>
                <a:ea typeface="Raleway" pitchFamily="34" charset="-122"/>
                <a:cs typeface="Raleway" pitchFamily="34" charset="-120"/>
              </a:rPr>
              <a:t>Planification Stratégique</a:t>
            </a:r>
            <a:endParaRPr lang="en-US" sz="1800" dirty="0"/>
          </a:p>
        </p:txBody>
      </p:sp>
      <p:sp>
        <p:nvSpPr>
          <p:cNvPr id="30" name="Shape 27"/>
          <p:cNvSpPr/>
          <p:nvPr/>
        </p:nvSpPr>
        <p:spPr>
          <a:xfrm>
            <a:off x="3810305" y="3219602"/>
            <a:ext cx="38405" cy="457200"/>
          </a:xfrm>
          <a:prstGeom prst="rect">
            <a:avLst/>
          </a:prstGeom>
          <a:solidFill>
            <a:srgbClr val="000000">
              <a:alpha val="0"/>
            </a:srgbClr>
          </a:solidFill>
          <a:ln/>
        </p:spPr>
      </p:sp>
      <p:sp>
        <p:nvSpPr>
          <p:cNvPr id="31" name="Shape 28"/>
          <p:cNvSpPr/>
          <p:nvPr/>
        </p:nvSpPr>
        <p:spPr>
          <a:xfrm>
            <a:off x="3810305" y="3752698"/>
            <a:ext cx="38405" cy="457200"/>
          </a:xfrm>
          <a:prstGeom prst="rect">
            <a:avLst/>
          </a:prstGeom>
          <a:solidFill>
            <a:srgbClr val="000000">
              <a:alpha val="0"/>
            </a:srgbClr>
          </a:solidFill>
          <a:ln/>
        </p:spPr>
      </p:sp>
      <p:sp>
        <p:nvSpPr>
          <p:cNvPr id="32" name="Shape 29"/>
          <p:cNvSpPr/>
          <p:nvPr/>
        </p:nvSpPr>
        <p:spPr>
          <a:xfrm>
            <a:off x="3810305" y="4286707"/>
            <a:ext cx="38405" cy="457200"/>
          </a:xfrm>
          <a:prstGeom prst="rect">
            <a:avLst/>
          </a:prstGeom>
          <a:solidFill>
            <a:srgbClr val="000000">
              <a:alpha val="0"/>
            </a:srgbClr>
          </a:solidFill>
          <a:ln/>
        </p:spPr>
      </p:sp>
      <p:sp>
        <p:nvSpPr>
          <p:cNvPr id="33" name="Shape 30"/>
          <p:cNvSpPr/>
          <p:nvPr/>
        </p:nvSpPr>
        <p:spPr>
          <a:xfrm>
            <a:off x="3810305" y="4819802"/>
            <a:ext cx="38405" cy="457200"/>
          </a:xfrm>
          <a:prstGeom prst="rect">
            <a:avLst/>
          </a:prstGeom>
          <a:solidFill>
            <a:srgbClr val="000000">
              <a:alpha val="0"/>
            </a:srgbClr>
          </a:solidFill>
          <a:ln/>
        </p:spPr>
      </p:sp>
      <p:sp>
        <p:nvSpPr>
          <p:cNvPr id="34" name="Shape 31"/>
          <p:cNvSpPr/>
          <p:nvPr/>
        </p:nvSpPr>
        <p:spPr>
          <a:xfrm>
            <a:off x="3810305" y="6210605"/>
            <a:ext cx="38405" cy="457200"/>
          </a:xfrm>
          <a:prstGeom prst="rect">
            <a:avLst/>
          </a:prstGeom>
          <a:solidFill>
            <a:srgbClr val="000000">
              <a:alpha val="0"/>
            </a:srgbClr>
          </a:solidFill>
          <a:ln/>
        </p:spPr>
      </p:sp>
      <p:sp>
        <p:nvSpPr>
          <p:cNvPr id="35" name="Shape 32"/>
          <p:cNvSpPr/>
          <p:nvPr/>
        </p:nvSpPr>
        <p:spPr>
          <a:xfrm>
            <a:off x="3810305" y="6743700"/>
            <a:ext cx="38405" cy="457200"/>
          </a:xfrm>
          <a:prstGeom prst="rect">
            <a:avLst/>
          </a:prstGeom>
          <a:solidFill>
            <a:srgbClr val="000000">
              <a:alpha val="0"/>
            </a:srgbClr>
          </a:solidFill>
          <a:ln/>
        </p:spPr>
      </p:sp>
      <p:sp>
        <p:nvSpPr>
          <p:cNvPr id="36" name="Shape 33"/>
          <p:cNvSpPr/>
          <p:nvPr/>
        </p:nvSpPr>
        <p:spPr>
          <a:xfrm>
            <a:off x="3810305" y="7276795"/>
            <a:ext cx="38405" cy="457200"/>
          </a:xfrm>
          <a:prstGeom prst="rect">
            <a:avLst/>
          </a:prstGeom>
          <a:solidFill>
            <a:srgbClr val="000000">
              <a:alpha val="0"/>
            </a:srgbClr>
          </a:solidFill>
          <a:ln/>
        </p:spPr>
      </p:sp>
      <p:sp>
        <p:nvSpPr>
          <p:cNvPr id="37" name="Shape 34"/>
          <p:cNvSpPr/>
          <p:nvPr/>
        </p:nvSpPr>
        <p:spPr>
          <a:xfrm>
            <a:off x="3810305" y="7810805"/>
            <a:ext cx="38405" cy="457200"/>
          </a:xfrm>
          <a:prstGeom prst="rect">
            <a:avLst/>
          </a:prstGeom>
          <a:solidFill>
            <a:srgbClr val="000000">
              <a:alpha val="0"/>
            </a:srgbClr>
          </a:solidFill>
          <a:ln/>
        </p:spPr>
      </p:sp>
      <p:sp>
        <p:nvSpPr>
          <p:cNvPr id="38" name="Text 35"/>
          <p:cNvSpPr txBox="1"/>
          <p:nvPr/>
        </p:nvSpPr>
        <p:spPr>
          <a:xfrm>
            <a:off x="4000500" y="3353105"/>
            <a:ext cx="228600" cy="181051"/>
          </a:xfrm>
          <a:prstGeom prst="rect">
            <a:avLst/>
          </a:prstGeom>
          <a:noFill/>
          <a:ln/>
        </p:spPr>
        <p:txBody>
          <a:bodyPr wrap="square" lIns="0" tIns="0" rIns="0" bIns="0" rtlCol="0" anchor="ctr"/>
          <a:lstStyle/>
          <a:p>
            <a:pPr marL="0" indent="0" algn="l">
              <a:buNone/>
            </a:pPr>
            <a:r>
              <a:rPr lang="en-US" sz="1200" b="1" dirty="0">
                <a:solidFill>
                  <a:srgbClr val="1E40AF"/>
                </a:solidFill>
                <a:latin typeface="Raleway" pitchFamily="34" charset="0"/>
                <a:ea typeface="Raleway" pitchFamily="34" charset="-122"/>
                <a:cs typeface="Raleway" pitchFamily="34" charset="-120"/>
              </a:rPr>
              <a:t>1.</a:t>
            </a:r>
            <a:endParaRPr lang="en-US" sz="1200" dirty="0"/>
          </a:p>
        </p:txBody>
      </p:sp>
      <p:sp>
        <p:nvSpPr>
          <p:cNvPr id="39" name="Text 36"/>
          <p:cNvSpPr txBox="1"/>
          <p:nvPr/>
        </p:nvSpPr>
        <p:spPr>
          <a:xfrm>
            <a:off x="4000500" y="3886200"/>
            <a:ext cx="238658" cy="181051"/>
          </a:xfrm>
          <a:prstGeom prst="rect">
            <a:avLst/>
          </a:prstGeom>
          <a:noFill/>
          <a:ln/>
        </p:spPr>
        <p:txBody>
          <a:bodyPr wrap="square" lIns="0" tIns="0" rIns="0" bIns="0" rtlCol="0" anchor="ctr"/>
          <a:lstStyle/>
          <a:p>
            <a:pPr marL="0" indent="0" algn="l">
              <a:buNone/>
            </a:pPr>
            <a:r>
              <a:rPr lang="en-US" sz="1200" b="1" dirty="0">
                <a:solidFill>
                  <a:srgbClr val="1E40AF"/>
                </a:solidFill>
                <a:latin typeface="Raleway" pitchFamily="34" charset="0"/>
                <a:ea typeface="Raleway" pitchFamily="34" charset="-122"/>
                <a:cs typeface="Raleway" pitchFamily="34" charset="-120"/>
              </a:rPr>
              <a:t>2.</a:t>
            </a:r>
            <a:endParaRPr lang="en-US" sz="1200" dirty="0"/>
          </a:p>
        </p:txBody>
      </p:sp>
      <p:sp>
        <p:nvSpPr>
          <p:cNvPr id="40" name="Text 37"/>
          <p:cNvSpPr txBox="1"/>
          <p:nvPr/>
        </p:nvSpPr>
        <p:spPr>
          <a:xfrm>
            <a:off x="4000500" y="4419295"/>
            <a:ext cx="238658" cy="181051"/>
          </a:xfrm>
          <a:prstGeom prst="rect">
            <a:avLst/>
          </a:prstGeom>
          <a:noFill/>
          <a:ln/>
        </p:spPr>
        <p:txBody>
          <a:bodyPr wrap="square" lIns="0" tIns="0" rIns="0" bIns="0" rtlCol="0" anchor="ctr"/>
          <a:lstStyle/>
          <a:p>
            <a:pPr marL="0" indent="0" algn="l">
              <a:buNone/>
            </a:pPr>
            <a:r>
              <a:rPr lang="en-US" sz="1200" b="1" dirty="0">
                <a:solidFill>
                  <a:srgbClr val="1E40AF"/>
                </a:solidFill>
                <a:latin typeface="Raleway" pitchFamily="34" charset="0"/>
                <a:ea typeface="Raleway" pitchFamily="34" charset="-122"/>
                <a:cs typeface="Raleway" pitchFamily="34" charset="-120"/>
              </a:rPr>
              <a:t>3.</a:t>
            </a:r>
            <a:endParaRPr lang="en-US" sz="1200" dirty="0"/>
          </a:p>
        </p:txBody>
      </p:sp>
      <p:sp>
        <p:nvSpPr>
          <p:cNvPr id="41" name="Text 38"/>
          <p:cNvSpPr txBox="1"/>
          <p:nvPr/>
        </p:nvSpPr>
        <p:spPr>
          <a:xfrm>
            <a:off x="4000500" y="4953305"/>
            <a:ext cx="238658" cy="181051"/>
          </a:xfrm>
          <a:prstGeom prst="rect">
            <a:avLst/>
          </a:prstGeom>
          <a:noFill/>
          <a:ln/>
        </p:spPr>
        <p:txBody>
          <a:bodyPr wrap="square" lIns="0" tIns="0" rIns="0" bIns="0" rtlCol="0" anchor="ctr"/>
          <a:lstStyle/>
          <a:p>
            <a:pPr marL="0" indent="0" algn="l">
              <a:buNone/>
            </a:pPr>
            <a:r>
              <a:rPr lang="en-US" sz="1200" b="1" dirty="0">
                <a:solidFill>
                  <a:srgbClr val="1E40AF"/>
                </a:solidFill>
                <a:latin typeface="Raleway" pitchFamily="34" charset="0"/>
                <a:ea typeface="Raleway" pitchFamily="34" charset="-122"/>
                <a:cs typeface="Raleway" pitchFamily="34" charset="-120"/>
              </a:rPr>
              <a:t>4.</a:t>
            </a:r>
            <a:endParaRPr lang="en-US" sz="1200" dirty="0"/>
          </a:p>
        </p:txBody>
      </p:sp>
      <p:sp>
        <p:nvSpPr>
          <p:cNvPr id="42" name="Text 39"/>
          <p:cNvSpPr txBox="1"/>
          <p:nvPr/>
        </p:nvSpPr>
        <p:spPr>
          <a:xfrm>
            <a:off x="4000500" y="6344107"/>
            <a:ext cx="238658" cy="181051"/>
          </a:xfrm>
          <a:prstGeom prst="rect">
            <a:avLst/>
          </a:prstGeom>
          <a:noFill/>
          <a:ln/>
        </p:spPr>
        <p:txBody>
          <a:bodyPr wrap="square" lIns="0" tIns="0" rIns="0" bIns="0" rtlCol="0" anchor="ctr"/>
          <a:lstStyle/>
          <a:p>
            <a:pPr marL="0" indent="0" algn="l">
              <a:buNone/>
            </a:pPr>
            <a:r>
              <a:rPr lang="en-US" sz="1200" b="1" dirty="0">
                <a:solidFill>
                  <a:srgbClr val="1E40AF"/>
                </a:solidFill>
                <a:latin typeface="Raleway" pitchFamily="34" charset="0"/>
                <a:ea typeface="Raleway" pitchFamily="34" charset="-122"/>
                <a:cs typeface="Raleway" pitchFamily="34" charset="-120"/>
              </a:rPr>
              <a:t>5.</a:t>
            </a:r>
            <a:endParaRPr lang="en-US" sz="1200" dirty="0"/>
          </a:p>
        </p:txBody>
      </p:sp>
      <p:sp>
        <p:nvSpPr>
          <p:cNvPr id="43" name="Text 40"/>
          <p:cNvSpPr txBox="1"/>
          <p:nvPr/>
        </p:nvSpPr>
        <p:spPr>
          <a:xfrm>
            <a:off x="4000500" y="6877202"/>
            <a:ext cx="247802" cy="181051"/>
          </a:xfrm>
          <a:prstGeom prst="rect">
            <a:avLst/>
          </a:prstGeom>
          <a:noFill/>
          <a:ln/>
        </p:spPr>
        <p:txBody>
          <a:bodyPr wrap="square" lIns="0" tIns="0" rIns="0" bIns="0" rtlCol="0" anchor="ctr"/>
          <a:lstStyle/>
          <a:p>
            <a:pPr marL="0" indent="0" algn="l">
              <a:buNone/>
            </a:pPr>
            <a:r>
              <a:rPr lang="en-US" sz="1200" b="1" dirty="0">
                <a:solidFill>
                  <a:srgbClr val="1E40AF"/>
                </a:solidFill>
                <a:latin typeface="Raleway" pitchFamily="34" charset="0"/>
                <a:ea typeface="Raleway" pitchFamily="34" charset="-122"/>
                <a:cs typeface="Raleway" pitchFamily="34" charset="-120"/>
              </a:rPr>
              <a:t>6.</a:t>
            </a:r>
            <a:endParaRPr lang="en-US" sz="1200" dirty="0"/>
          </a:p>
        </p:txBody>
      </p:sp>
      <p:sp>
        <p:nvSpPr>
          <p:cNvPr id="44" name="Text 41"/>
          <p:cNvSpPr txBox="1"/>
          <p:nvPr/>
        </p:nvSpPr>
        <p:spPr>
          <a:xfrm>
            <a:off x="4000500" y="7410298"/>
            <a:ext cx="228600" cy="181051"/>
          </a:xfrm>
          <a:prstGeom prst="rect">
            <a:avLst/>
          </a:prstGeom>
          <a:noFill/>
          <a:ln/>
        </p:spPr>
        <p:txBody>
          <a:bodyPr wrap="square" lIns="0" tIns="0" rIns="0" bIns="0" rtlCol="0" anchor="ctr"/>
          <a:lstStyle/>
          <a:p>
            <a:pPr marL="0" indent="0" algn="l">
              <a:buNone/>
            </a:pPr>
            <a:r>
              <a:rPr lang="en-US" sz="1200" b="1" dirty="0">
                <a:solidFill>
                  <a:srgbClr val="1E40AF"/>
                </a:solidFill>
                <a:latin typeface="Raleway" pitchFamily="34" charset="0"/>
                <a:ea typeface="Raleway" pitchFamily="34" charset="-122"/>
                <a:cs typeface="Raleway" pitchFamily="34" charset="-120"/>
              </a:rPr>
              <a:t>7.</a:t>
            </a:r>
            <a:endParaRPr lang="en-US" sz="1200" dirty="0"/>
          </a:p>
        </p:txBody>
      </p:sp>
      <p:sp>
        <p:nvSpPr>
          <p:cNvPr id="45" name="Text 42"/>
          <p:cNvSpPr txBox="1"/>
          <p:nvPr/>
        </p:nvSpPr>
        <p:spPr>
          <a:xfrm>
            <a:off x="4000500" y="7944307"/>
            <a:ext cx="247802" cy="181051"/>
          </a:xfrm>
          <a:prstGeom prst="rect">
            <a:avLst/>
          </a:prstGeom>
          <a:noFill/>
          <a:ln/>
        </p:spPr>
        <p:txBody>
          <a:bodyPr wrap="square" lIns="0" tIns="0" rIns="0" bIns="0" rtlCol="0" anchor="ctr"/>
          <a:lstStyle/>
          <a:p>
            <a:pPr marL="0" indent="0" algn="l">
              <a:buNone/>
            </a:pPr>
            <a:r>
              <a:rPr lang="en-US" sz="1200" b="1" dirty="0">
                <a:solidFill>
                  <a:srgbClr val="1E40AF"/>
                </a:solidFill>
                <a:latin typeface="Raleway" pitchFamily="34" charset="0"/>
                <a:ea typeface="Raleway" pitchFamily="34" charset="-122"/>
                <a:cs typeface="Raleway" pitchFamily="34" charset="-120"/>
              </a:rPr>
              <a:t>8.</a:t>
            </a:r>
            <a:endParaRPr lang="en-US" sz="1200" dirty="0"/>
          </a:p>
        </p:txBody>
      </p:sp>
      <p:sp>
        <p:nvSpPr>
          <p:cNvPr id="46" name="Text 43"/>
          <p:cNvSpPr txBox="1"/>
          <p:nvPr/>
        </p:nvSpPr>
        <p:spPr>
          <a:xfrm>
            <a:off x="4186123" y="3353105"/>
            <a:ext cx="1677010"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Présentation de l'ONG</a:t>
            </a:r>
            <a:endParaRPr lang="en-US" sz="1200" dirty="0"/>
          </a:p>
        </p:txBody>
      </p:sp>
      <p:sp>
        <p:nvSpPr>
          <p:cNvPr id="47" name="Text 44"/>
          <p:cNvSpPr txBox="1"/>
          <p:nvPr/>
        </p:nvSpPr>
        <p:spPr>
          <a:xfrm>
            <a:off x="4197096" y="3886200"/>
            <a:ext cx="1400861"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Contexte &amp; enjeux</a:t>
            </a:r>
            <a:endParaRPr lang="en-US" sz="1200" dirty="0"/>
          </a:p>
        </p:txBody>
      </p:sp>
      <p:sp>
        <p:nvSpPr>
          <p:cNvPr id="48" name="Text 45"/>
          <p:cNvSpPr txBox="1"/>
          <p:nvPr/>
        </p:nvSpPr>
        <p:spPr>
          <a:xfrm>
            <a:off x="4196182" y="4419295"/>
            <a:ext cx="1162202"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Analyse SWOT</a:t>
            </a:r>
            <a:endParaRPr lang="en-US" sz="1200" dirty="0"/>
          </a:p>
        </p:txBody>
      </p:sp>
      <p:sp>
        <p:nvSpPr>
          <p:cNvPr id="49" name="Text 46"/>
          <p:cNvSpPr txBox="1"/>
          <p:nvPr/>
        </p:nvSpPr>
        <p:spPr>
          <a:xfrm>
            <a:off x="4198010" y="4953305"/>
            <a:ext cx="1819656"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Théorie du changement</a:t>
            </a:r>
            <a:endParaRPr lang="en-US" sz="1200" dirty="0"/>
          </a:p>
        </p:txBody>
      </p:sp>
      <p:pic>
        <p:nvPicPr>
          <p:cNvPr id="50" name="Image 1" descr="preencoded.png"/>
          <p:cNvPicPr>
            <a:picLocks noChangeAspect="1"/>
          </p:cNvPicPr>
          <p:nvPr/>
        </p:nvPicPr>
        <p:blipFill>
          <a:blip r:embed="rId4"/>
          <a:srcRect/>
          <a:stretch/>
        </p:blipFill>
        <p:spPr>
          <a:xfrm>
            <a:off x="3886200" y="5658307"/>
            <a:ext cx="228600" cy="228600"/>
          </a:xfrm>
          <a:prstGeom prst="rect">
            <a:avLst/>
          </a:prstGeom>
        </p:spPr>
      </p:pic>
      <p:sp>
        <p:nvSpPr>
          <p:cNvPr id="51" name="Shape 47"/>
          <p:cNvSpPr/>
          <p:nvPr/>
        </p:nvSpPr>
        <p:spPr>
          <a:xfrm>
            <a:off x="9448495" y="2590495"/>
            <a:ext cx="381305" cy="381305"/>
          </a:xfrm>
          <a:prstGeom prst="ellipse">
            <a:avLst/>
          </a:prstGeom>
          <a:solidFill>
            <a:srgbClr val="1A5276"/>
          </a:solidFill>
          <a:ln/>
        </p:spPr>
      </p:sp>
      <p:pic>
        <p:nvPicPr>
          <p:cNvPr id="52" name="Image 2" descr="preencoded.png"/>
          <p:cNvPicPr>
            <a:picLocks noChangeAspect="1"/>
          </p:cNvPicPr>
          <p:nvPr/>
        </p:nvPicPr>
        <p:blipFill>
          <a:blip r:embed="rId5"/>
          <a:srcRect l="-80" r="-80"/>
          <a:stretch/>
        </p:blipFill>
        <p:spPr>
          <a:xfrm>
            <a:off x="9496044" y="2667305"/>
            <a:ext cx="286207" cy="228600"/>
          </a:xfrm>
          <a:prstGeom prst="rect">
            <a:avLst/>
          </a:prstGeom>
        </p:spPr>
      </p:pic>
      <p:sp>
        <p:nvSpPr>
          <p:cNvPr id="53" name="Shape 48"/>
          <p:cNvSpPr/>
          <p:nvPr/>
        </p:nvSpPr>
        <p:spPr>
          <a:xfrm>
            <a:off x="9296705" y="5505602"/>
            <a:ext cx="5333695" cy="552298"/>
          </a:xfrm>
          <a:prstGeom prst="rect">
            <a:avLst/>
          </a:prstGeom>
          <a:solidFill>
            <a:srgbClr val="1A5276">
              <a:alpha val="10000"/>
            </a:srgbClr>
          </a:solidFill>
          <a:ln/>
        </p:spPr>
      </p:sp>
      <p:sp>
        <p:nvSpPr>
          <p:cNvPr id="54" name="Shape 49"/>
          <p:cNvSpPr/>
          <p:nvPr/>
        </p:nvSpPr>
        <p:spPr>
          <a:xfrm>
            <a:off x="9296705" y="6038698"/>
            <a:ext cx="5333695" cy="19202"/>
          </a:xfrm>
          <a:prstGeom prst="rect">
            <a:avLst/>
          </a:prstGeom>
          <a:solidFill>
            <a:srgbClr val="1A5276"/>
          </a:solidFill>
          <a:ln/>
        </p:spPr>
      </p:sp>
      <p:sp>
        <p:nvSpPr>
          <p:cNvPr id="55" name="Shape 50"/>
          <p:cNvSpPr/>
          <p:nvPr/>
        </p:nvSpPr>
        <p:spPr>
          <a:xfrm>
            <a:off x="9448495" y="5581498"/>
            <a:ext cx="381305" cy="381305"/>
          </a:xfrm>
          <a:prstGeom prst="ellipse">
            <a:avLst/>
          </a:prstGeom>
          <a:solidFill>
            <a:srgbClr val="1A5276"/>
          </a:solidFill>
          <a:ln/>
        </p:spPr>
      </p:sp>
      <p:sp>
        <p:nvSpPr>
          <p:cNvPr id="56" name="Text 51"/>
          <p:cNvSpPr txBox="1"/>
          <p:nvPr/>
        </p:nvSpPr>
        <p:spPr>
          <a:xfrm>
            <a:off x="9944100" y="2628900"/>
            <a:ext cx="2296058" cy="305410"/>
          </a:xfrm>
          <a:prstGeom prst="rect">
            <a:avLst/>
          </a:prstGeom>
          <a:noFill/>
          <a:ln/>
        </p:spPr>
        <p:txBody>
          <a:bodyPr wrap="square" lIns="0" tIns="0" rIns="0" bIns="0" rtlCol="0" anchor="ctr"/>
          <a:lstStyle/>
          <a:p>
            <a:pPr marL="0" indent="0" algn="l">
              <a:buNone/>
            </a:pPr>
            <a:r>
              <a:rPr lang="en-US" sz="1800" b="1" dirty="0">
                <a:solidFill>
                  <a:srgbClr val="2C3E50"/>
                </a:solidFill>
                <a:latin typeface="Raleway" pitchFamily="34" charset="0"/>
                <a:ea typeface="Raleway" pitchFamily="34" charset="-122"/>
                <a:cs typeface="Raleway" pitchFamily="34" charset="-120"/>
              </a:rPr>
              <a:t>Opérationnalisation</a:t>
            </a:r>
            <a:endParaRPr lang="en-US" sz="1800" dirty="0"/>
          </a:p>
        </p:txBody>
      </p:sp>
      <p:sp>
        <p:nvSpPr>
          <p:cNvPr id="57" name="Text 52"/>
          <p:cNvSpPr txBox="1"/>
          <p:nvPr/>
        </p:nvSpPr>
        <p:spPr>
          <a:xfrm>
            <a:off x="9944100" y="5619902"/>
            <a:ext cx="2352751" cy="305410"/>
          </a:xfrm>
          <a:prstGeom prst="rect">
            <a:avLst/>
          </a:prstGeom>
          <a:noFill/>
          <a:ln/>
        </p:spPr>
        <p:txBody>
          <a:bodyPr wrap="square" lIns="0" tIns="0" rIns="0" bIns="0" rtlCol="0" anchor="ctr"/>
          <a:lstStyle/>
          <a:p>
            <a:pPr marL="0" indent="0" algn="l">
              <a:buNone/>
            </a:pPr>
            <a:r>
              <a:rPr lang="en-US" sz="1800" b="1" dirty="0">
                <a:solidFill>
                  <a:srgbClr val="2C3E50"/>
                </a:solidFill>
                <a:latin typeface="Raleway" pitchFamily="34" charset="0"/>
                <a:ea typeface="Raleway" pitchFamily="34" charset="-122"/>
                <a:cs typeface="Raleway" pitchFamily="34" charset="-120"/>
              </a:rPr>
              <a:t>Suivi &amp; Perspectives</a:t>
            </a:r>
            <a:endParaRPr lang="en-US" sz="1800" dirty="0"/>
          </a:p>
        </p:txBody>
      </p:sp>
      <p:sp>
        <p:nvSpPr>
          <p:cNvPr id="58" name="Shape 53"/>
          <p:cNvSpPr/>
          <p:nvPr/>
        </p:nvSpPr>
        <p:spPr>
          <a:xfrm>
            <a:off x="9448495" y="3219602"/>
            <a:ext cx="38405" cy="457200"/>
          </a:xfrm>
          <a:prstGeom prst="rect">
            <a:avLst/>
          </a:prstGeom>
          <a:solidFill>
            <a:srgbClr val="000000">
              <a:alpha val="0"/>
            </a:srgbClr>
          </a:solidFill>
          <a:ln/>
        </p:spPr>
      </p:sp>
      <p:sp>
        <p:nvSpPr>
          <p:cNvPr id="59" name="Shape 54"/>
          <p:cNvSpPr/>
          <p:nvPr/>
        </p:nvSpPr>
        <p:spPr>
          <a:xfrm>
            <a:off x="9448495" y="3752698"/>
            <a:ext cx="38405" cy="457200"/>
          </a:xfrm>
          <a:prstGeom prst="rect">
            <a:avLst/>
          </a:prstGeom>
          <a:solidFill>
            <a:srgbClr val="000000">
              <a:alpha val="0"/>
            </a:srgbClr>
          </a:solidFill>
          <a:ln/>
        </p:spPr>
      </p:sp>
      <p:sp>
        <p:nvSpPr>
          <p:cNvPr id="60" name="Shape 55"/>
          <p:cNvSpPr/>
          <p:nvPr/>
        </p:nvSpPr>
        <p:spPr>
          <a:xfrm>
            <a:off x="9448495" y="4286707"/>
            <a:ext cx="38405" cy="457200"/>
          </a:xfrm>
          <a:prstGeom prst="rect">
            <a:avLst/>
          </a:prstGeom>
          <a:solidFill>
            <a:srgbClr val="000000">
              <a:alpha val="0"/>
            </a:srgbClr>
          </a:solidFill>
          <a:ln/>
        </p:spPr>
      </p:sp>
      <p:sp>
        <p:nvSpPr>
          <p:cNvPr id="61" name="Shape 56"/>
          <p:cNvSpPr/>
          <p:nvPr/>
        </p:nvSpPr>
        <p:spPr>
          <a:xfrm>
            <a:off x="9448495" y="4819802"/>
            <a:ext cx="38405" cy="457200"/>
          </a:xfrm>
          <a:prstGeom prst="rect">
            <a:avLst/>
          </a:prstGeom>
          <a:solidFill>
            <a:srgbClr val="000000">
              <a:alpha val="0"/>
            </a:srgbClr>
          </a:solidFill>
          <a:ln/>
        </p:spPr>
      </p:sp>
      <p:sp>
        <p:nvSpPr>
          <p:cNvPr id="62" name="Shape 57"/>
          <p:cNvSpPr/>
          <p:nvPr/>
        </p:nvSpPr>
        <p:spPr>
          <a:xfrm>
            <a:off x="9448495" y="6210605"/>
            <a:ext cx="38405" cy="457200"/>
          </a:xfrm>
          <a:prstGeom prst="rect">
            <a:avLst/>
          </a:prstGeom>
          <a:solidFill>
            <a:srgbClr val="000000">
              <a:alpha val="0"/>
            </a:srgbClr>
          </a:solidFill>
          <a:ln/>
        </p:spPr>
      </p:sp>
      <p:sp>
        <p:nvSpPr>
          <p:cNvPr id="63" name="Shape 58"/>
          <p:cNvSpPr/>
          <p:nvPr/>
        </p:nvSpPr>
        <p:spPr>
          <a:xfrm>
            <a:off x="9448495" y="6743700"/>
            <a:ext cx="38405" cy="457200"/>
          </a:xfrm>
          <a:prstGeom prst="rect">
            <a:avLst/>
          </a:prstGeom>
          <a:solidFill>
            <a:srgbClr val="000000">
              <a:alpha val="0"/>
            </a:srgbClr>
          </a:solidFill>
          <a:ln/>
        </p:spPr>
      </p:sp>
      <p:sp>
        <p:nvSpPr>
          <p:cNvPr id="64" name="Shape 59"/>
          <p:cNvSpPr/>
          <p:nvPr/>
        </p:nvSpPr>
        <p:spPr>
          <a:xfrm>
            <a:off x="9448495" y="7276795"/>
            <a:ext cx="38405" cy="457200"/>
          </a:xfrm>
          <a:prstGeom prst="rect">
            <a:avLst/>
          </a:prstGeom>
          <a:solidFill>
            <a:srgbClr val="000000">
              <a:alpha val="0"/>
            </a:srgbClr>
          </a:solidFill>
          <a:ln/>
        </p:spPr>
      </p:sp>
      <p:sp>
        <p:nvSpPr>
          <p:cNvPr id="65" name="Shape 60"/>
          <p:cNvSpPr/>
          <p:nvPr/>
        </p:nvSpPr>
        <p:spPr>
          <a:xfrm>
            <a:off x="9448495" y="7810805"/>
            <a:ext cx="38405" cy="457200"/>
          </a:xfrm>
          <a:prstGeom prst="rect">
            <a:avLst/>
          </a:prstGeom>
          <a:solidFill>
            <a:srgbClr val="000000">
              <a:alpha val="0"/>
            </a:srgbClr>
          </a:solidFill>
          <a:ln/>
        </p:spPr>
      </p:sp>
      <p:sp>
        <p:nvSpPr>
          <p:cNvPr id="66" name="Shape 61"/>
          <p:cNvSpPr/>
          <p:nvPr/>
        </p:nvSpPr>
        <p:spPr>
          <a:xfrm>
            <a:off x="9448495" y="8343900"/>
            <a:ext cx="38405" cy="457200"/>
          </a:xfrm>
          <a:prstGeom prst="rect">
            <a:avLst/>
          </a:prstGeom>
          <a:solidFill>
            <a:srgbClr val="000000">
              <a:alpha val="0"/>
            </a:srgbClr>
          </a:solidFill>
          <a:ln/>
        </p:spPr>
      </p:sp>
      <p:sp>
        <p:nvSpPr>
          <p:cNvPr id="67" name="Text 62"/>
          <p:cNvSpPr txBox="1"/>
          <p:nvPr/>
        </p:nvSpPr>
        <p:spPr>
          <a:xfrm>
            <a:off x="9639605" y="3353105"/>
            <a:ext cx="247802" cy="181051"/>
          </a:xfrm>
          <a:prstGeom prst="rect">
            <a:avLst/>
          </a:prstGeom>
          <a:noFill/>
          <a:ln/>
        </p:spPr>
        <p:txBody>
          <a:bodyPr wrap="square" lIns="0" tIns="0" rIns="0" bIns="0" rtlCol="0" anchor="ctr"/>
          <a:lstStyle/>
          <a:p>
            <a:pPr marL="0" indent="0" algn="l">
              <a:buNone/>
            </a:pPr>
            <a:r>
              <a:rPr lang="en-US" sz="1200" b="1" dirty="0">
                <a:solidFill>
                  <a:srgbClr val="1E40AF"/>
                </a:solidFill>
                <a:latin typeface="Raleway" pitchFamily="34" charset="0"/>
                <a:ea typeface="Raleway" pitchFamily="34" charset="-122"/>
                <a:cs typeface="Raleway" pitchFamily="34" charset="-120"/>
              </a:rPr>
              <a:t>9.</a:t>
            </a:r>
            <a:endParaRPr lang="en-US" sz="1200" dirty="0"/>
          </a:p>
        </p:txBody>
      </p:sp>
      <p:sp>
        <p:nvSpPr>
          <p:cNvPr id="68" name="Text 63"/>
          <p:cNvSpPr txBox="1"/>
          <p:nvPr/>
        </p:nvSpPr>
        <p:spPr>
          <a:xfrm>
            <a:off x="9639605" y="3886200"/>
            <a:ext cx="324612" cy="181051"/>
          </a:xfrm>
          <a:prstGeom prst="rect">
            <a:avLst/>
          </a:prstGeom>
          <a:noFill/>
          <a:ln/>
        </p:spPr>
        <p:txBody>
          <a:bodyPr wrap="square" lIns="0" tIns="0" rIns="0" bIns="0" rtlCol="0" anchor="ctr"/>
          <a:lstStyle/>
          <a:p>
            <a:pPr marL="0" indent="0" algn="l">
              <a:buNone/>
            </a:pPr>
            <a:r>
              <a:rPr lang="en-US" sz="1200" b="1" dirty="0">
                <a:solidFill>
                  <a:srgbClr val="1E40AF"/>
                </a:solidFill>
                <a:latin typeface="Raleway" pitchFamily="34" charset="0"/>
                <a:ea typeface="Raleway" pitchFamily="34" charset="-122"/>
                <a:cs typeface="Raleway" pitchFamily="34" charset="-120"/>
              </a:rPr>
              <a:t>10.</a:t>
            </a:r>
            <a:endParaRPr lang="en-US" sz="1200" dirty="0"/>
          </a:p>
        </p:txBody>
      </p:sp>
      <p:sp>
        <p:nvSpPr>
          <p:cNvPr id="69" name="Text 64"/>
          <p:cNvSpPr txBox="1"/>
          <p:nvPr/>
        </p:nvSpPr>
        <p:spPr>
          <a:xfrm>
            <a:off x="9639605" y="4419295"/>
            <a:ext cx="305410" cy="181051"/>
          </a:xfrm>
          <a:prstGeom prst="rect">
            <a:avLst/>
          </a:prstGeom>
          <a:noFill/>
          <a:ln/>
        </p:spPr>
        <p:txBody>
          <a:bodyPr wrap="square" lIns="0" tIns="0" rIns="0" bIns="0" rtlCol="0" anchor="ctr"/>
          <a:lstStyle/>
          <a:p>
            <a:pPr marL="0" indent="0" algn="l">
              <a:buNone/>
            </a:pPr>
            <a:r>
              <a:rPr lang="en-US" sz="1200" b="1" dirty="0">
                <a:solidFill>
                  <a:srgbClr val="1E40AF"/>
                </a:solidFill>
                <a:latin typeface="Raleway" pitchFamily="34" charset="0"/>
                <a:ea typeface="Raleway" pitchFamily="34" charset="-122"/>
                <a:cs typeface="Raleway" pitchFamily="34" charset="-120"/>
              </a:rPr>
              <a:t>11.</a:t>
            </a:r>
            <a:endParaRPr lang="en-US" sz="1200" dirty="0"/>
          </a:p>
        </p:txBody>
      </p:sp>
      <p:sp>
        <p:nvSpPr>
          <p:cNvPr id="70" name="Text 65"/>
          <p:cNvSpPr txBox="1"/>
          <p:nvPr/>
        </p:nvSpPr>
        <p:spPr>
          <a:xfrm>
            <a:off x="9639605" y="4953305"/>
            <a:ext cx="314554" cy="181051"/>
          </a:xfrm>
          <a:prstGeom prst="rect">
            <a:avLst/>
          </a:prstGeom>
          <a:noFill/>
          <a:ln/>
        </p:spPr>
        <p:txBody>
          <a:bodyPr wrap="square" lIns="0" tIns="0" rIns="0" bIns="0" rtlCol="0" anchor="ctr"/>
          <a:lstStyle/>
          <a:p>
            <a:pPr marL="0" indent="0" algn="l">
              <a:buNone/>
            </a:pPr>
            <a:r>
              <a:rPr lang="en-US" sz="1200" b="1" dirty="0">
                <a:solidFill>
                  <a:srgbClr val="1E40AF"/>
                </a:solidFill>
                <a:latin typeface="Raleway" pitchFamily="34" charset="0"/>
                <a:ea typeface="Raleway" pitchFamily="34" charset="-122"/>
                <a:cs typeface="Raleway" pitchFamily="34" charset="-120"/>
              </a:rPr>
              <a:t>12.</a:t>
            </a:r>
            <a:endParaRPr lang="en-US" sz="1200" dirty="0"/>
          </a:p>
        </p:txBody>
      </p:sp>
      <p:sp>
        <p:nvSpPr>
          <p:cNvPr id="71" name="Text 66"/>
          <p:cNvSpPr txBox="1"/>
          <p:nvPr/>
        </p:nvSpPr>
        <p:spPr>
          <a:xfrm>
            <a:off x="9639605" y="6344107"/>
            <a:ext cx="314554" cy="181051"/>
          </a:xfrm>
          <a:prstGeom prst="rect">
            <a:avLst/>
          </a:prstGeom>
          <a:noFill/>
          <a:ln/>
        </p:spPr>
        <p:txBody>
          <a:bodyPr wrap="square" lIns="0" tIns="0" rIns="0" bIns="0" rtlCol="0" anchor="ctr"/>
          <a:lstStyle/>
          <a:p>
            <a:pPr marL="0" indent="0" algn="l">
              <a:buNone/>
            </a:pPr>
            <a:r>
              <a:rPr lang="en-US" sz="1200" b="1" dirty="0">
                <a:solidFill>
                  <a:srgbClr val="1E40AF"/>
                </a:solidFill>
                <a:latin typeface="Raleway" pitchFamily="34" charset="0"/>
                <a:ea typeface="Raleway" pitchFamily="34" charset="-122"/>
                <a:cs typeface="Raleway" pitchFamily="34" charset="-120"/>
              </a:rPr>
              <a:t>13.</a:t>
            </a:r>
            <a:endParaRPr lang="en-US" sz="1200" dirty="0"/>
          </a:p>
        </p:txBody>
      </p:sp>
      <p:sp>
        <p:nvSpPr>
          <p:cNvPr id="72" name="Text 67"/>
          <p:cNvSpPr txBox="1"/>
          <p:nvPr/>
        </p:nvSpPr>
        <p:spPr>
          <a:xfrm>
            <a:off x="9639605" y="6877202"/>
            <a:ext cx="314554" cy="181051"/>
          </a:xfrm>
          <a:prstGeom prst="rect">
            <a:avLst/>
          </a:prstGeom>
          <a:noFill/>
          <a:ln/>
        </p:spPr>
        <p:txBody>
          <a:bodyPr wrap="square" lIns="0" tIns="0" rIns="0" bIns="0" rtlCol="0" anchor="ctr"/>
          <a:lstStyle/>
          <a:p>
            <a:pPr marL="0" indent="0" algn="l">
              <a:buNone/>
            </a:pPr>
            <a:r>
              <a:rPr lang="en-US" sz="1200" b="1" dirty="0">
                <a:solidFill>
                  <a:srgbClr val="1E40AF"/>
                </a:solidFill>
                <a:latin typeface="Raleway" pitchFamily="34" charset="0"/>
                <a:ea typeface="Raleway" pitchFamily="34" charset="-122"/>
                <a:cs typeface="Raleway" pitchFamily="34" charset="-120"/>
              </a:rPr>
              <a:t>14.</a:t>
            </a:r>
            <a:endParaRPr lang="en-US" sz="1200" dirty="0"/>
          </a:p>
        </p:txBody>
      </p:sp>
      <p:sp>
        <p:nvSpPr>
          <p:cNvPr id="73" name="Text 68"/>
          <p:cNvSpPr txBox="1"/>
          <p:nvPr/>
        </p:nvSpPr>
        <p:spPr>
          <a:xfrm>
            <a:off x="9639605" y="7944307"/>
            <a:ext cx="324612" cy="181051"/>
          </a:xfrm>
          <a:prstGeom prst="rect">
            <a:avLst/>
          </a:prstGeom>
          <a:noFill/>
          <a:ln/>
        </p:spPr>
        <p:txBody>
          <a:bodyPr wrap="square" lIns="0" tIns="0" rIns="0" bIns="0" rtlCol="0" anchor="ctr"/>
          <a:lstStyle/>
          <a:p>
            <a:pPr marL="0" indent="0" algn="l">
              <a:buNone/>
            </a:pPr>
            <a:r>
              <a:rPr lang="en-US" sz="1200" b="1" dirty="0">
                <a:solidFill>
                  <a:srgbClr val="1E40AF"/>
                </a:solidFill>
                <a:latin typeface="Raleway" pitchFamily="34" charset="0"/>
                <a:ea typeface="Raleway" pitchFamily="34" charset="-122"/>
                <a:cs typeface="Raleway" pitchFamily="34" charset="-120"/>
              </a:rPr>
              <a:t>16.</a:t>
            </a:r>
            <a:endParaRPr lang="en-US" sz="1200" dirty="0"/>
          </a:p>
        </p:txBody>
      </p:sp>
      <p:sp>
        <p:nvSpPr>
          <p:cNvPr id="74" name="Text 69"/>
          <p:cNvSpPr txBox="1"/>
          <p:nvPr/>
        </p:nvSpPr>
        <p:spPr>
          <a:xfrm>
            <a:off x="9639605" y="8477402"/>
            <a:ext cx="305410" cy="181051"/>
          </a:xfrm>
          <a:prstGeom prst="rect">
            <a:avLst/>
          </a:prstGeom>
          <a:noFill/>
          <a:ln/>
        </p:spPr>
        <p:txBody>
          <a:bodyPr wrap="square" lIns="0" tIns="0" rIns="0" bIns="0" rtlCol="0" anchor="ctr"/>
          <a:lstStyle/>
          <a:p>
            <a:pPr marL="0" indent="0" algn="l">
              <a:buNone/>
            </a:pPr>
            <a:r>
              <a:rPr lang="en-US" sz="1200" b="1" dirty="0">
                <a:solidFill>
                  <a:srgbClr val="1E40AF"/>
                </a:solidFill>
                <a:latin typeface="Raleway" pitchFamily="34" charset="0"/>
                <a:ea typeface="Raleway" pitchFamily="34" charset="-122"/>
                <a:cs typeface="Raleway" pitchFamily="34" charset="-120"/>
              </a:rPr>
              <a:t>17.</a:t>
            </a:r>
            <a:endParaRPr lang="en-US" sz="1200" dirty="0"/>
          </a:p>
        </p:txBody>
      </p:sp>
      <p:sp>
        <p:nvSpPr>
          <p:cNvPr id="75" name="Text 70"/>
          <p:cNvSpPr txBox="1"/>
          <p:nvPr/>
        </p:nvSpPr>
        <p:spPr>
          <a:xfrm>
            <a:off x="4195267" y="6344107"/>
            <a:ext cx="1371600"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Axes stratégiques</a:t>
            </a:r>
            <a:endParaRPr lang="en-US" sz="1200" dirty="0"/>
          </a:p>
        </p:txBody>
      </p:sp>
      <p:sp>
        <p:nvSpPr>
          <p:cNvPr id="76" name="Text 71"/>
          <p:cNvSpPr txBox="1"/>
          <p:nvPr/>
        </p:nvSpPr>
        <p:spPr>
          <a:xfrm>
            <a:off x="4203497" y="6877202"/>
            <a:ext cx="1305763"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Objectifs SMART</a:t>
            </a:r>
            <a:endParaRPr lang="en-US" sz="1200" dirty="0"/>
          </a:p>
        </p:txBody>
      </p:sp>
      <p:sp>
        <p:nvSpPr>
          <p:cNvPr id="77" name="Text 72"/>
          <p:cNvSpPr txBox="1"/>
          <p:nvPr/>
        </p:nvSpPr>
        <p:spPr>
          <a:xfrm>
            <a:off x="4187952" y="7410298"/>
            <a:ext cx="1619402"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Stratégies et activités</a:t>
            </a:r>
            <a:endParaRPr lang="en-US" sz="1200" dirty="0"/>
          </a:p>
        </p:txBody>
      </p:sp>
      <p:sp>
        <p:nvSpPr>
          <p:cNvPr id="78" name="Text 73"/>
          <p:cNvSpPr txBox="1"/>
          <p:nvPr/>
        </p:nvSpPr>
        <p:spPr>
          <a:xfrm>
            <a:off x="4203497" y="7944307"/>
            <a:ext cx="2048256"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Indicateurs &amp; cadre logique</a:t>
            </a:r>
            <a:endParaRPr lang="en-US" sz="1200" dirty="0"/>
          </a:p>
        </p:txBody>
      </p:sp>
      <p:sp>
        <p:nvSpPr>
          <p:cNvPr id="79" name="Text 74"/>
          <p:cNvSpPr txBox="1"/>
          <p:nvPr/>
        </p:nvSpPr>
        <p:spPr>
          <a:xfrm>
            <a:off x="9839858" y="3353105"/>
            <a:ext cx="1019556"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Plan d'action</a:t>
            </a:r>
            <a:endParaRPr lang="en-US" sz="1200" dirty="0"/>
          </a:p>
        </p:txBody>
      </p:sp>
      <p:sp>
        <p:nvSpPr>
          <p:cNvPr id="80" name="Text 75"/>
          <p:cNvSpPr txBox="1"/>
          <p:nvPr/>
        </p:nvSpPr>
        <p:spPr>
          <a:xfrm>
            <a:off x="9918497" y="3886200"/>
            <a:ext cx="638251"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Budget</a:t>
            </a:r>
            <a:endParaRPr lang="en-US" sz="1200" dirty="0"/>
          </a:p>
        </p:txBody>
      </p:sp>
      <p:sp>
        <p:nvSpPr>
          <p:cNvPr id="81" name="Text 76"/>
          <p:cNvSpPr txBox="1"/>
          <p:nvPr/>
        </p:nvSpPr>
        <p:spPr>
          <a:xfrm>
            <a:off x="9900209" y="4419295"/>
            <a:ext cx="2067458"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Mobilisation des ressources</a:t>
            </a:r>
            <a:endParaRPr lang="en-US" sz="1200" dirty="0"/>
          </a:p>
        </p:txBody>
      </p:sp>
      <p:sp>
        <p:nvSpPr>
          <p:cNvPr id="82" name="Text 77"/>
          <p:cNvSpPr txBox="1"/>
          <p:nvPr/>
        </p:nvSpPr>
        <p:spPr>
          <a:xfrm>
            <a:off x="9911182" y="4953305"/>
            <a:ext cx="952805"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Partenariats</a:t>
            </a:r>
            <a:endParaRPr lang="en-US" sz="1200" dirty="0"/>
          </a:p>
        </p:txBody>
      </p:sp>
      <p:pic>
        <p:nvPicPr>
          <p:cNvPr id="83" name="Image 3" descr="preencoded.png"/>
          <p:cNvPicPr>
            <a:picLocks noChangeAspect="1"/>
          </p:cNvPicPr>
          <p:nvPr/>
        </p:nvPicPr>
        <p:blipFill>
          <a:blip r:embed="rId6"/>
          <a:srcRect/>
          <a:stretch/>
        </p:blipFill>
        <p:spPr>
          <a:xfrm>
            <a:off x="9525305" y="5658307"/>
            <a:ext cx="228600" cy="228600"/>
          </a:xfrm>
          <a:prstGeom prst="rect">
            <a:avLst/>
          </a:prstGeom>
        </p:spPr>
      </p:pic>
      <p:sp>
        <p:nvSpPr>
          <p:cNvPr id="84" name="Text 78"/>
          <p:cNvSpPr txBox="1"/>
          <p:nvPr/>
        </p:nvSpPr>
        <p:spPr>
          <a:xfrm>
            <a:off x="9639605" y="7410298"/>
            <a:ext cx="314554" cy="181051"/>
          </a:xfrm>
          <a:prstGeom prst="rect">
            <a:avLst/>
          </a:prstGeom>
          <a:noFill/>
          <a:ln/>
        </p:spPr>
        <p:txBody>
          <a:bodyPr wrap="square" lIns="0" tIns="0" rIns="0" bIns="0" rtlCol="0" anchor="ctr"/>
          <a:lstStyle/>
          <a:p>
            <a:pPr marL="0" indent="0" algn="l">
              <a:buNone/>
            </a:pPr>
            <a:r>
              <a:rPr lang="en-US" sz="1200" b="1" dirty="0">
                <a:solidFill>
                  <a:srgbClr val="1E40AF"/>
                </a:solidFill>
                <a:latin typeface="Raleway" pitchFamily="34" charset="0"/>
                <a:ea typeface="Raleway" pitchFamily="34" charset="-122"/>
                <a:cs typeface="Raleway" pitchFamily="34" charset="-120"/>
              </a:rPr>
              <a:t>15.</a:t>
            </a:r>
            <a:endParaRPr lang="en-US" sz="1200" dirty="0"/>
          </a:p>
        </p:txBody>
      </p:sp>
      <p:sp>
        <p:nvSpPr>
          <p:cNvPr id="85" name="Text 79"/>
          <p:cNvSpPr txBox="1"/>
          <p:nvPr/>
        </p:nvSpPr>
        <p:spPr>
          <a:xfrm>
            <a:off x="9910267" y="6344107"/>
            <a:ext cx="1239012"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Suivi-évaluation</a:t>
            </a:r>
            <a:endParaRPr lang="en-US" sz="1200" dirty="0"/>
          </a:p>
        </p:txBody>
      </p:sp>
      <p:sp>
        <p:nvSpPr>
          <p:cNvPr id="86" name="Text 80"/>
          <p:cNvSpPr txBox="1"/>
          <p:nvPr/>
        </p:nvSpPr>
        <p:spPr>
          <a:xfrm>
            <a:off x="9912096" y="6877202"/>
            <a:ext cx="1495958"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Gestion des risques</a:t>
            </a:r>
            <a:endParaRPr lang="en-US" sz="1200" dirty="0"/>
          </a:p>
        </p:txBody>
      </p:sp>
      <p:sp>
        <p:nvSpPr>
          <p:cNvPr id="87" name="Text 81"/>
          <p:cNvSpPr txBox="1"/>
          <p:nvPr/>
        </p:nvSpPr>
        <p:spPr>
          <a:xfrm>
            <a:off x="9909353" y="7410298"/>
            <a:ext cx="2115007"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Stratégie de communication</a:t>
            </a:r>
            <a:endParaRPr lang="en-US" sz="1200" dirty="0"/>
          </a:p>
        </p:txBody>
      </p:sp>
      <p:sp>
        <p:nvSpPr>
          <p:cNvPr id="88" name="Text 82"/>
          <p:cNvSpPr txBox="1"/>
          <p:nvPr/>
        </p:nvSpPr>
        <p:spPr>
          <a:xfrm>
            <a:off x="9917582" y="7944307"/>
            <a:ext cx="848563"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Calendrier</a:t>
            </a:r>
            <a:endParaRPr lang="en-US" sz="1200" dirty="0"/>
          </a:p>
        </p:txBody>
      </p:sp>
      <p:sp>
        <p:nvSpPr>
          <p:cNvPr id="89" name="Text 83"/>
          <p:cNvSpPr txBox="1"/>
          <p:nvPr/>
        </p:nvSpPr>
        <p:spPr>
          <a:xfrm>
            <a:off x="9902038" y="8477402"/>
            <a:ext cx="905256"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Conclusion</a:t>
            </a:r>
            <a:endParaRPr lang="en-US" sz="1200" dirty="0"/>
          </a:p>
        </p:txBody>
      </p:sp>
      <p:sp>
        <p:nvSpPr>
          <p:cNvPr id="90" name="Shape 84"/>
          <p:cNvSpPr/>
          <p:nvPr/>
        </p:nvSpPr>
        <p:spPr>
          <a:xfrm>
            <a:off x="0" y="9743846"/>
            <a:ext cx="18288000" cy="543154"/>
          </a:xfrm>
          <a:prstGeom prst="rect">
            <a:avLst/>
          </a:prstGeom>
          <a:solidFill>
            <a:srgbClr val="F3F4F6"/>
          </a:solidFill>
          <a:ln/>
        </p:spPr>
      </p:sp>
      <p:sp>
        <p:nvSpPr>
          <p:cNvPr id="91" name="Shape 85"/>
          <p:cNvSpPr/>
          <p:nvPr/>
        </p:nvSpPr>
        <p:spPr>
          <a:xfrm>
            <a:off x="0" y="9743846"/>
            <a:ext cx="18288000" cy="9144"/>
          </a:xfrm>
          <a:prstGeom prst="rect">
            <a:avLst/>
          </a:prstGeom>
          <a:solidFill>
            <a:srgbClr val="E5E7EB"/>
          </a:solidFill>
          <a:ln/>
        </p:spPr>
      </p:sp>
      <p:pic>
        <p:nvPicPr>
          <p:cNvPr id="92" name="Image 4" descr="preencoded.png"/>
          <p:cNvPicPr>
            <a:picLocks noChangeAspect="1"/>
          </p:cNvPicPr>
          <p:nvPr/>
        </p:nvPicPr>
        <p:blipFill>
          <a:blip r:embed="rId7"/>
          <a:srcRect/>
          <a:stretch/>
        </p:blipFill>
        <p:spPr>
          <a:xfrm>
            <a:off x="457200" y="9934956"/>
            <a:ext cx="152705" cy="152705"/>
          </a:xfrm>
          <a:prstGeom prst="rect">
            <a:avLst/>
          </a:prstGeom>
        </p:spPr>
      </p:pic>
      <p:sp>
        <p:nvSpPr>
          <p:cNvPr id="93" name="Text 86"/>
          <p:cNvSpPr txBox="1"/>
          <p:nvPr/>
        </p:nvSpPr>
        <p:spPr>
          <a:xfrm>
            <a:off x="685800" y="9924898"/>
            <a:ext cx="2410358" cy="181051"/>
          </a:xfrm>
          <a:prstGeom prst="rect">
            <a:avLst/>
          </a:prstGeom>
          <a:noFill/>
          <a:ln/>
        </p:spPr>
        <p:txBody>
          <a:bodyPr wrap="square" lIns="0" tIns="0" rIns="0" bIns="0" rtlCol="0" anchor="ctr"/>
          <a:lstStyle/>
          <a:p>
            <a:pPr marL="0" indent="0" algn="l">
              <a:buNone/>
            </a:pPr>
            <a:r>
              <a:rPr lang="en-US" sz="1200" dirty="0">
                <a:solidFill>
                  <a:srgbClr val="374151"/>
                </a:solidFill>
                <a:latin typeface="Raleway" pitchFamily="34" charset="0"/>
                <a:ea typeface="Raleway" pitchFamily="34" charset="-122"/>
                <a:cs typeface="Raleway" pitchFamily="34" charset="-120"/>
              </a:rPr>
              <a:t>Contact@jerestaure-bienetre.org</a:t>
            </a:r>
            <a:endParaRPr lang="en-US" sz="1200" dirty="0"/>
          </a:p>
        </p:txBody>
      </p:sp>
      <p:pic>
        <p:nvPicPr>
          <p:cNvPr id="94" name="Image 5" descr="preencoded.png"/>
          <p:cNvPicPr>
            <a:picLocks noChangeAspect="1"/>
          </p:cNvPicPr>
          <p:nvPr/>
        </p:nvPicPr>
        <p:blipFill>
          <a:blip r:embed="rId8"/>
          <a:srcRect/>
          <a:stretch/>
        </p:blipFill>
        <p:spPr>
          <a:xfrm>
            <a:off x="3209544" y="9934956"/>
            <a:ext cx="152705" cy="152705"/>
          </a:xfrm>
          <a:prstGeom prst="rect">
            <a:avLst/>
          </a:prstGeom>
        </p:spPr>
      </p:pic>
      <p:sp>
        <p:nvSpPr>
          <p:cNvPr id="95" name="Text 87"/>
          <p:cNvSpPr txBox="1"/>
          <p:nvPr/>
        </p:nvSpPr>
        <p:spPr>
          <a:xfrm>
            <a:off x="3438144" y="9924898"/>
            <a:ext cx="1286561" cy="181051"/>
          </a:xfrm>
          <a:prstGeom prst="rect">
            <a:avLst/>
          </a:prstGeom>
          <a:noFill/>
          <a:ln/>
        </p:spPr>
        <p:txBody>
          <a:bodyPr wrap="square" lIns="0" tIns="0" rIns="0" bIns="0" rtlCol="0" anchor="ctr"/>
          <a:lstStyle/>
          <a:p>
            <a:pPr marL="0" indent="0" algn="l">
              <a:buNone/>
            </a:pPr>
            <a:r>
              <a:rPr lang="en-US" sz="1200" dirty="0">
                <a:solidFill>
                  <a:srgbClr val="374151"/>
                </a:solidFill>
                <a:latin typeface="Raleway" pitchFamily="34" charset="0"/>
                <a:ea typeface="Raleway" pitchFamily="34" charset="-122"/>
                <a:cs typeface="Raleway" pitchFamily="34" charset="-120"/>
              </a:rPr>
              <a:t>+229 96 24 94 86</a:t>
            </a:r>
            <a:endParaRPr lang="en-US" sz="1200" dirty="0"/>
          </a:p>
        </p:txBody>
      </p:sp>
      <p:sp>
        <p:nvSpPr>
          <p:cNvPr id="96" name="Text 88"/>
          <p:cNvSpPr txBox="1"/>
          <p:nvPr/>
        </p:nvSpPr>
        <p:spPr>
          <a:xfrm>
            <a:off x="9790481" y="9924898"/>
            <a:ext cx="2067458" cy="181051"/>
          </a:xfrm>
          <a:prstGeom prst="rect">
            <a:avLst/>
          </a:prstGeom>
          <a:noFill/>
          <a:ln/>
        </p:spPr>
        <p:txBody>
          <a:bodyPr wrap="square" lIns="0" tIns="0" rIns="0" bIns="0" rtlCol="0" anchor="ctr"/>
          <a:lstStyle/>
          <a:p>
            <a:pPr marL="0" indent="0" algn="l">
              <a:buNone/>
            </a:pPr>
            <a:r>
              <a:rPr lang="en-US" sz="1200" dirty="0">
                <a:solidFill>
                  <a:srgbClr val="6B7280"/>
                </a:solidFill>
                <a:latin typeface="Raleway" pitchFamily="34" charset="0"/>
                <a:ea typeface="Raleway" pitchFamily="34" charset="-122"/>
                <a:cs typeface="Raleway" pitchFamily="34" charset="-120"/>
              </a:rPr>
              <a:t>Plan Stratégique 2025-2028</a:t>
            </a:r>
            <a:endParaRPr lang="en-US" sz="1200" dirty="0"/>
          </a:p>
        </p:txBody>
      </p:sp>
      <p:pic>
        <p:nvPicPr>
          <p:cNvPr id="97" name="Image 6" descr="preencoded.png"/>
          <p:cNvPicPr>
            <a:picLocks noChangeAspect="1"/>
          </p:cNvPicPr>
          <p:nvPr/>
        </p:nvPicPr>
        <p:blipFill>
          <a:blip r:embed="rId9"/>
          <a:srcRect l="-989999" r="-989999"/>
          <a:stretch/>
        </p:blipFill>
        <p:spPr>
          <a:xfrm>
            <a:off x="16925544" y="10096805"/>
            <a:ext cx="190195" cy="9144"/>
          </a:xfrm>
          <a:prstGeom prst="rect">
            <a:avLst/>
          </a:prstGeom>
        </p:spPr>
      </p:pic>
      <p:pic>
        <p:nvPicPr>
          <p:cNvPr id="98" name="Image 7" descr="preencoded.png"/>
          <p:cNvPicPr>
            <a:picLocks noChangeAspect="1"/>
          </p:cNvPicPr>
          <p:nvPr/>
        </p:nvPicPr>
        <p:blipFill>
          <a:blip r:embed="rId10"/>
          <a:srcRect l="-989999" r="-989999"/>
          <a:stretch/>
        </p:blipFill>
        <p:spPr>
          <a:xfrm>
            <a:off x="17268444" y="10096805"/>
            <a:ext cx="190195" cy="9144"/>
          </a:xfrm>
          <a:prstGeom prst="rect">
            <a:avLst/>
          </a:prstGeom>
        </p:spPr>
      </p:pic>
      <p:pic>
        <p:nvPicPr>
          <p:cNvPr id="99" name="Image 8" descr="preencoded.png"/>
          <p:cNvPicPr>
            <a:picLocks noChangeAspect="1"/>
          </p:cNvPicPr>
          <p:nvPr/>
        </p:nvPicPr>
        <p:blipFill>
          <a:blip r:embed="rId11"/>
          <a:srcRect l="-1016667" r="-1016667"/>
          <a:stretch/>
        </p:blipFill>
        <p:spPr>
          <a:xfrm>
            <a:off x="17611344" y="10096805"/>
            <a:ext cx="219456" cy="9144"/>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Shape 0"/>
          <p:cNvSpPr/>
          <p:nvPr/>
        </p:nvSpPr>
        <p:spPr>
          <a:xfrm>
            <a:off x="0" y="0"/>
            <a:ext cx="18288000" cy="10287000"/>
          </a:xfrm>
          <a:prstGeom prst="rect">
            <a:avLst/>
          </a:prstGeom>
          <a:solidFill>
            <a:srgbClr val="F8F9FA"/>
          </a:solidFill>
          <a:ln/>
        </p:spPr>
      </p:sp>
      <p:sp>
        <p:nvSpPr>
          <p:cNvPr id="3" name="Shape 1"/>
          <p:cNvSpPr/>
          <p:nvPr/>
        </p:nvSpPr>
        <p:spPr>
          <a:xfrm>
            <a:off x="0" y="0"/>
            <a:ext cx="18288000" cy="1218895"/>
          </a:xfrm>
          <a:prstGeom prst="rect">
            <a:avLst/>
          </a:prstGeom>
          <a:solidFill>
            <a:srgbClr val="1A5276"/>
          </a:solidFill>
          <a:ln/>
        </p:spPr>
      </p:sp>
      <p:sp>
        <p:nvSpPr>
          <p:cNvPr id="4" name="Text 2"/>
          <p:cNvSpPr txBox="1"/>
          <p:nvPr/>
        </p:nvSpPr>
        <p:spPr>
          <a:xfrm>
            <a:off x="457200" y="400507"/>
            <a:ext cx="8296351" cy="419710"/>
          </a:xfrm>
          <a:prstGeom prst="rect">
            <a:avLst/>
          </a:prstGeom>
          <a:noFill/>
          <a:ln/>
        </p:spPr>
        <p:txBody>
          <a:bodyPr wrap="square" lIns="0" tIns="0" rIns="0" bIns="0" rtlCol="0" anchor="ctr"/>
          <a:lstStyle/>
          <a:p>
            <a:pPr marL="0" indent="0" algn="l">
              <a:buNone/>
            </a:pPr>
            <a:r>
              <a:rPr lang="en-US" sz="2700" b="1" dirty="0">
                <a:solidFill>
                  <a:srgbClr val="FFFFFF"/>
                </a:solidFill>
                <a:latin typeface="Montserrat" pitchFamily="34" charset="0"/>
                <a:ea typeface="Montserrat" pitchFamily="34" charset="-122"/>
                <a:cs typeface="Montserrat" pitchFamily="34" charset="-120"/>
              </a:rPr>
              <a:t>Analyse contextuelle : Changement climatique</a:t>
            </a:r>
            <a:endParaRPr lang="en-US" sz="2700" dirty="0"/>
          </a:p>
        </p:txBody>
      </p:sp>
      <p:pic>
        <p:nvPicPr>
          <p:cNvPr id="5" name="Image 0" descr="https://page.gensparksite.com/slides_images/740ad25a7c784b701c665773731fb54f.png"/>
          <p:cNvPicPr>
            <a:picLocks noChangeAspect="1"/>
          </p:cNvPicPr>
          <p:nvPr/>
        </p:nvPicPr>
        <p:blipFill>
          <a:blip r:embed="rId3"/>
          <a:srcRect t="20" b="20"/>
          <a:stretch/>
        </p:blipFill>
        <p:spPr>
          <a:xfrm>
            <a:off x="16687800" y="228600"/>
            <a:ext cx="1143000" cy="761695"/>
          </a:xfrm>
          <a:prstGeom prst="rect">
            <a:avLst/>
          </a:prstGeom>
        </p:spPr>
      </p:pic>
      <p:sp>
        <p:nvSpPr>
          <p:cNvPr id="6" name="Shape 3"/>
          <p:cNvSpPr/>
          <p:nvPr/>
        </p:nvSpPr>
        <p:spPr>
          <a:xfrm>
            <a:off x="0" y="1218895"/>
            <a:ext cx="18288000" cy="8486546"/>
          </a:xfrm>
          <a:prstGeom prst="rect">
            <a:avLst/>
          </a:prstGeom>
          <a:solidFill>
            <a:srgbClr val="F9FAFB"/>
          </a:solidFill>
          <a:ln/>
        </p:spPr>
      </p:sp>
      <p:sp>
        <p:nvSpPr>
          <p:cNvPr id="7" name="Shape 4"/>
          <p:cNvSpPr/>
          <p:nvPr/>
        </p:nvSpPr>
        <p:spPr>
          <a:xfrm>
            <a:off x="457200" y="1676095"/>
            <a:ext cx="17373600" cy="1133856"/>
          </a:xfrm>
          <a:prstGeom prst="roundRect">
            <a:avLst>
              <a:gd name="adj" fmla="val 5422"/>
            </a:avLst>
          </a:prstGeom>
          <a:solidFill>
            <a:srgbClr val="FFFFFF"/>
          </a:solidFill>
          <a:ln/>
          <a:effectLst>
            <a:outerShdw blurRad="12700" dist="12700" dir="16200000" algn="bl" rotWithShape="0">
              <a:srgbClr val="000000">
                <a:alpha val="75000"/>
              </a:srgbClr>
            </a:outerShdw>
          </a:effectLst>
        </p:spPr>
      </p:sp>
      <p:sp>
        <p:nvSpPr>
          <p:cNvPr id="8" name="Text 5"/>
          <p:cNvSpPr txBox="1"/>
          <p:nvPr/>
        </p:nvSpPr>
        <p:spPr>
          <a:xfrm>
            <a:off x="761695" y="2029054"/>
            <a:ext cx="1124712" cy="277063"/>
          </a:xfrm>
          <a:prstGeom prst="rect">
            <a:avLst/>
          </a:prstGeom>
          <a:noFill/>
          <a:ln/>
        </p:spPr>
        <p:txBody>
          <a:bodyPr wrap="square" lIns="0" tIns="0" rIns="0" bIns="0" rtlCol="0" anchor="ctr"/>
          <a:lstStyle/>
          <a:p>
            <a:pPr marL="0" indent="0" algn="l">
              <a:buNone/>
            </a:pPr>
            <a:r>
              <a:rPr lang="en-US" sz="1800" b="1" dirty="0">
                <a:solidFill>
                  <a:srgbClr val="1D4ED8"/>
                </a:solidFill>
                <a:latin typeface="Raleway" pitchFamily="34" charset="0"/>
                <a:ea typeface="Raleway" pitchFamily="34" charset="-122"/>
                <a:cs typeface="Raleway" pitchFamily="34" charset="-120"/>
              </a:rPr>
              <a:t>Le Bénin</a:t>
            </a:r>
            <a:endParaRPr lang="en-US" sz="1800" dirty="0"/>
          </a:p>
        </p:txBody>
      </p:sp>
      <p:sp>
        <p:nvSpPr>
          <p:cNvPr id="9" name="Text 6"/>
          <p:cNvSpPr txBox="1"/>
          <p:nvPr/>
        </p:nvSpPr>
        <p:spPr>
          <a:xfrm>
            <a:off x="1713586" y="2029054"/>
            <a:ext cx="15764256" cy="277063"/>
          </a:xfrm>
          <a:prstGeom prst="rect">
            <a:avLst/>
          </a:prstGeom>
          <a:noFill/>
          <a:ln/>
        </p:spPr>
        <p:txBody>
          <a:bodyPr wrap="square" lIns="0" tIns="0" rIns="0" bIns="0" rtlCol="0" anchor="ctr"/>
          <a:lstStyle/>
          <a:p>
            <a:pPr marL="0" indent="0" algn="l">
              <a:buNone/>
            </a:pPr>
            <a:r>
              <a:rPr lang="en-US" sz="1800" dirty="0">
                <a:solidFill>
                  <a:srgbClr val="2C3E50"/>
                </a:solidFill>
                <a:latin typeface="Raleway" pitchFamily="34" charset="0"/>
                <a:ea typeface="Raleway" pitchFamily="34" charset="-122"/>
                <a:cs typeface="Raleway" pitchFamily="34" charset="-120"/>
              </a:rPr>
              <a:t>est fortement affecté par les impacts du changement climatique, créant des défis majeurs pour les communautés et nécessitant une action urgente.</a:t>
            </a:r>
            <a:endParaRPr lang="en-US" sz="1800" dirty="0"/>
          </a:p>
        </p:txBody>
      </p:sp>
      <p:sp>
        <p:nvSpPr>
          <p:cNvPr id="10" name="Shape 7"/>
          <p:cNvSpPr/>
          <p:nvPr/>
        </p:nvSpPr>
        <p:spPr>
          <a:xfrm>
            <a:off x="457200" y="3114446"/>
            <a:ext cx="8534095" cy="1686154"/>
          </a:xfrm>
          <a:prstGeom prst="roundRect">
            <a:avLst>
              <a:gd name="adj" fmla="val 2451"/>
            </a:avLst>
          </a:prstGeom>
          <a:solidFill>
            <a:srgbClr val="FFFFFF"/>
          </a:solidFill>
          <a:ln/>
          <a:effectLst>
            <a:outerShdw blurRad="12700" dist="12700" dir="16200000" algn="bl" rotWithShape="0">
              <a:srgbClr val="000000">
                <a:alpha val="75000"/>
              </a:srgbClr>
            </a:outerShdw>
          </a:effectLst>
        </p:spPr>
      </p:sp>
      <p:sp>
        <p:nvSpPr>
          <p:cNvPr id="11" name="Shape 8"/>
          <p:cNvSpPr/>
          <p:nvPr/>
        </p:nvSpPr>
        <p:spPr>
          <a:xfrm>
            <a:off x="457200" y="3114446"/>
            <a:ext cx="47549" cy="1686154"/>
          </a:xfrm>
          <a:prstGeom prst="rect">
            <a:avLst/>
          </a:prstGeom>
          <a:solidFill>
            <a:srgbClr val="E67E22"/>
          </a:solidFill>
          <a:ln/>
        </p:spPr>
      </p:sp>
      <p:pic>
        <p:nvPicPr>
          <p:cNvPr id="12" name="Image 1" descr="preencoded.png"/>
          <p:cNvPicPr>
            <a:picLocks noChangeAspect="1"/>
          </p:cNvPicPr>
          <p:nvPr/>
        </p:nvPicPr>
        <p:blipFill>
          <a:blip r:embed="rId4"/>
          <a:srcRect t="-44" b="-44"/>
          <a:stretch/>
        </p:blipFill>
        <p:spPr>
          <a:xfrm>
            <a:off x="809244" y="3457346"/>
            <a:ext cx="256946" cy="228600"/>
          </a:xfrm>
          <a:prstGeom prst="rect">
            <a:avLst/>
          </a:prstGeom>
        </p:spPr>
      </p:pic>
      <p:sp>
        <p:nvSpPr>
          <p:cNvPr id="13" name="Shape 9"/>
          <p:cNvSpPr/>
          <p:nvPr/>
        </p:nvSpPr>
        <p:spPr>
          <a:xfrm>
            <a:off x="9296705" y="3114446"/>
            <a:ext cx="8534095" cy="1686154"/>
          </a:xfrm>
          <a:prstGeom prst="roundRect">
            <a:avLst>
              <a:gd name="adj" fmla="val 2451"/>
            </a:avLst>
          </a:prstGeom>
          <a:solidFill>
            <a:srgbClr val="FFFFFF"/>
          </a:solidFill>
          <a:ln/>
          <a:effectLst>
            <a:outerShdw blurRad="12700" dist="12700" dir="16200000" algn="bl" rotWithShape="0">
              <a:srgbClr val="000000">
                <a:alpha val="75000"/>
              </a:srgbClr>
            </a:outerShdw>
          </a:effectLst>
        </p:spPr>
      </p:sp>
      <p:sp>
        <p:nvSpPr>
          <p:cNvPr id="14" name="Shape 10"/>
          <p:cNvSpPr/>
          <p:nvPr/>
        </p:nvSpPr>
        <p:spPr>
          <a:xfrm>
            <a:off x="9296705" y="3114446"/>
            <a:ext cx="47549" cy="1686154"/>
          </a:xfrm>
          <a:prstGeom prst="rect">
            <a:avLst/>
          </a:prstGeom>
          <a:solidFill>
            <a:srgbClr val="E67E22"/>
          </a:solidFill>
          <a:ln/>
        </p:spPr>
      </p:sp>
      <p:sp>
        <p:nvSpPr>
          <p:cNvPr id="15" name="Shape 11"/>
          <p:cNvSpPr/>
          <p:nvPr/>
        </p:nvSpPr>
        <p:spPr>
          <a:xfrm>
            <a:off x="457200" y="5105095"/>
            <a:ext cx="8534095" cy="1686154"/>
          </a:xfrm>
          <a:prstGeom prst="roundRect">
            <a:avLst>
              <a:gd name="adj" fmla="val 2451"/>
            </a:avLst>
          </a:prstGeom>
          <a:solidFill>
            <a:srgbClr val="FFFFFF"/>
          </a:solidFill>
          <a:ln/>
          <a:effectLst>
            <a:outerShdw blurRad="12700" dist="12700" dir="16200000" algn="bl" rotWithShape="0">
              <a:srgbClr val="000000">
                <a:alpha val="75000"/>
              </a:srgbClr>
            </a:outerShdw>
          </a:effectLst>
        </p:spPr>
      </p:sp>
      <p:sp>
        <p:nvSpPr>
          <p:cNvPr id="16" name="Shape 12"/>
          <p:cNvSpPr/>
          <p:nvPr/>
        </p:nvSpPr>
        <p:spPr>
          <a:xfrm>
            <a:off x="457200" y="5105095"/>
            <a:ext cx="47549" cy="1686154"/>
          </a:xfrm>
          <a:prstGeom prst="rect">
            <a:avLst/>
          </a:prstGeom>
          <a:solidFill>
            <a:srgbClr val="E67E22"/>
          </a:solidFill>
          <a:ln/>
        </p:spPr>
      </p:sp>
      <p:sp>
        <p:nvSpPr>
          <p:cNvPr id="17" name="Shape 13"/>
          <p:cNvSpPr/>
          <p:nvPr/>
        </p:nvSpPr>
        <p:spPr>
          <a:xfrm>
            <a:off x="9296705" y="5105095"/>
            <a:ext cx="8534095" cy="1686154"/>
          </a:xfrm>
          <a:prstGeom prst="roundRect">
            <a:avLst>
              <a:gd name="adj" fmla="val 2451"/>
            </a:avLst>
          </a:prstGeom>
          <a:solidFill>
            <a:srgbClr val="FFFFFF"/>
          </a:solidFill>
          <a:ln/>
          <a:effectLst>
            <a:outerShdw blurRad="12700" dist="12700" dir="16200000" algn="bl" rotWithShape="0">
              <a:srgbClr val="000000">
                <a:alpha val="75000"/>
              </a:srgbClr>
            </a:outerShdw>
          </a:effectLst>
        </p:spPr>
      </p:sp>
      <p:sp>
        <p:nvSpPr>
          <p:cNvPr id="18" name="Shape 14"/>
          <p:cNvSpPr/>
          <p:nvPr/>
        </p:nvSpPr>
        <p:spPr>
          <a:xfrm>
            <a:off x="9296705" y="5105095"/>
            <a:ext cx="47549" cy="1686154"/>
          </a:xfrm>
          <a:prstGeom prst="rect">
            <a:avLst/>
          </a:prstGeom>
          <a:solidFill>
            <a:srgbClr val="E67E22"/>
          </a:solidFill>
          <a:ln/>
        </p:spPr>
      </p:sp>
      <p:sp>
        <p:nvSpPr>
          <p:cNvPr id="19" name="Text 15"/>
          <p:cNvSpPr txBox="1"/>
          <p:nvPr/>
        </p:nvSpPr>
        <p:spPr>
          <a:xfrm>
            <a:off x="1218895" y="3419856"/>
            <a:ext cx="3724351" cy="305410"/>
          </a:xfrm>
          <a:prstGeom prst="rect">
            <a:avLst/>
          </a:prstGeom>
          <a:noFill/>
          <a:ln/>
        </p:spPr>
        <p:txBody>
          <a:bodyPr wrap="square" lIns="0" tIns="0" rIns="0" bIns="0" rtlCol="0" anchor="ctr"/>
          <a:lstStyle/>
          <a:p>
            <a:pPr marL="0" indent="0" algn="l">
              <a:buNone/>
            </a:pPr>
            <a:r>
              <a:rPr lang="en-US" sz="1800" b="1" dirty="0">
                <a:solidFill>
                  <a:srgbClr val="2C3E50"/>
                </a:solidFill>
                <a:latin typeface="Montserrat" pitchFamily="34" charset="0"/>
                <a:ea typeface="Montserrat" pitchFamily="34" charset="-122"/>
                <a:cs typeface="Montserrat" pitchFamily="34" charset="-120"/>
              </a:rPr>
              <a:t>Élévation du niveau de la mer</a:t>
            </a:r>
            <a:endParaRPr lang="en-US" sz="1800" dirty="0"/>
          </a:p>
        </p:txBody>
      </p:sp>
      <p:sp>
        <p:nvSpPr>
          <p:cNvPr id="20" name="Text 16"/>
          <p:cNvSpPr txBox="1"/>
          <p:nvPr/>
        </p:nvSpPr>
        <p:spPr>
          <a:xfrm>
            <a:off x="809244" y="3914546"/>
            <a:ext cx="7982712" cy="543154"/>
          </a:xfrm>
          <a:prstGeom prst="rect">
            <a:avLst/>
          </a:prstGeom>
          <a:noFill/>
          <a:ln/>
        </p:spPr>
        <p:txBody>
          <a:bodyPr wrap="square" lIns="0" tIns="0" rIns="0" bIns="0" rtlCol="0" anchor="ctr"/>
          <a:lstStyle/>
          <a:p>
            <a:pPr marL="0" indent="0" algn="l">
              <a:buNone/>
            </a:pPr>
            <a:r>
              <a:rPr lang="en-US" sz="1500" dirty="0">
                <a:solidFill>
                  <a:srgbClr val="2C3E50"/>
                </a:solidFill>
                <a:latin typeface="Raleway" pitchFamily="34" charset="0"/>
                <a:ea typeface="Raleway" pitchFamily="34" charset="-122"/>
                <a:cs typeface="Raleway" pitchFamily="34" charset="-120"/>
              </a:rPr>
              <a:t>Menace les zones côtières où se concentrent les infrastructures économiques et sociales du pays.</a:t>
            </a:r>
            <a:endParaRPr lang="en-US" sz="1500" dirty="0"/>
          </a:p>
        </p:txBody>
      </p:sp>
      <p:pic>
        <p:nvPicPr>
          <p:cNvPr id="21" name="Image 2" descr="preencoded.png"/>
          <p:cNvPicPr>
            <a:picLocks noChangeAspect="1"/>
          </p:cNvPicPr>
          <p:nvPr/>
        </p:nvPicPr>
        <p:blipFill>
          <a:blip r:embed="rId5"/>
          <a:srcRect/>
          <a:stretch/>
        </p:blipFill>
        <p:spPr>
          <a:xfrm>
            <a:off x="9648749" y="3457346"/>
            <a:ext cx="228600" cy="228600"/>
          </a:xfrm>
          <a:prstGeom prst="rect">
            <a:avLst/>
          </a:prstGeom>
        </p:spPr>
      </p:pic>
      <p:sp>
        <p:nvSpPr>
          <p:cNvPr id="22" name="Text 17"/>
          <p:cNvSpPr txBox="1"/>
          <p:nvPr/>
        </p:nvSpPr>
        <p:spPr>
          <a:xfrm>
            <a:off x="10030054" y="3419856"/>
            <a:ext cx="3067812" cy="305410"/>
          </a:xfrm>
          <a:prstGeom prst="rect">
            <a:avLst/>
          </a:prstGeom>
          <a:noFill/>
          <a:ln/>
        </p:spPr>
        <p:txBody>
          <a:bodyPr wrap="square" lIns="0" tIns="0" rIns="0" bIns="0" rtlCol="0" anchor="ctr"/>
          <a:lstStyle/>
          <a:p>
            <a:pPr marL="0" indent="0" algn="l">
              <a:buNone/>
            </a:pPr>
            <a:r>
              <a:rPr lang="en-US" sz="1800" b="1" dirty="0">
                <a:solidFill>
                  <a:srgbClr val="2C3E50"/>
                </a:solidFill>
                <a:latin typeface="Montserrat" pitchFamily="34" charset="0"/>
                <a:ea typeface="Montserrat" pitchFamily="34" charset="-122"/>
                <a:cs typeface="Montserrat" pitchFamily="34" charset="-120"/>
              </a:rPr>
              <a:t>Inondations récurrentes</a:t>
            </a:r>
            <a:endParaRPr lang="en-US" sz="1800" dirty="0"/>
          </a:p>
        </p:txBody>
      </p:sp>
      <p:sp>
        <p:nvSpPr>
          <p:cNvPr id="23" name="Text 18"/>
          <p:cNvSpPr txBox="1"/>
          <p:nvPr/>
        </p:nvSpPr>
        <p:spPr>
          <a:xfrm>
            <a:off x="10030054" y="5410505"/>
            <a:ext cx="2809951" cy="305410"/>
          </a:xfrm>
          <a:prstGeom prst="rect">
            <a:avLst/>
          </a:prstGeom>
          <a:noFill/>
          <a:ln/>
        </p:spPr>
        <p:txBody>
          <a:bodyPr wrap="square" lIns="0" tIns="0" rIns="0" bIns="0" rtlCol="0" anchor="ctr"/>
          <a:lstStyle/>
          <a:p>
            <a:pPr marL="0" indent="0" algn="l">
              <a:buNone/>
            </a:pPr>
            <a:r>
              <a:rPr lang="en-US" sz="1800" b="1" dirty="0">
                <a:solidFill>
                  <a:srgbClr val="2C3E50"/>
                </a:solidFill>
                <a:latin typeface="Montserrat" pitchFamily="34" charset="0"/>
                <a:ea typeface="Montserrat" pitchFamily="34" charset="-122"/>
                <a:cs typeface="Montserrat" pitchFamily="34" charset="-120"/>
              </a:rPr>
              <a:t>Insécurité alimentaire</a:t>
            </a:r>
            <a:endParaRPr lang="en-US" sz="1800" dirty="0"/>
          </a:p>
        </p:txBody>
      </p:sp>
      <p:sp>
        <p:nvSpPr>
          <p:cNvPr id="24" name="Text 19"/>
          <p:cNvSpPr txBox="1"/>
          <p:nvPr/>
        </p:nvSpPr>
        <p:spPr>
          <a:xfrm>
            <a:off x="9648749" y="3914546"/>
            <a:ext cx="7772400" cy="228600"/>
          </a:xfrm>
          <a:prstGeom prst="rect">
            <a:avLst/>
          </a:prstGeom>
          <a:noFill/>
          <a:ln/>
        </p:spPr>
        <p:txBody>
          <a:bodyPr wrap="square" lIns="0" tIns="0" rIns="0" bIns="0" rtlCol="0" anchor="ctr"/>
          <a:lstStyle/>
          <a:p>
            <a:pPr marL="0" indent="0" algn="l">
              <a:buNone/>
            </a:pPr>
            <a:r>
              <a:rPr lang="en-US" sz="1500" dirty="0">
                <a:solidFill>
                  <a:srgbClr val="2C3E50"/>
                </a:solidFill>
                <a:latin typeface="Raleway" pitchFamily="34" charset="0"/>
                <a:ea typeface="Raleway" pitchFamily="34" charset="-122"/>
                <a:cs typeface="Raleway" pitchFamily="34" charset="-120"/>
              </a:rPr>
              <a:t>Perturbent l'agriculture, détruisent les habitations et propagent les maladies hydriques.</a:t>
            </a:r>
            <a:endParaRPr lang="en-US" sz="1500" dirty="0"/>
          </a:p>
        </p:txBody>
      </p:sp>
      <p:pic>
        <p:nvPicPr>
          <p:cNvPr id="25" name="Image 3" descr="preencoded.png"/>
          <p:cNvPicPr>
            <a:picLocks noChangeAspect="1"/>
          </p:cNvPicPr>
          <p:nvPr/>
        </p:nvPicPr>
        <p:blipFill>
          <a:blip r:embed="rId6"/>
          <a:srcRect/>
          <a:stretch/>
        </p:blipFill>
        <p:spPr>
          <a:xfrm>
            <a:off x="809244" y="5447995"/>
            <a:ext cx="228600" cy="228600"/>
          </a:xfrm>
          <a:prstGeom prst="rect">
            <a:avLst/>
          </a:prstGeom>
        </p:spPr>
      </p:pic>
      <p:sp>
        <p:nvSpPr>
          <p:cNvPr id="26" name="Text 20"/>
          <p:cNvSpPr txBox="1"/>
          <p:nvPr/>
        </p:nvSpPr>
        <p:spPr>
          <a:xfrm>
            <a:off x="1190549" y="5410505"/>
            <a:ext cx="3067812" cy="305410"/>
          </a:xfrm>
          <a:prstGeom prst="rect">
            <a:avLst/>
          </a:prstGeom>
          <a:noFill/>
          <a:ln/>
        </p:spPr>
        <p:txBody>
          <a:bodyPr wrap="square" lIns="0" tIns="0" rIns="0" bIns="0" rtlCol="0" anchor="ctr"/>
          <a:lstStyle/>
          <a:p>
            <a:pPr marL="0" indent="0" algn="l">
              <a:buNone/>
            </a:pPr>
            <a:r>
              <a:rPr lang="en-US" sz="1800" b="1" dirty="0">
                <a:solidFill>
                  <a:srgbClr val="2C3E50"/>
                </a:solidFill>
                <a:latin typeface="Montserrat" pitchFamily="34" charset="0"/>
                <a:ea typeface="Montserrat" pitchFamily="34" charset="-122"/>
                <a:cs typeface="Montserrat" pitchFamily="34" charset="-120"/>
              </a:rPr>
              <a:t>Sécheresses prolongées</a:t>
            </a:r>
            <a:endParaRPr lang="en-US" sz="1800" dirty="0"/>
          </a:p>
        </p:txBody>
      </p:sp>
      <p:sp>
        <p:nvSpPr>
          <p:cNvPr id="27" name="Text 21"/>
          <p:cNvSpPr txBox="1"/>
          <p:nvPr/>
        </p:nvSpPr>
        <p:spPr>
          <a:xfrm>
            <a:off x="809244" y="5905195"/>
            <a:ext cx="7925105" cy="228600"/>
          </a:xfrm>
          <a:prstGeom prst="rect">
            <a:avLst/>
          </a:prstGeom>
          <a:noFill/>
          <a:ln/>
        </p:spPr>
        <p:txBody>
          <a:bodyPr wrap="square" lIns="0" tIns="0" rIns="0" bIns="0" rtlCol="0" anchor="ctr"/>
          <a:lstStyle/>
          <a:p>
            <a:pPr marL="0" indent="0" algn="l">
              <a:buNone/>
            </a:pPr>
            <a:r>
              <a:rPr lang="en-US" sz="1500" dirty="0">
                <a:solidFill>
                  <a:srgbClr val="2C3E50"/>
                </a:solidFill>
                <a:latin typeface="Raleway" pitchFamily="34" charset="0"/>
                <a:ea typeface="Raleway" pitchFamily="34" charset="-122"/>
                <a:cs typeface="Raleway" pitchFamily="34" charset="-120"/>
              </a:rPr>
              <a:t>Compromettent la sécurité alimentaire et l'accès à l'eau potable dans les régions rurales.</a:t>
            </a:r>
            <a:endParaRPr lang="en-US" sz="1500" dirty="0"/>
          </a:p>
        </p:txBody>
      </p:sp>
      <p:pic>
        <p:nvPicPr>
          <p:cNvPr id="28" name="Image 4" descr="preencoded.png"/>
          <p:cNvPicPr>
            <a:picLocks noChangeAspect="1"/>
          </p:cNvPicPr>
          <p:nvPr/>
        </p:nvPicPr>
        <p:blipFill>
          <a:blip r:embed="rId7"/>
          <a:srcRect/>
          <a:stretch/>
        </p:blipFill>
        <p:spPr>
          <a:xfrm>
            <a:off x="9648749" y="5447995"/>
            <a:ext cx="228600" cy="228600"/>
          </a:xfrm>
          <a:prstGeom prst="rect">
            <a:avLst/>
          </a:prstGeom>
        </p:spPr>
      </p:pic>
      <p:sp>
        <p:nvSpPr>
          <p:cNvPr id="29" name="Text 22"/>
          <p:cNvSpPr txBox="1"/>
          <p:nvPr/>
        </p:nvSpPr>
        <p:spPr>
          <a:xfrm>
            <a:off x="9648749" y="5905195"/>
            <a:ext cx="7020763" cy="543154"/>
          </a:xfrm>
          <a:prstGeom prst="rect">
            <a:avLst/>
          </a:prstGeom>
          <a:noFill/>
          <a:ln/>
        </p:spPr>
        <p:txBody>
          <a:bodyPr wrap="square" lIns="0" tIns="0" rIns="0" bIns="0" rtlCol="0" anchor="ctr"/>
          <a:lstStyle/>
          <a:p>
            <a:pPr marL="0" indent="0" algn="l">
              <a:buNone/>
            </a:pPr>
            <a:r>
              <a:rPr lang="en-US" sz="1500" dirty="0">
                <a:solidFill>
                  <a:srgbClr val="2C3E50"/>
                </a:solidFill>
                <a:latin typeface="Raleway" pitchFamily="34" charset="0"/>
                <a:ea typeface="Raleway" pitchFamily="34" charset="-122"/>
                <a:cs typeface="Raleway" pitchFamily="34" charset="-120"/>
              </a:rPr>
              <a:t>Les rendements agricoles diminuent, affectant les moyens de subsistance des communautés rurales.</a:t>
            </a:r>
            <a:endParaRPr lang="en-US" sz="1500" dirty="0"/>
          </a:p>
        </p:txBody>
      </p:sp>
      <p:sp>
        <p:nvSpPr>
          <p:cNvPr id="30" name="Shape 23"/>
          <p:cNvSpPr/>
          <p:nvPr/>
        </p:nvSpPr>
        <p:spPr>
          <a:xfrm>
            <a:off x="457200" y="7095744"/>
            <a:ext cx="17373600" cy="1848002"/>
          </a:xfrm>
          <a:prstGeom prst="roundRect">
            <a:avLst>
              <a:gd name="adj" fmla="val 2040"/>
            </a:avLst>
          </a:prstGeom>
          <a:solidFill>
            <a:srgbClr val="FFFFFF"/>
          </a:solidFill>
          <a:ln/>
          <a:effectLst>
            <a:outerShdw blurRad="12700" dist="12700" dir="16200000" algn="bl" rotWithShape="0">
              <a:srgbClr val="000000">
                <a:alpha val="75000"/>
              </a:srgbClr>
            </a:outerShdw>
          </a:effectLst>
        </p:spPr>
      </p:sp>
      <p:sp>
        <p:nvSpPr>
          <p:cNvPr id="31" name="Shape 24"/>
          <p:cNvSpPr/>
          <p:nvPr/>
        </p:nvSpPr>
        <p:spPr>
          <a:xfrm>
            <a:off x="457200" y="7095744"/>
            <a:ext cx="75895" cy="1848002"/>
          </a:xfrm>
          <a:prstGeom prst="rect">
            <a:avLst/>
          </a:prstGeom>
          <a:solidFill>
            <a:srgbClr val="059669"/>
          </a:solidFill>
          <a:ln/>
        </p:spPr>
      </p:sp>
      <p:sp>
        <p:nvSpPr>
          <p:cNvPr id="32" name="Text 25"/>
          <p:cNvSpPr txBox="1"/>
          <p:nvPr/>
        </p:nvSpPr>
        <p:spPr>
          <a:xfrm>
            <a:off x="838505" y="7391095"/>
            <a:ext cx="6015838" cy="352958"/>
          </a:xfrm>
          <a:prstGeom prst="rect">
            <a:avLst/>
          </a:prstGeom>
          <a:noFill/>
          <a:ln/>
        </p:spPr>
        <p:txBody>
          <a:bodyPr wrap="square" lIns="0" tIns="0" rIns="0" bIns="0" rtlCol="0" anchor="ctr"/>
          <a:lstStyle/>
          <a:p>
            <a:pPr marL="0" indent="0" algn="l">
              <a:buNone/>
            </a:pPr>
            <a:r>
              <a:rPr lang="en-US" sz="2200" b="1" dirty="0">
                <a:solidFill>
                  <a:srgbClr val="2C3E50"/>
                </a:solidFill>
                <a:latin typeface="Montserrat" pitchFamily="34" charset="0"/>
                <a:ea typeface="Montserrat" pitchFamily="34" charset="-122"/>
                <a:cs typeface="Montserrat" pitchFamily="34" charset="-120"/>
              </a:rPr>
              <a:t>Impact sur les populations vulnérables</a:t>
            </a:r>
            <a:endParaRPr lang="en-US" sz="2200" dirty="0"/>
          </a:p>
        </p:txBody>
      </p:sp>
      <p:sp>
        <p:nvSpPr>
          <p:cNvPr id="33" name="Text 26"/>
          <p:cNvSpPr txBox="1"/>
          <p:nvPr/>
        </p:nvSpPr>
        <p:spPr>
          <a:xfrm>
            <a:off x="838505" y="7944307"/>
            <a:ext cx="8649310" cy="277063"/>
          </a:xfrm>
          <a:prstGeom prst="rect">
            <a:avLst/>
          </a:prstGeom>
          <a:noFill/>
          <a:ln/>
        </p:spPr>
        <p:txBody>
          <a:bodyPr wrap="square" lIns="0" tIns="0" rIns="0" bIns="0" rtlCol="0" anchor="ctr"/>
          <a:lstStyle/>
          <a:p>
            <a:pPr marL="0" indent="0" algn="l">
              <a:buNone/>
            </a:pPr>
            <a:r>
              <a:rPr lang="en-US" sz="1800" dirty="0">
                <a:solidFill>
                  <a:srgbClr val="2C3E50"/>
                </a:solidFill>
                <a:latin typeface="Raleway" pitchFamily="34" charset="0"/>
                <a:ea typeface="Raleway" pitchFamily="34" charset="-122"/>
                <a:cs typeface="Raleway" pitchFamily="34" charset="-120"/>
              </a:rPr>
              <a:t>Ces défis touchent particulièrement les populations vulnérables, en majorité des</a:t>
            </a:r>
            <a:endParaRPr lang="en-US" sz="1800" dirty="0"/>
          </a:p>
        </p:txBody>
      </p:sp>
      <p:sp>
        <p:nvSpPr>
          <p:cNvPr id="34" name="Text 27"/>
          <p:cNvSpPr txBox="1"/>
          <p:nvPr/>
        </p:nvSpPr>
        <p:spPr>
          <a:xfrm>
            <a:off x="10204704" y="7944307"/>
            <a:ext cx="829361" cy="277063"/>
          </a:xfrm>
          <a:prstGeom prst="rect">
            <a:avLst/>
          </a:prstGeom>
          <a:noFill/>
          <a:ln/>
        </p:spPr>
        <p:txBody>
          <a:bodyPr wrap="square" lIns="0" tIns="0" rIns="0" bIns="0" rtlCol="0" anchor="ctr"/>
          <a:lstStyle/>
          <a:p>
            <a:pPr marL="0" indent="0" algn="l">
              <a:buNone/>
            </a:pPr>
            <a:r>
              <a:rPr lang="en-US" sz="1800" dirty="0">
                <a:solidFill>
                  <a:srgbClr val="2C3E50"/>
                </a:solidFill>
                <a:latin typeface="Raleway" pitchFamily="34" charset="0"/>
                <a:ea typeface="Raleway" pitchFamily="34" charset="-122"/>
                <a:cs typeface="Raleway" pitchFamily="34" charset="-120"/>
              </a:rPr>
              <a:t>et des</a:t>
            </a:r>
            <a:endParaRPr lang="en-US" sz="1800" dirty="0"/>
          </a:p>
        </p:txBody>
      </p:sp>
      <p:sp>
        <p:nvSpPr>
          <p:cNvPr id="35" name="Text 28"/>
          <p:cNvSpPr txBox="1"/>
          <p:nvPr/>
        </p:nvSpPr>
        <p:spPr>
          <a:xfrm>
            <a:off x="838505" y="7944307"/>
            <a:ext cx="16736263" cy="648310"/>
          </a:xfrm>
          <a:prstGeom prst="rect">
            <a:avLst/>
          </a:prstGeom>
          <a:noFill/>
          <a:ln/>
        </p:spPr>
        <p:txBody>
          <a:bodyPr wrap="square" lIns="0" tIns="0" rIns="0" bIns="0" rtlCol="0" anchor="ctr"/>
          <a:lstStyle/>
          <a:p>
            <a:pPr marL="0" indent="0" algn="l">
              <a:buNone/>
            </a:pPr>
            <a:r>
              <a:rPr lang="en-US" sz="1800" dirty="0">
                <a:solidFill>
                  <a:srgbClr val="2C3E50"/>
                </a:solidFill>
                <a:latin typeface="Raleway" pitchFamily="34" charset="0"/>
                <a:ea typeface="Raleway" pitchFamily="34" charset="-122"/>
                <a:cs typeface="Raleway" pitchFamily="34" charset="-120"/>
              </a:rPr>
              <a:t>. L'action pour la justice climatique doit être une priorité pour garantir la résilience et la durabilité locales.</a:t>
            </a:r>
            <a:endParaRPr lang="en-US" sz="1800" dirty="0"/>
          </a:p>
        </p:txBody>
      </p:sp>
      <p:sp>
        <p:nvSpPr>
          <p:cNvPr id="36" name="Text 29"/>
          <p:cNvSpPr txBox="1"/>
          <p:nvPr/>
        </p:nvSpPr>
        <p:spPr>
          <a:xfrm>
            <a:off x="9309506" y="7944307"/>
            <a:ext cx="1077163" cy="277063"/>
          </a:xfrm>
          <a:prstGeom prst="rect">
            <a:avLst/>
          </a:prstGeom>
          <a:noFill/>
          <a:ln/>
        </p:spPr>
        <p:txBody>
          <a:bodyPr wrap="square" lIns="0" tIns="0" rIns="0" bIns="0" rtlCol="0" anchor="ctr"/>
          <a:lstStyle/>
          <a:p>
            <a:pPr marL="0" indent="0" algn="l">
              <a:buNone/>
            </a:pPr>
            <a:r>
              <a:rPr lang="en-US" sz="1800" b="1" dirty="0">
                <a:solidFill>
                  <a:srgbClr val="6D28D9"/>
                </a:solidFill>
                <a:latin typeface="Raleway" pitchFamily="34" charset="0"/>
                <a:ea typeface="Raleway" pitchFamily="34" charset="-122"/>
                <a:cs typeface="Raleway" pitchFamily="34" charset="-120"/>
              </a:rPr>
              <a:t>femmes</a:t>
            </a:r>
            <a:endParaRPr lang="en-US" sz="1800" dirty="0"/>
          </a:p>
        </p:txBody>
      </p:sp>
      <p:sp>
        <p:nvSpPr>
          <p:cNvPr id="37" name="Text 30"/>
          <p:cNvSpPr txBox="1"/>
          <p:nvPr/>
        </p:nvSpPr>
        <p:spPr>
          <a:xfrm>
            <a:off x="10859414" y="7944307"/>
            <a:ext cx="905256" cy="277063"/>
          </a:xfrm>
          <a:prstGeom prst="rect">
            <a:avLst/>
          </a:prstGeom>
          <a:noFill/>
          <a:ln/>
        </p:spPr>
        <p:txBody>
          <a:bodyPr wrap="square" lIns="0" tIns="0" rIns="0" bIns="0" rtlCol="0" anchor="ctr"/>
          <a:lstStyle/>
          <a:p>
            <a:pPr marL="0" indent="0" algn="l">
              <a:buNone/>
            </a:pPr>
            <a:r>
              <a:rPr lang="en-US" sz="1800" b="1" dirty="0">
                <a:solidFill>
                  <a:srgbClr val="1D4ED8"/>
                </a:solidFill>
                <a:latin typeface="Raleway" pitchFamily="34" charset="0"/>
                <a:ea typeface="Raleway" pitchFamily="34" charset="-122"/>
                <a:cs typeface="Raleway" pitchFamily="34" charset="-120"/>
              </a:rPr>
              <a:t>jeunes</a:t>
            </a:r>
            <a:endParaRPr lang="en-US" sz="1800" dirty="0"/>
          </a:p>
        </p:txBody>
      </p:sp>
      <p:sp>
        <p:nvSpPr>
          <p:cNvPr id="38" name="Shape 31"/>
          <p:cNvSpPr/>
          <p:nvPr/>
        </p:nvSpPr>
        <p:spPr>
          <a:xfrm>
            <a:off x="0" y="9706356"/>
            <a:ext cx="18288000" cy="580644"/>
          </a:xfrm>
          <a:prstGeom prst="rect">
            <a:avLst/>
          </a:prstGeom>
          <a:solidFill>
            <a:srgbClr val="F3F4F6"/>
          </a:solidFill>
          <a:ln/>
        </p:spPr>
      </p:sp>
      <p:sp>
        <p:nvSpPr>
          <p:cNvPr id="39" name="Shape 32"/>
          <p:cNvSpPr/>
          <p:nvPr/>
        </p:nvSpPr>
        <p:spPr>
          <a:xfrm>
            <a:off x="0" y="9706356"/>
            <a:ext cx="18288000" cy="9144"/>
          </a:xfrm>
          <a:prstGeom prst="rect">
            <a:avLst/>
          </a:prstGeom>
          <a:solidFill>
            <a:srgbClr val="E5E7EB"/>
          </a:solidFill>
          <a:ln/>
        </p:spPr>
      </p:sp>
      <p:pic>
        <p:nvPicPr>
          <p:cNvPr id="40" name="Image 5" descr="preencoded.png"/>
          <p:cNvPicPr>
            <a:picLocks noChangeAspect="1"/>
          </p:cNvPicPr>
          <p:nvPr/>
        </p:nvPicPr>
        <p:blipFill>
          <a:blip r:embed="rId8"/>
          <a:srcRect/>
          <a:stretch/>
        </p:blipFill>
        <p:spPr>
          <a:xfrm>
            <a:off x="457200" y="9908438"/>
            <a:ext cx="171907" cy="171907"/>
          </a:xfrm>
          <a:prstGeom prst="rect">
            <a:avLst/>
          </a:prstGeom>
        </p:spPr>
      </p:pic>
      <p:sp>
        <p:nvSpPr>
          <p:cNvPr id="41" name="Text 33"/>
          <p:cNvSpPr txBox="1"/>
          <p:nvPr/>
        </p:nvSpPr>
        <p:spPr>
          <a:xfrm>
            <a:off x="705002" y="9896551"/>
            <a:ext cx="2719426" cy="200254"/>
          </a:xfrm>
          <a:prstGeom prst="rect">
            <a:avLst/>
          </a:prstGeom>
          <a:noFill/>
          <a:ln/>
        </p:spPr>
        <p:txBody>
          <a:bodyPr wrap="square" lIns="0" tIns="0" rIns="0" bIns="0" rtlCol="0" anchor="ctr"/>
          <a:lstStyle/>
          <a:p>
            <a:pPr marL="0" indent="0" algn="l">
              <a:buNone/>
            </a:pPr>
            <a:r>
              <a:rPr lang="en-US" sz="1300" dirty="0">
                <a:solidFill>
                  <a:srgbClr val="374151"/>
                </a:solidFill>
                <a:latin typeface="Raleway" pitchFamily="34" charset="0"/>
                <a:ea typeface="Raleway" pitchFamily="34" charset="-122"/>
                <a:cs typeface="Raleway" pitchFamily="34" charset="-120"/>
              </a:rPr>
              <a:t>Contact@jerestaure-bienetre.org</a:t>
            </a:r>
            <a:endParaRPr lang="en-US" sz="1300" dirty="0"/>
          </a:p>
        </p:txBody>
      </p:sp>
      <p:pic>
        <p:nvPicPr>
          <p:cNvPr id="42" name="Image 6" descr="preencoded.png"/>
          <p:cNvPicPr>
            <a:picLocks noChangeAspect="1"/>
          </p:cNvPicPr>
          <p:nvPr/>
        </p:nvPicPr>
        <p:blipFill>
          <a:blip r:embed="rId9"/>
          <a:srcRect/>
          <a:stretch/>
        </p:blipFill>
        <p:spPr>
          <a:xfrm>
            <a:off x="3514954" y="9908438"/>
            <a:ext cx="171907" cy="171907"/>
          </a:xfrm>
          <a:prstGeom prst="rect">
            <a:avLst/>
          </a:prstGeom>
        </p:spPr>
      </p:pic>
      <p:sp>
        <p:nvSpPr>
          <p:cNvPr id="43" name="Text 34"/>
          <p:cNvSpPr txBox="1"/>
          <p:nvPr/>
        </p:nvSpPr>
        <p:spPr>
          <a:xfrm>
            <a:off x="3762756" y="9896551"/>
            <a:ext cx="1443838" cy="200254"/>
          </a:xfrm>
          <a:prstGeom prst="rect">
            <a:avLst/>
          </a:prstGeom>
          <a:noFill/>
          <a:ln/>
        </p:spPr>
        <p:txBody>
          <a:bodyPr wrap="square" lIns="0" tIns="0" rIns="0" bIns="0" rtlCol="0" anchor="ctr"/>
          <a:lstStyle/>
          <a:p>
            <a:pPr marL="0" indent="0" algn="l">
              <a:buNone/>
            </a:pPr>
            <a:r>
              <a:rPr lang="en-US" sz="1300" dirty="0">
                <a:solidFill>
                  <a:srgbClr val="374151"/>
                </a:solidFill>
                <a:latin typeface="Raleway" pitchFamily="34" charset="0"/>
                <a:ea typeface="Raleway" pitchFamily="34" charset="-122"/>
                <a:cs typeface="Raleway" pitchFamily="34" charset="-120"/>
              </a:rPr>
              <a:t>+229 96 24 94 86</a:t>
            </a:r>
            <a:endParaRPr lang="en-US" sz="1300" dirty="0"/>
          </a:p>
        </p:txBody>
      </p:sp>
      <p:pic>
        <p:nvPicPr>
          <p:cNvPr id="44" name="Image 7" descr="preencoded.png"/>
          <p:cNvPicPr>
            <a:picLocks noChangeAspect="1"/>
          </p:cNvPicPr>
          <p:nvPr/>
        </p:nvPicPr>
        <p:blipFill>
          <a:blip r:embed="rId10"/>
          <a:srcRect l="-989999" r="-989999"/>
          <a:stretch/>
        </p:blipFill>
        <p:spPr>
          <a:xfrm>
            <a:off x="16925544" y="10077602"/>
            <a:ext cx="190195" cy="9144"/>
          </a:xfrm>
          <a:prstGeom prst="rect">
            <a:avLst/>
          </a:prstGeom>
        </p:spPr>
      </p:pic>
      <p:pic>
        <p:nvPicPr>
          <p:cNvPr id="45" name="Image 8" descr="preencoded.png"/>
          <p:cNvPicPr>
            <a:picLocks noChangeAspect="1"/>
          </p:cNvPicPr>
          <p:nvPr/>
        </p:nvPicPr>
        <p:blipFill>
          <a:blip r:embed="rId11"/>
          <a:srcRect l="-989999" r="-989999"/>
          <a:stretch/>
        </p:blipFill>
        <p:spPr>
          <a:xfrm>
            <a:off x="17268444" y="10077602"/>
            <a:ext cx="190195" cy="9144"/>
          </a:xfrm>
          <a:prstGeom prst="rect">
            <a:avLst/>
          </a:prstGeom>
        </p:spPr>
      </p:pic>
      <p:pic>
        <p:nvPicPr>
          <p:cNvPr id="46" name="Image 9" descr="preencoded.png"/>
          <p:cNvPicPr>
            <a:picLocks noChangeAspect="1"/>
          </p:cNvPicPr>
          <p:nvPr/>
        </p:nvPicPr>
        <p:blipFill>
          <a:blip r:embed="rId12"/>
          <a:srcRect l="-1016667" r="-1016667"/>
          <a:stretch/>
        </p:blipFill>
        <p:spPr>
          <a:xfrm>
            <a:off x="17611344" y="10077602"/>
            <a:ext cx="219456" cy="9144"/>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Shape 0"/>
          <p:cNvSpPr/>
          <p:nvPr/>
        </p:nvSpPr>
        <p:spPr>
          <a:xfrm>
            <a:off x="0" y="0"/>
            <a:ext cx="18288000" cy="10287000"/>
          </a:xfrm>
          <a:prstGeom prst="rect">
            <a:avLst/>
          </a:prstGeom>
          <a:solidFill>
            <a:srgbClr val="F8F9FA"/>
          </a:solidFill>
          <a:ln/>
        </p:spPr>
      </p:sp>
      <p:sp>
        <p:nvSpPr>
          <p:cNvPr id="3" name="Shape 1"/>
          <p:cNvSpPr/>
          <p:nvPr/>
        </p:nvSpPr>
        <p:spPr>
          <a:xfrm>
            <a:off x="0" y="0"/>
            <a:ext cx="18288000" cy="914400"/>
          </a:xfrm>
          <a:prstGeom prst="rect">
            <a:avLst/>
          </a:prstGeom>
          <a:solidFill>
            <a:srgbClr val="1A5276"/>
          </a:solidFill>
          <a:ln/>
        </p:spPr>
      </p:sp>
      <p:pic>
        <p:nvPicPr>
          <p:cNvPr id="4" name="Image 0" descr="https://page.gensparksite.com/slides_images/740ad25a7c784b701c665773731fb54f.png"/>
          <p:cNvPicPr>
            <a:picLocks noChangeAspect="1"/>
          </p:cNvPicPr>
          <p:nvPr/>
        </p:nvPicPr>
        <p:blipFill>
          <a:blip r:embed="rId3"/>
          <a:srcRect l="25" r="25"/>
          <a:stretch/>
        </p:blipFill>
        <p:spPr>
          <a:xfrm>
            <a:off x="15240305" y="95098"/>
            <a:ext cx="914400" cy="609905"/>
          </a:xfrm>
          <a:prstGeom prst="rect">
            <a:avLst/>
          </a:prstGeom>
        </p:spPr>
      </p:pic>
      <p:sp>
        <p:nvSpPr>
          <p:cNvPr id="5" name="Text 2"/>
          <p:cNvSpPr txBox="1"/>
          <p:nvPr/>
        </p:nvSpPr>
        <p:spPr>
          <a:xfrm>
            <a:off x="457200" y="181051"/>
            <a:ext cx="8877910" cy="553212"/>
          </a:xfrm>
          <a:prstGeom prst="rect">
            <a:avLst/>
          </a:prstGeom>
          <a:noFill/>
          <a:ln/>
        </p:spPr>
        <p:txBody>
          <a:bodyPr wrap="square" lIns="0" tIns="0" rIns="0" bIns="0" rtlCol="0" anchor="ctr"/>
          <a:lstStyle/>
          <a:p>
            <a:pPr marL="0" indent="0" algn="l">
              <a:buNone/>
            </a:pPr>
            <a:r>
              <a:rPr lang="en-US" sz="3600" b="1" dirty="0">
                <a:solidFill>
                  <a:srgbClr val="FFFFFF"/>
                </a:solidFill>
                <a:latin typeface="Montserrat" pitchFamily="34" charset="0"/>
                <a:ea typeface="Montserrat" pitchFamily="34" charset="-122"/>
                <a:cs typeface="Montserrat" pitchFamily="34" charset="-120"/>
              </a:rPr>
              <a:t>Analyse contextuelle : Espace civique</a:t>
            </a:r>
            <a:endParaRPr lang="en-US" sz="3600" dirty="0"/>
          </a:p>
        </p:txBody>
      </p:sp>
      <p:sp>
        <p:nvSpPr>
          <p:cNvPr id="6" name="Shape 3"/>
          <p:cNvSpPr/>
          <p:nvPr/>
        </p:nvSpPr>
        <p:spPr>
          <a:xfrm>
            <a:off x="0" y="914400"/>
            <a:ext cx="18288000" cy="8791956"/>
          </a:xfrm>
          <a:prstGeom prst="rect">
            <a:avLst/>
          </a:prstGeom>
          <a:solidFill>
            <a:srgbClr val="F9FAFB"/>
          </a:solidFill>
          <a:ln/>
        </p:spPr>
      </p:sp>
      <p:sp>
        <p:nvSpPr>
          <p:cNvPr id="7" name="Text 4"/>
          <p:cNvSpPr txBox="1"/>
          <p:nvPr/>
        </p:nvSpPr>
        <p:spPr>
          <a:xfrm>
            <a:off x="457200" y="1419149"/>
            <a:ext cx="3267151" cy="277063"/>
          </a:xfrm>
          <a:prstGeom prst="rect">
            <a:avLst/>
          </a:prstGeom>
          <a:noFill/>
          <a:ln/>
        </p:spPr>
        <p:txBody>
          <a:bodyPr wrap="square" lIns="0" tIns="0" rIns="0" bIns="0" rtlCol="0" anchor="ctr"/>
          <a:lstStyle/>
          <a:p>
            <a:pPr marL="0" indent="0" algn="l">
              <a:buNone/>
            </a:pPr>
            <a:r>
              <a:rPr lang="en-US" sz="1800" dirty="0">
                <a:solidFill>
                  <a:srgbClr val="2C3E50"/>
                </a:solidFill>
                <a:latin typeface="Raleway" pitchFamily="34" charset="0"/>
                <a:ea typeface="Raleway" pitchFamily="34" charset="-122"/>
                <a:cs typeface="Raleway" pitchFamily="34" charset="-120"/>
              </a:rPr>
              <a:t>L'espace civique est un enjeu</a:t>
            </a:r>
            <a:endParaRPr lang="en-US" sz="1800" dirty="0"/>
          </a:p>
        </p:txBody>
      </p:sp>
      <p:sp>
        <p:nvSpPr>
          <p:cNvPr id="8" name="Text 5"/>
          <p:cNvSpPr txBox="1"/>
          <p:nvPr/>
        </p:nvSpPr>
        <p:spPr>
          <a:xfrm>
            <a:off x="4537253" y="1419149"/>
            <a:ext cx="12583058" cy="277063"/>
          </a:xfrm>
          <a:prstGeom prst="rect">
            <a:avLst/>
          </a:prstGeom>
          <a:noFill/>
          <a:ln/>
        </p:spPr>
        <p:txBody>
          <a:bodyPr wrap="square" lIns="0" tIns="0" rIns="0" bIns="0" rtlCol="0" anchor="ctr"/>
          <a:lstStyle/>
          <a:p>
            <a:pPr marL="0" indent="0" algn="l">
              <a:buNone/>
            </a:pPr>
            <a:r>
              <a:rPr lang="en-US" sz="1800" dirty="0">
                <a:solidFill>
                  <a:srgbClr val="2C3E50"/>
                </a:solidFill>
                <a:latin typeface="Raleway" pitchFamily="34" charset="0"/>
                <a:ea typeface="Raleway" pitchFamily="34" charset="-122"/>
                <a:cs typeface="Raleway" pitchFamily="34" charset="-120"/>
              </a:rPr>
              <a:t>pour la participation effective des citoyens, en particulier les jeunes et les femmes, dans la vie démocratique au Bénin.</a:t>
            </a:r>
            <a:endParaRPr lang="en-US" sz="1800" dirty="0"/>
          </a:p>
        </p:txBody>
      </p:sp>
      <p:sp>
        <p:nvSpPr>
          <p:cNvPr id="9" name="Text 6"/>
          <p:cNvSpPr txBox="1"/>
          <p:nvPr/>
        </p:nvSpPr>
        <p:spPr>
          <a:xfrm>
            <a:off x="3544214" y="1419149"/>
            <a:ext cx="1172261" cy="277063"/>
          </a:xfrm>
          <a:prstGeom prst="rect">
            <a:avLst/>
          </a:prstGeom>
          <a:noFill/>
          <a:ln/>
        </p:spPr>
        <p:txBody>
          <a:bodyPr wrap="square" lIns="0" tIns="0" rIns="0" bIns="0" rtlCol="0" anchor="ctr"/>
          <a:lstStyle/>
          <a:p>
            <a:pPr marL="0" indent="0" algn="l">
              <a:buNone/>
            </a:pPr>
            <a:r>
              <a:rPr lang="en-US" sz="1800" b="1" dirty="0">
                <a:solidFill>
                  <a:srgbClr val="E67E22"/>
                </a:solidFill>
                <a:latin typeface="Raleway" pitchFamily="34" charset="0"/>
                <a:ea typeface="Raleway" pitchFamily="34" charset="-122"/>
                <a:cs typeface="Raleway" pitchFamily="34" charset="-120"/>
              </a:rPr>
              <a:t>essentiel</a:t>
            </a:r>
            <a:endParaRPr lang="en-US" sz="1800" dirty="0"/>
          </a:p>
        </p:txBody>
      </p:sp>
      <p:pic>
        <p:nvPicPr>
          <p:cNvPr id="10" name="Image 1" descr="preencoded.png"/>
          <p:cNvPicPr>
            <a:picLocks noChangeAspect="1"/>
          </p:cNvPicPr>
          <p:nvPr/>
        </p:nvPicPr>
        <p:blipFill>
          <a:blip r:embed="rId4"/>
          <a:srcRect/>
          <a:stretch/>
        </p:blipFill>
        <p:spPr>
          <a:xfrm>
            <a:off x="457200" y="2486254"/>
            <a:ext cx="228600" cy="228600"/>
          </a:xfrm>
          <a:prstGeom prst="rect">
            <a:avLst/>
          </a:prstGeom>
        </p:spPr>
      </p:pic>
      <p:sp>
        <p:nvSpPr>
          <p:cNvPr id="11" name="Text 7"/>
          <p:cNvSpPr txBox="1"/>
          <p:nvPr/>
        </p:nvSpPr>
        <p:spPr>
          <a:xfrm>
            <a:off x="838505" y="2428646"/>
            <a:ext cx="2157984" cy="342900"/>
          </a:xfrm>
          <a:prstGeom prst="rect">
            <a:avLst/>
          </a:prstGeom>
          <a:noFill/>
          <a:ln/>
        </p:spPr>
        <p:txBody>
          <a:bodyPr wrap="square" lIns="0" tIns="0" rIns="0" bIns="0" rtlCol="0" anchor="ctr"/>
          <a:lstStyle/>
          <a:p>
            <a:pPr marL="0" indent="0" algn="l">
              <a:buNone/>
            </a:pPr>
            <a:r>
              <a:rPr lang="en-US" sz="2200" b="1" dirty="0">
                <a:solidFill>
                  <a:srgbClr val="2C3E50"/>
                </a:solidFill>
                <a:latin typeface="Montserrat" pitchFamily="34" charset="0"/>
                <a:ea typeface="Montserrat" pitchFamily="34" charset="-122"/>
                <a:cs typeface="Montserrat" pitchFamily="34" charset="-120"/>
              </a:rPr>
              <a:t>Défis actuels</a:t>
            </a:r>
            <a:endParaRPr lang="en-US" sz="2200" dirty="0"/>
          </a:p>
        </p:txBody>
      </p:sp>
      <p:sp>
        <p:nvSpPr>
          <p:cNvPr id="12" name="Shape 8"/>
          <p:cNvSpPr/>
          <p:nvPr/>
        </p:nvSpPr>
        <p:spPr>
          <a:xfrm>
            <a:off x="457200" y="3000146"/>
            <a:ext cx="8534095" cy="1419149"/>
          </a:xfrm>
          <a:prstGeom prst="roundRect">
            <a:avLst>
              <a:gd name="adj" fmla="val 3459"/>
            </a:avLst>
          </a:prstGeom>
          <a:solidFill>
            <a:srgbClr val="FFFFFF"/>
          </a:solidFill>
          <a:ln/>
          <a:effectLst>
            <a:outerShdw blurRad="12700" dist="12700" dir="16200000" algn="bl" rotWithShape="0">
              <a:srgbClr val="000000">
                <a:alpha val="75000"/>
              </a:srgbClr>
            </a:outerShdw>
          </a:effectLst>
        </p:spPr>
      </p:sp>
      <p:sp>
        <p:nvSpPr>
          <p:cNvPr id="13" name="Shape 9"/>
          <p:cNvSpPr/>
          <p:nvPr/>
        </p:nvSpPr>
        <p:spPr>
          <a:xfrm>
            <a:off x="457200" y="3000146"/>
            <a:ext cx="47549" cy="1419149"/>
          </a:xfrm>
          <a:prstGeom prst="rect">
            <a:avLst/>
          </a:prstGeom>
          <a:solidFill>
            <a:srgbClr val="E67E22"/>
          </a:solidFill>
          <a:ln/>
        </p:spPr>
      </p:sp>
      <p:sp>
        <p:nvSpPr>
          <p:cNvPr id="14" name="Text 10"/>
          <p:cNvSpPr txBox="1"/>
          <p:nvPr/>
        </p:nvSpPr>
        <p:spPr>
          <a:xfrm>
            <a:off x="694944" y="3200400"/>
            <a:ext cx="2915107" cy="277063"/>
          </a:xfrm>
          <a:prstGeom prst="rect">
            <a:avLst/>
          </a:prstGeom>
          <a:noFill/>
          <a:ln/>
        </p:spPr>
        <p:txBody>
          <a:bodyPr wrap="square" lIns="0" tIns="0" rIns="0" bIns="0" rtlCol="0" anchor="ctr"/>
          <a:lstStyle/>
          <a:p>
            <a:pPr marL="0" indent="0" algn="l">
              <a:buNone/>
            </a:pPr>
            <a:r>
              <a:rPr lang="en-US" sz="1800" b="1" dirty="0">
                <a:solidFill>
                  <a:srgbClr val="2C3E50"/>
                </a:solidFill>
                <a:latin typeface="Montserrat" pitchFamily="34" charset="0"/>
                <a:ea typeface="Montserrat" pitchFamily="34" charset="-122"/>
                <a:cs typeface="Montserrat" pitchFamily="34" charset="-120"/>
              </a:rPr>
              <a:t>Régression des libertés</a:t>
            </a:r>
            <a:endParaRPr lang="en-US" sz="1800" dirty="0"/>
          </a:p>
        </p:txBody>
      </p:sp>
      <p:sp>
        <p:nvSpPr>
          <p:cNvPr id="15" name="Text 11"/>
          <p:cNvSpPr txBox="1"/>
          <p:nvPr/>
        </p:nvSpPr>
        <p:spPr>
          <a:xfrm>
            <a:off x="694944" y="3648456"/>
            <a:ext cx="7344461" cy="543154"/>
          </a:xfrm>
          <a:prstGeom prst="rect">
            <a:avLst/>
          </a:prstGeom>
          <a:noFill/>
          <a:ln/>
        </p:spPr>
        <p:txBody>
          <a:bodyPr wrap="square" lIns="0" tIns="0" rIns="0" bIns="0" rtlCol="0" anchor="ctr"/>
          <a:lstStyle/>
          <a:p>
            <a:pPr marL="0" indent="0" algn="l">
              <a:buNone/>
            </a:pPr>
            <a:r>
              <a:rPr lang="en-US" sz="1500" dirty="0">
                <a:solidFill>
                  <a:srgbClr val="2C3E50"/>
                </a:solidFill>
                <a:latin typeface="Raleway" pitchFamily="34" charset="0"/>
                <a:ea typeface="Raleway" pitchFamily="34" charset="-122"/>
                <a:cs typeface="Raleway" pitchFamily="34" charset="-120"/>
              </a:rPr>
              <a:t>Restriction progressive de la liberté d'expression et d'association, particulièrement préoccupante pour les organisations de défense des droits.</a:t>
            </a:r>
            <a:endParaRPr lang="en-US" sz="1500" dirty="0"/>
          </a:p>
        </p:txBody>
      </p:sp>
      <p:sp>
        <p:nvSpPr>
          <p:cNvPr id="16" name="Shape 12"/>
          <p:cNvSpPr/>
          <p:nvPr/>
        </p:nvSpPr>
        <p:spPr>
          <a:xfrm>
            <a:off x="457200" y="4647895"/>
            <a:ext cx="8534095" cy="1419149"/>
          </a:xfrm>
          <a:prstGeom prst="roundRect">
            <a:avLst>
              <a:gd name="adj" fmla="val 3459"/>
            </a:avLst>
          </a:prstGeom>
          <a:solidFill>
            <a:srgbClr val="FFFFFF"/>
          </a:solidFill>
          <a:ln/>
          <a:effectLst>
            <a:outerShdw blurRad="12700" dist="12700" dir="16200000" algn="bl" rotWithShape="0">
              <a:srgbClr val="000000">
                <a:alpha val="75000"/>
              </a:srgbClr>
            </a:outerShdw>
          </a:effectLst>
        </p:spPr>
      </p:sp>
      <p:sp>
        <p:nvSpPr>
          <p:cNvPr id="17" name="Shape 13"/>
          <p:cNvSpPr/>
          <p:nvPr/>
        </p:nvSpPr>
        <p:spPr>
          <a:xfrm>
            <a:off x="457200" y="4647895"/>
            <a:ext cx="47549" cy="1419149"/>
          </a:xfrm>
          <a:prstGeom prst="rect">
            <a:avLst/>
          </a:prstGeom>
          <a:solidFill>
            <a:srgbClr val="E67E22"/>
          </a:solidFill>
          <a:ln/>
        </p:spPr>
      </p:sp>
      <p:sp>
        <p:nvSpPr>
          <p:cNvPr id="18" name="Text 14"/>
          <p:cNvSpPr txBox="1"/>
          <p:nvPr/>
        </p:nvSpPr>
        <p:spPr>
          <a:xfrm>
            <a:off x="694944" y="4848149"/>
            <a:ext cx="4239158" cy="277063"/>
          </a:xfrm>
          <a:prstGeom prst="rect">
            <a:avLst/>
          </a:prstGeom>
          <a:noFill/>
          <a:ln/>
        </p:spPr>
        <p:txBody>
          <a:bodyPr wrap="square" lIns="0" tIns="0" rIns="0" bIns="0" rtlCol="0" anchor="ctr"/>
          <a:lstStyle/>
          <a:p>
            <a:pPr marL="0" indent="0" algn="l">
              <a:buNone/>
            </a:pPr>
            <a:r>
              <a:rPr lang="en-US" sz="1800" b="1" dirty="0">
                <a:solidFill>
                  <a:srgbClr val="2C3E50"/>
                </a:solidFill>
                <a:latin typeface="Montserrat" pitchFamily="34" charset="0"/>
                <a:ea typeface="Montserrat" pitchFamily="34" charset="-122"/>
                <a:cs typeface="Montserrat" pitchFamily="34" charset="-120"/>
              </a:rPr>
              <a:t>Manque de structures de dialogue</a:t>
            </a:r>
            <a:endParaRPr lang="en-US" sz="1800" dirty="0"/>
          </a:p>
        </p:txBody>
      </p:sp>
      <p:sp>
        <p:nvSpPr>
          <p:cNvPr id="19" name="Text 15"/>
          <p:cNvSpPr txBox="1"/>
          <p:nvPr/>
        </p:nvSpPr>
        <p:spPr>
          <a:xfrm>
            <a:off x="694944" y="5296205"/>
            <a:ext cx="8115300" cy="543154"/>
          </a:xfrm>
          <a:prstGeom prst="rect">
            <a:avLst/>
          </a:prstGeom>
          <a:noFill/>
          <a:ln/>
        </p:spPr>
        <p:txBody>
          <a:bodyPr wrap="square" lIns="0" tIns="0" rIns="0" bIns="0" rtlCol="0" anchor="ctr"/>
          <a:lstStyle/>
          <a:p>
            <a:pPr marL="0" indent="0" algn="l">
              <a:buNone/>
            </a:pPr>
            <a:r>
              <a:rPr lang="en-US" sz="1500" dirty="0">
                <a:solidFill>
                  <a:srgbClr val="2C3E50"/>
                </a:solidFill>
                <a:latin typeface="Raleway" pitchFamily="34" charset="0"/>
                <a:ea typeface="Raleway" pitchFamily="34" charset="-122"/>
                <a:cs typeface="Raleway" pitchFamily="34" charset="-120"/>
              </a:rPr>
              <a:t>Insuffisance de mécanismes formels permettant aux jeunes et aux femmes d'influencer les politiques publiques qui les concernent.</a:t>
            </a:r>
            <a:endParaRPr lang="en-US" sz="1500" dirty="0"/>
          </a:p>
        </p:txBody>
      </p:sp>
      <p:sp>
        <p:nvSpPr>
          <p:cNvPr id="20" name="Shape 16"/>
          <p:cNvSpPr/>
          <p:nvPr/>
        </p:nvSpPr>
        <p:spPr>
          <a:xfrm>
            <a:off x="457200" y="6295644"/>
            <a:ext cx="8534095" cy="1419149"/>
          </a:xfrm>
          <a:prstGeom prst="roundRect">
            <a:avLst>
              <a:gd name="adj" fmla="val 3459"/>
            </a:avLst>
          </a:prstGeom>
          <a:solidFill>
            <a:srgbClr val="FFFFFF"/>
          </a:solidFill>
          <a:ln/>
          <a:effectLst>
            <a:outerShdw blurRad="12700" dist="12700" dir="16200000" algn="bl" rotWithShape="0">
              <a:srgbClr val="000000">
                <a:alpha val="75000"/>
              </a:srgbClr>
            </a:outerShdw>
          </a:effectLst>
        </p:spPr>
      </p:sp>
      <p:sp>
        <p:nvSpPr>
          <p:cNvPr id="21" name="Shape 17"/>
          <p:cNvSpPr/>
          <p:nvPr/>
        </p:nvSpPr>
        <p:spPr>
          <a:xfrm>
            <a:off x="457200" y="6295644"/>
            <a:ext cx="47549" cy="1419149"/>
          </a:xfrm>
          <a:prstGeom prst="rect">
            <a:avLst/>
          </a:prstGeom>
          <a:solidFill>
            <a:srgbClr val="E67E22"/>
          </a:solidFill>
          <a:ln/>
        </p:spPr>
      </p:sp>
      <p:sp>
        <p:nvSpPr>
          <p:cNvPr id="22" name="Text 18"/>
          <p:cNvSpPr txBox="1"/>
          <p:nvPr/>
        </p:nvSpPr>
        <p:spPr>
          <a:xfrm>
            <a:off x="694944" y="6495898"/>
            <a:ext cx="2019910" cy="277063"/>
          </a:xfrm>
          <a:prstGeom prst="rect">
            <a:avLst/>
          </a:prstGeom>
          <a:noFill/>
          <a:ln/>
        </p:spPr>
        <p:txBody>
          <a:bodyPr wrap="square" lIns="0" tIns="0" rIns="0" bIns="0" rtlCol="0" anchor="ctr"/>
          <a:lstStyle/>
          <a:p>
            <a:pPr marL="0" indent="0" algn="l">
              <a:buNone/>
            </a:pPr>
            <a:r>
              <a:rPr lang="en-US" sz="1800" b="1" dirty="0">
                <a:solidFill>
                  <a:srgbClr val="2C3E50"/>
                </a:solidFill>
                <a:latin typeface="Montserrat" pitchFamily="34" charset="0"/>
                <a:ea typeface="Montserrat" pitchFamily="34" charset="-122"/>
                <a:cs typeface="Montserrat" pitchFamily="34" charset="-120"/>
              </a:rPr>
              <a:t>Faible inclusion</a:t>
            </a:r>
            <a:endParaRPr lang="en-US" sz="1800" dirty="0"/>
          </a:p>
        </p:txBody>
      </p:sp>
      <p:sp>
        <p:nvSpPr>
          <p:cNvPr id="23" name="Text 19"/>
          <p:cNvSpPr txBox="1"/>
          <p:nvPr/>
        </p:nvSpPr>
        <p:spPr>
          <a:xfrm>
            <a:off x="694944" y="6943954"/>
            <a:ext cx="8125358" cy="543154"/>
          </a:xfrm>
          <a:prstGeom prst="rect">
            <a:avLst/>
          </a:prstGeom>
          <a:noFill/>
          <a:ln/>
        </p:spPr>
        <p:txBody>
          <a:bodyPr wrap="square" lIns="0" tIns="0" rIns="0" bIns="0" rtlCol="0" anchor="ctr"/>
          <a:lstStyle/>
          <a:p>
            <a:pPr marL="0" indent="0" algn="l">
              <a:buNone/>
            </a:pPr>
            <a:r>
              <a:rPr lang="en-US" sz="1500" dirty="0">
                <a:solidFill>
                  <a:srgbClr val="2C3E50"/>
                </a:solidFill>
                <a:latin typeface="Raleway" pitchFamily="34" charset="0"/>
                <a:ea typeface="Raleway" pitchFamily="34" charset="-122"/>
                <a:cs typeface="Raleway" pitchFamily="34" charset="-120"/>
              </a:rPr>
              <a:t>Représentation limitée des groupes vulnérables dans les processus de prise de décision et les instances de gouvernance locale et nationale.</a:t>
            </a:r>
            <a:endParaRPr lang="en-US" sz="1500" dirty="0"/>
          </a:p>
        </p:txBody>
      </p:sp>
      <p:pic>
        <p:nvPicPr>
          <p:cNvPr id="24" name="Image 2" descr="preencoded.png"/>
          <p:cNvPicPr>
            <a:picLocks noChangeAspect="1"/>
          </p:cNvPicPr>
          <p:nvPr/>
        </p:nvPicPr>
        <p:blipFill>
          <a:blip r:embed="rId5"/>
          <a:srcRect l="-133" r="-133"/>
          <a:stretch/>
        </p:blipFill>
        <p:spPr>
          <a:xfrm>
            <a:off x="9296705" y="2486254"/>
            <a:ext cx="171907" cy="228600"/>
          </a:xfrm>
          <a:prstGeom prst="rect">
            <a:avLst/>
          </a:prstGeom>
        </p:spPr>
      </p:pic>
      <p:sp>
        <p:nvSpPr>
          <p:cNvPr id="25" name="Text 20"/>
          <p:cNvSpPr txBox="1"/>
          <p:nvPr/>
        </p:nvSpPr>
        <p:spPr>
          <a:xfrm>
            <a:off x="9620402" y="2428646"/>
            <a:ext cx="4834433" cy="342900"/>
          </a:xfrm>
          <a:prstGeom prst="rect">
            <a:avLst/>
          </a:prstGeom>
          <a:noFill/>
          <a:ln/>
        </p:spPr>
        <p:txBody>
          <a:bodyPr wrap="square" lIns="0" tIns="0" rIns="0" bIns="0" rtlCol="0" anchor="ctr"/>
          <a:lstStyle/>
          <a:p>
            <a:pPr marL="0" indent="0" algn="l">
              <a:buNone/>
            </a:pPr>
            <a:r>
              <a:rPr lang="en-US" sz="2200" b="1" dirty="0">
                <a:solidFill>
                  <a:srgbClr val="2C3E50"/>
                </a:solidFill>
                <a:latin typeface="Montserrat" pitchFamily="34" charset="0"/>
                <a:ea typeface="Montserrat" pitchFamily="34" charset="-122"/>
                <a:cs typeface="Montserrat" pitchFamily="34" charset="-120"/>
              </a:rPr>
              <a:t>Opportunités de renforcement</a:t>
            </a:r>
            <a:endParaRPr lang="en-US" sz="2200" dirty="0"/>
          </a:p>
        </p:txBody>
      </p:sp>
      <p:sp>
        <p:nvSpPr>
          <p:cNvPr id="26" name="Shape 21"/>
          <p:cNvSpPr/>
          <p:nvPr/>
        </p:nvSpPr>
        <p:spPr>
          <a:xfrm>
            <a:off x="9296705" y="3000146"/>
            <a:ext cx="8534095" cy="2609698"/>
          </a:xfrm>
          <a:prstGeom prst="roundRect">
            <a:avLst>
              <a:gd name="adj" fmla="val 1023"/>
            </a:avLst>
          </a:prstGeom>
          <a:solidFill>
            <a:srgbClr val="FFFFFF"/>
          </a:solidFill>
          <a:ln/>
          <a:effectLst>
            <a:outerShdw blurRad="12700" dist="12700" dir="16200000" algn="bl" rotWithShape="0">
              <a:srgbClr val="000000">
                <a:alpha val="75000"/>
              </a:srgbClr>
            </a:outerShdw>
          </a:effectLst>
        </p:spPr>
      </p:sp>
      <p:sp>
        <p:nvSpPr>
          <p:cNvPr id="27" name="Text 22"/>
          <p:cNvSpPr txBox="1"/>
          <p:nvPr/>
        </p:nvSpPr>
        <p:spPr>
          <a:xfrm>
            <a:off x="9525305" y="3238805"/>
            <a:ext cx="4325112" cy="277063"/>
          </a:xfrm>
          <a:prstGeom prst="rect">
            <a:avLst/>
          </a:prstGeom>
          <a:noFill/>
          <a:ln/>
        </p:spPr>
        <p:txBody>
          <a:bodyPr wrap="square" lIns="0" tIns="0" rIns="0" bIns="0" rtlCol="0" anchor="ctr"/>
          <a:lstStyle/>
          <a:p>
            <a:pPr marL="0" indent="0" algn="l">
              <a:buNone/>
            </a:pPr>
            <a:r>
              <a:rPr lang="en-US" sz="1800" b="1" dirty="0">
                <a:solidFill>
                  <a:srgbClr val="2C3E50"/>
                </a:solidFill>
                <a:latin typeface="Montserrat" pitchFamily="34" charset="0"/>
                <a:ea typeface="Montserrat" pitchFamily="34" charset="-122"/>
                <a:cs typeface="Montserrat" pitchFamily="34" charset="-120"/>
              </a:rPr>
              <a:t>Pour un espace civique dynamique</a:t>
            </a:r>
            <a:endParaRPr lang="en-US" sz="1800" dirty="0"/>
          </a:p>
        </p:txBody>
      </p:sp>
      <p:pic>
        <p:nvPicPr>
          <p:cNvPr id="28" name="Image 3" descr="preencoded.png"/>
          <p:cNvPicPr>
            <a:picLocks noChangeAspect="1"/>
          </p:cNvPicPr>
          <p:nvPr/>
        </p:nvPicPr>
        <p:blipFill>
          <a:blip r:embed="rId6"/>
          <a:srcRect/>
          <a:stretch/>
        </p:blipFill>
        <p:spPr>
          <a:xfrm>
            <a:off x="9525305" y="3724351"/>
            <a:ext cx="190195" cy="190195"/>
          </a:xfrm>
          <a:prstGeom prst="rect">
            <a:avLst/>
          </a:prstGeom>
        </p:spPr>
      </p:pic>
      <p:sp>
        <p:nvSpPr>
          <p:cNvPr id="29" name="Text 23"/>
          <p:cNvSpPr txBox="1"/>
          <p:nvPr/>
        </p:nvSpPr>
        <p:spPr>
          <a:xfrm>
            <a:off x="9829800" y="3724351"/>
            <a:ext cx="6820510" cy="228600"/>
          </a:xfrm>
          <a:prstGeom prst="rect">
            <a:avLst/>
          </a:prstGeom>
          <a:noFill/>
          <a:ln/>
        </p:spPr>
        <p:txBody>
          <a:bodyPr wrap="square" lIns="0" tIns="0" rIns="0" bIns="0" rtlCol="0" anchor="ctr"/>
          <a:lstStyle/>
          <a:p>
            <a:pPr marL="0" indent="0" algn="l">
              <a:buNone/>
            </a:pPr>
            <a:r>
              <a:rPr lang="en-US" sz="1500" dirty="0">
                <a:solidFill>
                  <a:srgbClr val="2C3E50"/>
                </a:solidFill>
                <a:latin typeface="Raleway" pitchFamily="34" charset="0"/>
                <a:ea typeface="Raleway" pitchFamily="34" charset="-122"/>
                <a:cs typeface="Raleway" pitchFamily="34" charset="-120"/>
              </a:rPr>
              <a:t>Soutien à la participation des jeunes dans les processus décisionnels locaux</a:t>
            </a:r>
            <a:endParaRPr lang="en-US" sz="1500" dirty="0"/>
          </a:p>
        </p:txBody>
      </p:sp>
      <p:pic>
        <p:nvPicPr>
          <p:cNvPr id="30" name="Image 4" descr="preencoded.png"/>
          <p:cNvPicPr>
            <a:picLocks noChangeAspect="1"/>
          </p:cNvPicPr>
          <p:nvPr/>
        </p:nvPicPr>
        <p:blipFill>
          <a:blip r:embed="rId6"/>
          <a:srcRect/>
          <a:stretch/>
        </p:blipFill>
        <p:spPr>
          <a:xfrm>
            <a:off x="9525305" y="4186123"/>
            <a:ext cx="190195" cy="190195"/>
          </a:xfrm>
          <a:prstGeom prst="rect">
            <a:avLst/>
          </a:prstGeom>
        </p:spPr>
      </p:pic>
      <p:sp>
        <p:nvSpPr>
          <p:cNvPr id="31" name="Text 24"/>
          <p:cNvSpPr txBox="1"/>
          <p:nvPr/>
        </p:nvSpPr>
        <p:spPr>
          <a:xfrm>
            <a:off x="9829800" y="4186123"/>
            <a:ext cx="7381951" cy="228600"/>
          </a:xfrm>
          <a:prstGeom prst="rect">
            <a:avLst/>
          </a:prstGeom>
          <a:noFill/>
          <a:ln/>
        </p:spPr>
        <p:txBody>
          <a:bodyPr wrap="square" lIns="0" tIns="0" rIns="0" bIns="0" rtlCol="0" anchor="ctr"/>
          <a:lstStyle/>
          <a:p>
            <a:pPr marL="0" indent="0" algn="l">
              <a:buNone/>
            </a:pPr>
            <a:r>
              <a:rPr lang="en-US" sz="1500" dirty="0">
                <a:solidFill>
                  <a:srgbClr val="2C3E50"/>
                </a:solidFill>
                <a:latin typeface="Raleway" pitchFamily="34" charset="0"/>
                <a:ea typeface="Raleway" pitchFamily="34" charset="-122"/>
                <a:cs typeface="Raleway" pitchFamily="34" charset="-120"/>
              </a:rPr>
              <a:t>Développement de plateformes numériques inclusives pour l'engagement citoyen</a:t>
            </a:r>
            <a:endParaRPr lang="en-US" sz="1500" dirty="0"/>
          </a:p>
        </p:txBody>
      </p:sp>
      <p:pic>
        <p:nvPicPr>
          <p:cNvPr id="32" name="Image 5" descr="preencoded.png"/>
          <p:cNvPicPr>
            <a:picLocks noChangeAspect="1"/>
          </p:cNvPicPr>
          <p:nvPr/>
        </p:nvPicPr>
        <p:blipFill>
          <a:blip r:embed="rId6"/>
          <a:srcRect/>
          <a:stretch/>
        </p:blipFill>
        <p:spPr>
          <a:xfrm>
            <a:off x="9525305" y="4647895"/>
            <a:ext cx="190195" cy="190195"/>
          </a:xfrm>
          <a:prstGeom prst="rect">
            <a:avLst/>
          </a:prstGeom>
        </p:spPr>
      </p:pic>
      <p:sp>
        <p:nvSpPr>
          <p:cNvPr id="33" name="Text 25"/>
          <p:cNvSpPr txBox="1"/>
          <p:nvPr/>
        </p:nvSpPr>
        <p:spPr>
          <a:xfrm>
            <a:off x="9829800" y="4647895"/>
            <a:ext cx="5925312" cy="228600"/>
          </a:xfrm>
          <a:prstGeom prst="rect">
            <a:avLst/>
          </a:prstGeom>
          <a:noFill/>
          <a:ln/>
        </p:spPr>
        <p:txBody>
          <a:bodyPr wrap="square" lIns="0" tIns="0" rIns="0" bIns="0" rtlCol="0" anchor="ctr"/>
          <a:lstStyle/>
          <a:p>
            <a:pPr marL="0" indent="0" algn="l">
              <a:buNone/>
            </a:pPr>
            <a:r>
              <a:rPr lang="en-US" sz="1500" dirty="0">
                <a:solidFill>
                  <a:srgbClr val="2C3E50"/>
                </a:solidFill>
                <a:latin typeface="Raleway" pitchFamily="34" charset="0"/>
                <a:ea typeface="Raleway" pitchFamily="34" charset="-122"/>
                <a:cs typeface="Raleway" pitchFamily="34" charset="-120"/>
              </a:rPr>
              <a:t>Renforcement des capacités des organisations de la société civile</a:t>
            </a:r>
            <a:endParaRPr lang="en-US" sz="1500" dirty="0"/>
          </a:p>
        </p:txBody>
      </p:sp>
      <p:pic>
        <p:nvPicPr>
          <p:cNvPr id="34" name="Image 6" descr="preencoded.png"/>
          <p:cNvPicPr>
            <a:picLocks noChangeAspect="1"/>
          </p:cNvPicPr>
          <p:nvPr/>
        </p:nvPicPr>
        <p:blipFill>
          <a:blip r:embed="rId6"/>
          <a:srcRect/>
          <a:stretch/>
        </p:blipFill>
        <p:spPr>
          <a:xfrm>
            <a:off x="9525305" y="5110582"/>
            <a:ext cx="190195" cy="190195"/>
          </a:xfrm>
          <a:prstGeom prst="rect">
            <a:avLst/>
          </a:prstGeom>
        </p:spPr>
      </p:pic>
      <p:sp>
        <p:nvSpPr>
          <p:cNvPr id="35" name="Text 26"/>
          <p:cNvSpPr txBox="1"/>
          <p:nvPr/>
        </p:nvSpPr>
        <p:spPr>
          <a:xfrm>
            <a:off x="9829800" y="5110582"/>
            <a:ext cx="7258507" cy="228600"/>
          </a:xfrm>
          <a:prstGeom prst="rect">
            <a:avLst/>
          </a:prstGeom>
          <a:noFill/>
          <a:ln/>
        </p:spPr>
        <p:txBody>
          <a:bodyPr wrap="square" lIns="0" tIns="0" rIns="0" bIns="0" rtlCol="0" anchor="ctr"/>
          <a:lstStyle/>
          <a:p>
            <a:pPr marL="0" indent="0" algn="l">
              <a:buNone/>
            </a:pPr>
            <a:r>
              <a:rPr lang="en-US" sz="1500" dirty="0">
                <a:solidFill>
                  <a:srgbClr val="2C3E50"/>
                </a:solidFill>
                <a:latin typeface="Raleway" pitchFamily="34" charset="0"/>
                <a:ea typeface="Raleway" pitchFamily="34" charset="-122"/>
                <a:cs typeface="Raleway" pitchFamily="34" charset="-120"/>
              </a:rPr>
              <a:t>Plaidoyer pour l'amélioration du cadre juridique de protection de l'espace civique</a:t>
            </a:r>
            <a:endParaRPr lang="en-US" sz="1500" dirty="0"/>
          </a:p>
        </p:txBody>
      </p:sp>
      <p:sp>
        <p:nvSpPr>
          <p:cNvPr id="36" name="Shape 27"/>
          <p:cNvSpPr/>
          <p:nvPr/>
        </p:nvSpPr>
        <p:spPr>
          <a:xfrm>
            <a:off x="9296705" y="5838444"/>
            <a:ext cx="8534095" cy="1962302"/>
          </a:xfrm>
          <a:prstGeom prst="roundRect">
            <a:avLst>
              <a:gd name="adj" fmla="val 1810"/>
            </a:avLst>
          </a:prstGeom>
          <a:solidFill>
            <a:srgbClr val="FFFFFF"/>
          </a:solidFill>
          <a:ln/>
          <a:effectLst>
            <a:outerShdw blurRad="12700" dist="12700" dir="16200000" algn="bl" rotWithShape="0">
              <a:srgbClr val="000000">
                <a:alpha val="75000"/>
              </a:srgbClr>
            </a:outerShdw>
          </a:effectLst>
        </p:spPr>
      </p:sp>
      <p:sp>
        <p:nvSpPr>
          <p:cNvPr id="37" name="Shape 28"/>
          <p:cNvSpPr/>
          <p:nvPr/>
        </p:nvSpPr>
        <p:spPr>
          <a:xfrm>
            <a:off x="9296705" y="5838444"/>
            <a:ext cx="47549" cy="1962302"/>
          </a:xfrm>
          <a:prstGeom prst="rect">
            <a:avLst/>
          </a:prstGeom>
          <a:solidFill>
            <a:srgbClr val="27AE60"/>
          </a:solidFill>
          <a:ln/>
        </p:spPr>
      </p:sp>
      <p:sp>
        <p:nvSpPr>
          <p:cNvPr id="38" name="Text 29"/>
          <p:cNvSpPr txBox="1"/>
          <p:nvPr/>
        </p:nvSpPr>
        <p:spPr>
          <a:xfrm>
            <a:off x="9572854" y="6077102"/>
            <a:ext cx="3886200" cy="277063"/>
          </a:xfrm>
          <a:prstGeom prst="rect">
            <a:avLst/>
          </a:prstGeom>
          <a:noFill/>
          <a:ln/>
        </p:spPr>
        <p:txBody>
          <a:bodyPr wrap="square" lIns="0" tIns="0" rIns="0" bIns="0" rtlCol="0" anchor="ctr"/>
          <a:lstStyle/>
          <a:p>
            <a:pPr marL="0" indent="0" algn="l">
              <a:buNone/>
            </a:pPr>
            <a:r>
              <a:rPr lang="en-US" sz="1800" b="1" dirty="0">
                <a:solidFill>
                  <a:srgbClr val="2C3E50"/>
                </a:solidFill>
                <a:latin typeface="Montserrat" pitchFamily="34" charset="0"/>
                <a:ea typeface="Montserrat" pitchFamily="34" charset="-122"/>
                <a:cs typeface="Montserrat" pitchFamily="34" charset="-120"/>
              </a:rPr>
              <a:t>Impact potentiel de JeRestaure</a:t>
            </a:r>
            <a:endParaRPr lang="en-US" sz="1800" dirty="0"/>
          </a:p>
        </p:txBody>
      </p:sp>
      <p:sp>
        <p:nvSpPr>
          <p:cNvPr id="39" name="Text 30"/>
          <p:cNvSpPr txBox="1"/>
          <p:nvPr/>
        </p:nvSpPr>
        <p:spPr>
          <a:xfrm>
            <a:off x="9572854" y="6524244"/>
            <a:ext cx="7877556" cy="848563"/>
          </a:xfrm>
          <a:prstGeom prst="rect">
            <a:avLst/>
          </a:prstGeom>
          <a:noFill/>
          <a:ln/>
        </p:spPr>
        <p:txBody>
          <a:bodyPr wrap="square" lIns="0" tIns="0" rIns="0" bIns="0" rtlCol="0" anchor="ctr"/>
          <a:lstStyle/>
          <a:p>
            <a:pPr marL="0" indent="0" algn="l">
              <a:buNone/>
            </a:pPr>
            <a:r>
              <a:rPr lang="en-US" sz="1500" dirty="0">
                <a:solidFill>
                  <a:srgbClr val="2C3E50"/>
                </a:solidFill>
                <a:latin typeface="Raleway" pitchFamily="34" charset="0"/>
                <a:ea typeface="Raleway" pitchFamily="34" charset="-122"/>
                <a:cs typeface="Raleway" pitchFamily="34" charset="-120"/>
              </a:rPr>
              <a:t>Notre action vise à dynamiser l'espace civique en favorisant l'inclusion des jeunes et des femmes dans le dialogue politique et social pour un Bénin plus démocratique et participatif.</a:t>
            </a:r>
            <a:endParaRPr lang="en-US" sz="1500" dirty="0"/>
          </a:p>
        </p:txBody>
      </p:sp>
      <p:sp>
        <p:nvSpPr>
          <p:cNvPr id="40" name="Shape 31"/>
          <p:cNvSpPr/>
          <p:nvPr/>
        </p:nvSpPr>
        <p:spPr>
          <a:xfrm>
            <a:off x="0" y="9706356"/>
            <a:ext cx="18288000" cy="580644"/>
          </a:xfrm>
          <a:prstGeom prst="rect">
            <a:avLst/>
          </a:prstGeom>
          <a:solidFill>
            <a:srgbClr val="F3F4F6"/>
          </a:solidFill>
          <a:ln/>
        </p:spPr>
      </p:sp>
      <p:sp>
        <p:nvSpPr>
          <p:cNvPr id="41" name="Shape 32"/>
          <p:cNvSpPr/>
          <p:nvPr/>
        </p:nvSpPr>
        <p:spPr>
          <a:xfrm>
            <a:off x="0" y="9706356"/>
            <a:ext cx="18288000" cy="9144"/>
          </a:xfrm>
          <a:prstGeom prst="rect">
            <a:avLst/>
          </a:prstGeom>
          <a:solidFill>
            <a:srgbClr val="E5E7EB"/>
          </a:solidFill>
          <a:ln/>
        </p:spPr>
      </p:sp>
      <p:pic>
        <p:nvPicPr>
          <p:cNvPr id="42" name="Image 7" descr="preencoded.png"/>
          <p:cNvPicPr>
            <a:picLocks noChangeAspect="1"/>
          </p:cNvPicPr>
          <p:nvPr/>
        </p:nvPicPr>
        <p:blipFill>
          <a:blip r:embed="rId7"/>
          <a:srcRect/>
          <a:stretch/>
        </p:blipFill>
        <p:spPr>
          <a:xfrm>
            <a:off x="457200" y="9908438"/>
            <a:ext cx="171907" cy="171907"/>
          </a:xfrm>
          <a:prstGeom prst="rect">
            <a:avLst/>
          </a:prstGeom>
        </p:spPr>
      </p:pic>
      <p:sp>
        <p:nvSpPr>
          <p:cNvPr id="43" name="Text 33"/>
          <p:cNvSpPr txBox="1"/>
          <p:nvPr/>
        </p:nvSpPr>
        <p:spPr>
          <a:xfrm>
            <a:off x="705002" y="9896551"/>
            <a:ext cx="2719426" cy="200254"/>
          </a:xfrm>
          <a:prstGeom prst="rect">
            <a:avLst/>
          </a:prstGeom>
          <a:noFill/>
          <a:ln/>
        </p:spPr>
        <p:txBody>
          <a:bodyPr wrap="square" lIns="0" tIns="0" rIns="0" bIns="0" rtlCol="0" anchor="ctr"/>
          <a:lstStyle/>
          <a:p>
            <a:pPr marL="0" indent="0" algn="l">
              <a:buNone/>
            </a:pPr>
            <a:r>
              <a:rPr lang="en-US" sz="1300" dirty="0">
                <a:solidFill>
                  <a:srgbClr val="374151"/>
                </a:solidFill>
                <a:latin typeface="Raleway" pitchFamily="34" charset="0"/>
                <a:ea typeface="Raleway" pitchFamily="34" charset="-122"/>
                <a:cs typeface="Raleway" pitchFamily="34" charset="-120"/>
              </a:rPr>
              <a:t>Contact@jerestaure-bienetre.org</a:t>
            </a:r>
            <a:endParaRPr lang="en-US" sz="1300" dirty="0"/>
          </a:p>
        </p:txBody>
      </p:sp>
      <p:pic>
        <p:nvPicPr>
          <p:cNvPr id="44" name="Image 8" descr="preencoded.png"/>
          <p:cNvPicPr>
            <a:picLocks noChangeAspect="1"/>
          </p:cNvPicPr>
          <p:nvPr/>
        </p:nvPicPr>
        <p:blipFill>
          <a:blip r:embed="rId8"/>
          <a:srcRect/>
          <a:stretch/>
        </p:blipFill>
        <p:spPr>
          <a:xfrm>
            <a:off x="3514954" y="9908438"/>
            <a:ext cx="171907" cy="171907"/>
          </a:xfrm>
          <a:prstGeom prst="rect">
            <a:avLst/>
          </a:prstGeom>
        </p:spPr>
      </p:pic>
      <p:sp>
        <p:nvSpPr>
          <p:cNvPr id="45" name="Text 34"/>
          <p:cNvSpPr txBox="1"/>
          <p:nvPr/>
        </p:nvSpPr>
        <p:spPr>
          <a:xfrm>
            <a:off x="3762756" y="9896551"/>
            <a:ext cx="1443838" cy="200254"/>
          </a:xfrm>
          <a:prstGeom prst="rect">
            <a:avLst/>
          </a:prstGeom>
          <a:noFill/>
          <a:ln/>
        </p:spPr>
        <p:txBody>
          <a:bodyPr wrap="square" lIns="0" tIns="0" rIns="0" bIns="0" rtlCol="0" anchor="ctr"/>
          <a:lstStyle/>
          <a:p>
            <a:pPr marL="0" indent="0" algn="l">
              <a:buNone/>
            </a:pPr>
            <a:r>
              <a:rPr lang="en-US" sz="1300" dirty="0">
                <a:solidFill>
                  <a:srgbClr val="374151"/>
                </a:solidFill>
                <a:latin typeface="Raleway" pitchFamily="34" charset="0"/>
                <a:ea typeface="Raleway" pitchFamily="34" charset="-122"/>
                <a:cs typeface="Raleway" pitchFamily="34" charset="-120"/>
              </a:rPr>
              <a:t>+229 96 24 94 86</a:t>
            </a:r>
            <a:endParaRPr lang="en-US" sz="1300" dirty="0"/>
          </a:p>
        </p:txBody>
      </p:sp>
      <p:sp>
        <p:nvSpPr>
          <p:cNvPr id="46" name="Text 35"/>
          <p:cNvSpPr txBox="1"/>
          <p:nvPr/>
        </p:nvSpPr>
        <p:spPr>
          <a:xfrm>
            <a:off x="15642641" y="9896551"/>
            <a:ext cx="2319833" cy="200254"/>
          </a:xfrm>
          <a:prstGeom prst="rect">
            <a:avLst/>
          </a:prstGeom>
          <a:noFill/>
          <a:ln/>
        </p:spPr>
        <p:txBody>
          <a:bodyPr wrap="square" lIns="0" tIns="0" rIns="0" bIns="0" rtlCol="0" anchor="ctr"/>
          <a:lstStyle/>
          <a:p>
            <a:pPr marL="0" indent="0" algn="l">
              <a:buNone/>
            </a:pPr>
            <a:r>
              <a:rPr lang="en-US" sz="1300" dirty="0">
                <a:solidFill>
                  <a:srgbClr val="374151"/>
                </a:solidFill>
                <a:latin typeface="Raleway" pitchFamily="34" charset="0"/>
                <a:ea typeface="Raleway" pitchFamily="34" charset="-122"/>
                <a:cs typeface="Raleway" pitchFamily="34" charset="-120"/>
              </a:rPr>
              <a:t>Plan Stratégique 2025-2028</a:t>
            </a:r>
            <a:endParaRPr lang="en-US" sz="13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0" y="0"/>
            <a:ext cx="18288000" cy="11449202"/>
          </a:xfrm>
          <a:prstGeom prst="rect">
            <a:avLst/>
          </a:prstGeom>
          <a:solidFill>
            <a:srgbClr val="F8F9FA"/>
          </a:solidFill>
          <a:ln/>
        </p:spPr>
      </p:sp>
      <p:sp>
        <p:nvSpPr>
          <p:cNvPr id="3" name="Shape 1"/>
          <p:cNvSpPr/>
          <p:nvPr/>
        </p:nvSpPr>
        <p:spPr>
          <a:xfrm>
            <a:off x="0" y="0"/>
            <a:ext cx="18288000" cy="1067105"/>
          </a:xfrm>
          <a:prstGeom prst="rect">
            <a:avLst/>
          </a:prstGeom>
          <a:solidFill>
            <a:srgbClr val="1A5276"/>
          </a:solidFill>
          <a:ln/>
        </p:spPr>
      </p:sp>
      <p:sp>
        <p:nvSpPr>
          <p:cNvPr id="4" name="Text 2"/>
          <p:cNvSpPr txBox="1"/>
          <p:nvPr/>
        </p:nvSpPr>
        <p:spPr>
          <a:xfrm>
            <a:off x="457200" y="323698"/>
            <a:ext cx="6734556" cy="419710"/>
          </a:xfrm>
          <a:prstGeom prst="rect">
            <a:avLst/>
          </a:prstGeom>
          <a:noFill/>
          <a:ln/>
        </p:spPr>
        <p:txBody>
          <a:bodyPr wrap="square" lIns="0" tIns="0" rIns="0" bIns="0" rtlCol="0" anchor="ctr"/>
          <a:lstStyle/>
          <a:p>
            <a:pPr marL="0" indent="0" algn="l">
              <a:buNone/>
            </a:pPr>
            <a:r>
              <a:rPr lang="en-US" sz="2700" b="1" dirty="0">
                <a:solidFill>
                  <a:srgbClr val="FFFFFF"/>
                </a:solidFill>
                <a:latin typeface="Montserrat" pitchFamily="34" charset="0"/>
                <a:ea typeface="Montserrat" pitchFamily="34" charset="-122"/>
                <a:cs typeface="Montserrat" pitchFamily="34" charset="-120"/>
              </a:rPr>
              <a:t>Analyse contextuelle : Droits humains</a:t>
            </a:r>
            <a:endParaRPr lang="en-US" sz="2700" dirty="0"/>
          </a:p>
        </p:txBody>
      </p:sp>
      <p:pic>
        <p:nvPicPr>
          <p:cNvPr id="5" name="Image 0" descr="https://page.gensparksite.com/slides_images/740ad25a7c784b701c665773731fb54f.png"/>
          <p:cNvPicPr>
            <a:picLocks noChangeAspect="1"/>
          </p:cNvPicPr>
          <p:nvPr/>
        </p:nvPicPr>
        <p:blipFill>
          <a:blip r:embed="rId3"/>
          <a:srcRect l="25" r="25"/>
          <a:stretch/>
        </p:blipFill>
        <p:spPr>
          <a:xfrm>
            <a:off x="16916400" y="228600"/>
            <a:ext cx="914400" cy="609905"/>
          </a:xfrm>
          <a:prstGeom prst="rect">
            <a:avLst/>
          </a:prstGeom>
        </p:spPr>
      </p:pic>
      <p:sp>
        <p:nvSpPr>
          <p:cNvPr id="6" name="Shape 3"/>
          <p:cNvSpPr/>
          <p:nvPr/>
        </p:nvSpPr>
        <p:spPr>
          <a:xfrm>
            <a:off x="0" y="1067105"/>
            <a:ext cx="18288000" cy="9838944"/>
          </a:xfrm>
          <a:prstGeom prst="rect">
            <a:avLst/>
          </a:prstGeom>
          <a:solidFill>
            <a:srgbClr val="F9FAFB"/>
          </a:solidFill>
          <a:ln/>
        </p:spPr>
      </p:sp>
      <p:sp>
        <p:nvSpPr>
          <p:cNvPr id="7" name="Shape 4"/>
          <p:cNvSpPr/>
          <p:nvPr/>
        </p:nvSpPr>
        <p:spPr>
          <a:xfrm>
            <a:off x="457200" y="1524305"/>
            <a:ext cx="17373600" cy="1380744"/>
          </a:xfrm>
          <a:prstGeom prst="roundRect">
            <a:avLst>
              <a:gd name="adj" fmla="val 3654"/>
            </a:avLst>
          </a:prstGeom>
          <a:solidFill>
            <a:srgbClr val="FFFFFF"/>
          </a:solidFill>
          <a:ln/>
          <a:effectLst>
            <a:outerShdw blurRad="12700" dist="12700" dir="16200000" algn="bl" rotWithShape="0">
              <a:srgbClr val="000000">
                <a:alpha val="75000"/>
              </a:srgbClr>
            </a:outerShdw>
          </a:effectLst>
        </p:spPr>
      </p:sp>
      <p:sp>
        <p:nvSpPr>
          <p:cNvPr id="8" name="Text 5"/>
          <p:cNvSpPr txBox="1"/>
          <p:nvPr/>
        </p:nvSpPr>
        <p:spPr>
          <a:xfrm>
            <a:off x="761695" y="1867205"/>
            <a:ext cx="16602761" cy="543154"/>
          </a:xfrm>
          <a:prstGeom prst="rect">
            <a:avLst/>
          </a:prstGeom>
          <a:noFill/>
          <a:ln/>
        </p:spPr>
        <p:txBody>
          <a:bodyPr wrap="square" lIns="0" tIns="0" rIns="0" bIns="0" rtlCol="0" anchor="ctr"/>
          <a:lstStyle/>
          <a:p>
            <a:pPr marL="0" indent="0" algn="l">
              <a:buNone/>
            </a:pPr>
            <a:r>
              <a:rPr lang="en-US" sz="1500" dirty="0">
                <a:solidFill>
                  <a:srgbClr val="2C3E50"/>
                </a:solidFill>
                <a:latin typeface="Raleway" pitchFamily="34" charset="0"/>
                <a:ea typeface="Raleway" pitchFamily="34" charset="-122"/>
                <a:cs typeface="Raleway" pitchFamily="34" charset="-120"/>
              </a:rPr>
              <a:t>Les violations des droits humains restent fréquentes au Bénin et dans la région, affectant particulièrement les populations vulnérables. Le respect de la dignité humaine et la promotion des droits fondamentaux constituent une condition essentielle au développement intégral et inclusif.</a:t>
            </a:r>
            <a:endParaRPr lang="en-US" sz="1500" dirty="0"/>
          </a:p>
        </p:txBody>
      </p:sp>
      <p:pic>
        <p:nvPicPr>
          <p:cNvPr id="9" name="Image 1" descr="preencoded.png"/>
          <p:cNvPicPr>
            <a:picLocks noChangeAspect="1"/>
          </p:cNvPicPr>
          <p:nvPr/>
        </p:nvPicPr>
        <p:blipFill>
          <a:blip r:embed="rId4"/>
          <a:srcRect/>
          <a:stretch/>
        </p:blipFill>
        <p:spPr>
          <a:xfrm>
            <a:off x="457200" y="3495751"/>
            <a:ext cx="228600" cy="228600"/>
          </a:xfrm>
          <a:prstGeom prst="rect">
            <a:avLst/>
          </a:prstGeom>
        </p:spPr>
      </p:pic>
      <p:sp>
        <p:nvSpPr>
          <p:cNvPr id="10" name="Text 6"/>
          <p:cNvSpPr txBox="1"/>
          <p:nvPr/>
        </p:nvSpPr>
        <p:spPr>
          <a:xfrm>
            <a:off x="838505" y="3438144"/>
            <a:ext cx="2281428" cy="342900"/>
          </a:xfrm>
          <a:prstGeom prst="rect">
            <a:avLst/>
          </a:prstGeom>
          <a:noFill/>
          <a:ln/>
        </p:spPr>
        <p:txBody>
          <a:bodyPr wrap="square" lIns="0" tIns="0" rIns="0" bIns="0" rtlCol="0" anchor="ctr"/>
          <a:lstStyle/>
          <a:p>
            <a:pPr marL="0" indent="0" algn="l">
              <a:buNone/>
            </a:pPr>
            <a:r>
              <a:rPr lang="en-US" sz="2200" b="1" dirty="0">
                <a:solidFill>
                  <a:srgbClr val="2C3E50"/>
                </a:solidFill>
                <a:latin typeface="Montserrat" pitchFamily="34" charset="0"/>
                <a:ea typeface="Montserrat" pitchFamily="34" charset="-122"/>
                <a:cs typeface="Montserrat" pitchFamily="34" charset="-120"/>
              </a:rPr>
              <a:t>Défis majeurs</a:t>
            </a:r>
            <a:endParaRPr lang="en-US" sz="2200" dirty="0"/>
          </a:p>
        </p:txBody>
      </p:sp>
      <p:sp>
        <p:nvSpPr>
          <p:cNvPr id="11" name="Shape 7"/>
          <p:cNvSpPr/>
          <p:nvPr/>
        </p:nvSpPr>
        <p:spPr>
          <a:xfrm>
            <a:off x="457200" y="4086454"/>
            <a:ext cx="8534095" cy="1371600"/>
          </a:xfrm>
          <a:prstGeom prst="roundRect">
            <a:avLst>
              <a:gd name="adj" fmla="val 3704"/>
            </a:avLst>
          </a:prstGeom>
          <a:solidFill>
            <a:srgbClr val="FFFFFF"/>
          </a:solidFill>
          <a:ln/>
          <a:effectLst>
            <a:outerShdw blurRad="12700" dist="12700" dir="16200000" algn="bl" rotWithShape="0">
              <a:srgbClr val="000000">
                <a:alpha val="75000"/>
              </a:srgbClr>
            </a:outerShdw>
          </a:effectLst>
        </p:spPr>
      </p:sp>
      <p:sp>
        <p:nvSpPr>
          <p:cNvPr id="12" name="Shape 8"/>
          <p:cNvSpPr/>
          <p:nvPr/>
        </p:nvSpPr>
        <p:spPr>
          <a:xfrm>
            <a:off x="457200" y="4086454"/>
            <a:ext cx="47549" cy="1371600"/>
          </a:xfrm>
          <a:prstGeom prst="rect">
            <a:avLst/>
          </a:prstGeom>
          <a:solidFill>
            <a:srgbClr val="E67E22"/>
          </a:solidFill>
          <a:ln/>
        </p:spPr>
      </p:sp>
      <p:sp>
        <p:nvSpPr>
          <p:cNvPr id="13" name="Shape 9"/>
          <p:cNvSpPr/>
          <p:nvPr/>
        </p:nvSpPr>
        <p:spPr>
          <a:xfrm>
            <a:off x="457200" y="5686654"/>
            <a:ext cx="8534095" cy="1371600"/>
          </a:xfrm>
          <a:prstGeom prst="roundRect">
            <a:avLst>
              <a:gd name="adj" fmla="val 3704"/>
            </a:avLst>
          </a:prstGeom>
          <a:solidFill>
            <a:srgbClr val="FFFFFF"/>
          </a:solidFill>
          <a:ln/>
          <a:effectLst>
            <a:outerShdw blurRad="12700" dist="12700" dir="16200000" algn="bl" rotWithShape="0">
              <a:srgbClr val="000000">
                <a:alpha val="75000"/>
              </a:srgbClr>
            </a:outerShdw>
          </a:effectLst>
        </p:spPr>
      </p:sp>
      <p:sp>
        <p:nvSpPr>
          <p:cNvPr id="14" name="Shape 10"/>
          <p:cNvSpPr/>
          <p:nvPr/>
        </p:nvSpPr>
        <p:spPr>
          <a:xfrm>
            <a:off x="457200" y="5686654"/>
            <a:ext cx="47549" cy="1371600"/>
          </a:xfrm>
          <a:prstGeom prst="rect">
            <a:avLst/>
          </a:prstGeom>
          <a:solidFill>
            <a:srgbClr val="E67E22"/>
          </a:solidFill>
          <a:ln/>
        </p:spPr>
      </p:sp>
      <p:sp>
        <p:nvSpPr>
          <p:cNvPr id="15" name="Shape 11"/>
          <p:cNvSpPr/>
          <p:nvPr/>
        </p:nvSpPr>
        <p:spPr>
          <a:xfrm>
            <a:off x="457200" y="7286854"/>
            <a:ext cx="8534095" cy="1371600"/>
          </a:xfrm>
          <a:prstGeom prst="roundRect">
            <a:avLst>
              <a:gd name="adj" fmla="val 3704"/>
            </a:avLst>
          </a:prstGeom>
          <a:solidFill>
            <a:srgbClr val="FFFFFF"/>
          </a:solidFill>
          <a:ln/>
          <a:effectLst>
            <a:outerShdw blurRad="12700" dist="12700" dir="16200000" algn="bl" rotWithShape="0">
              <a:srgbClr val="000000">
                <a:alpha val="75000"/>
              </a:srgbClr>
            </a:outerShdw>
          </a:effectLst>
        </p:spPr>
      </p:sp>
      <p:sp>
        <p:nvSpPr>
          <p:cNvPr id="16" name="Shape 12"/>
          <p:cNvSpPr/>
          <p:nvPr/>
        </p:nvSpPr>
        <p:spPr>
          <a:xfrm>
            <a:off x="457200" y="7286854"/>
            <a:ext cx="47549" cy="1371600"/>
          </a:xfrm>
          <a:prstGeom prst="rect">
            <a:avLst/>
          </a:prstGeom>
          <a:solidFill>
            <a:srgbClr val="E67E22"/>
          </a:solidFill>
          <a:ln/>
        </p:spPr>
      </p:sp>
      <p:sp>
        <p:nvSpPr>
          <p:cNvPr id="17" name="Shape 13"/>
          <p:cNvSpPr/>
          <p:nvPr/>
        </p:nvSpPr>
        <p:spPr>
          <a:xfrm>
            <a:off x="9296705" y="4086454"/>
            <a:ext cx="8534095" cy="1371600"/>
          </a:xfrm>
          <a:prstGeom prst="roundRect">
            <a:avLst>
              <a:gd name="adj" fmla="val 3704"/>
            </a:avLst>
          </a:prstGeom>
          <a:solidFill>
            <a:srgbClr val="FFFFFF"/>
          </a:solidFill>
          <a:ln/>
          <a:effectLst>
            <a:outerShdw blurRad="12700" dist="12700" dir="16200000" algn="bl" rotWithShape="0">
              <a:srgbClr val="000000">
                <a:alpha val="75000"/>
              </a:srgbClr>
            </a:outerShdw>
          </a:effectLst>
        </p:spPr>
      </p:sp>
      <p:sp>
        <p:nvSpPr>
          <p:cNvPr id="18" name="Shape 14"/>
          <p:cNvSpPr/>
          <p:nvPr/>
        </p:nvSpPr>
        <p:spPr>
          <a:xfrm>
            <a:off x="9296705" y="4086454"/>
            <a:ext cx="47549" cy="1371600"/>
          </a:xfrm>
          <a:prstGeom prst="rect">
            <a:avLst/>
          </a:prstGeom>
          <a:solidFill>
            <a:srgbClr val="E67E22"/>
          </a:solidFill>
          <a:ln/>
        </p:spPr>
      </p:sp>
      <p:sp>
        <p:nvSpPr>
          <p:cNvPr id="19" name="Shape 15"/>
          <p:cNvSpPr/>
          <p:nvPr/>
        </p:nvSpPr>
        <p:spPr>
          <a:xfrm>
            <a:off x="9296705" y="5686654"/>
            <a:ext cx="8534095" cy="1371600"/>
          </a:xfrm>
          <a:prstGeom prst="roundRect">
            <a:avLst>
              <a:gd name="adj" fmla="val 3704"/>
            </a:avLst>
          </a:prstGeom>
          <a:solidFill>
            <a:srgbClr val="FFFFFF"/>
          </a:solidFill>
          <a:ln/>
          <a:effectLst>
            <a:outerShdw blurRad="12700" dist="12700" dir="16200000" algn="bl" rotWithShape="0">
              <a:srgbClr val="000000">
                <a:alpha val="75000"/>
              </a:srgbClr>
            </a:outerShdw>
          </a:effectLst>
        </p:spPr>
      </p:sp>
      <p:sp>
        <p:nvSpPr>
          <p:cNvPr id="20" name="Shape 16"/>
          <p:cNvSpPr/>
          <p:nvPr/>
        </p:nvSpPr>
        <p:spPr>
          <a:xfrm>
            <a:off x="9296705" y="5686654"/>
            <a:ext cx="47549" cy="1371600"/>
          </a:xfrm>
          <a:prstGeom prst="rect">
            <a:avLst/>
          </a:prstGeom>
          <a:solidFill>
            <a:srgbClr val="E67E22"/>
          </a:solidFill>
          <a:ln/>
        </p:spPr>
      </p:sp>
      <p:sp>
        <p:nvSpPr>
          <p:cNvPr id="21" name="Shape 17"/>
          <p:cNvSpPr/>
          <p:nvPr/>
        </p:nvSpPr>
        <p:spPr>
          <a:xfrm>
            <a:off x="9296705" y="7286854"/>
            <a:ext cx="8534095" cy="1371600"/>
          </a:xfrm>
          <a:prstGeom prst="roundRect">
            <a:avLst>
              <a:gd name="adj" fmla="val 3704"/>
            </a:avLst>
          </a:prstGeom>
          <a:solidFill>
            <a:srgbClr val="FFFFFF"/>
          </a:solidFill>
          <a:ln/>
          <a:effectLst>
            <a:outerShdw blurRad="12700" dist="12700" dir="16200000" algn="bl" rotWithShape="0">
              <a:srgbClr val="000000">
                <a:alpha val="75000"/>
              </a:srgbClr>
            </a:outerShdw>
          </a:effectLst>
        </p:spPr>
      </p:sp>
      <p:sp>
        <p:nvSpPr>
          <p:cNvPr id="22" name="Shape 18"/>
          <p:cNvSpPr/>
          <p:nvPr/>
        </p:nvSpPr>
        <p:spPr>
          <a:xfrm>
            <a:off x="9296705" y="7286854"/>
            <a:ext cx="47549" cy="1371600"/>
          </a:xfrm>
          <a:prstGeom prst="rect">
            <a:avLst/>
          </a:prstGeom>
          <a:solidFill>
            <a:srgbClr val="E67E22"/>
          </a:solidFill>
          <a:ln/>
        </p:spPr>
      </p:sp>
      <p:sp>
        <p:nvSpPr>
          <p:cNvPr id="23" name="Text 19"/>
          <p:cNvSpPr txBox="1"/>
          <p:nvPr/>
        </p:nvSpPr>
        <p:spPr>
          <a:xfrm>
            <a:off x="733349" y="4334256"/>
            <a:ext cx="3038551" cy="228600"/>
          </a:xfrm>
          <a:prstGeom prst="rect">
            <a:avLst/>
          </a:prstGeom>
          <a:noFill/>
          <a:ln/>
        </p:spPr>
        <p:txBody>
          <a:bodyPr wrap="square" lIns="0" tIns="0" rIns="0" bIns="0" rtlCol="0" anchor="ctr"/>
          <a:lstStyle/>
          <a:p>
            <a:pPr marL="0" indent="0" algn="l">
              <a:buNone/>
            </a:pPr>
            <a:r>
              <a:rPr lang="en-US" sz="1500" b="1" dirty="0">
                <a:solidFill>
                  <a:srgbClr val="1E40AF"/>
                </a:solidFill>
                <a:latin typeface="Raleway" pitchFamily="34" charset="0"/>
                <a:ea typeface="Raleway" pitchFamily="34" charset="-122"/>
                <a:cs typeface="Raleway" pitchFamily="34" charset="-120"/>
              </a:rPr>
              <a:t>Inégalités de genre persistantes</a:t>
            </a:r>
            <a:endParaRPr lang="en-US" sz="1500" dirty="0"/>
          </a:p>
        </p:txBody>
      </p:sp>
      <p:sp>
        <p:nvSpPr>
          <p:cNvPr id="24" name="Text 20"/>
          <p:cNvSpPr txBox="1"/>
          <p:nvPr/>
        </p:nvSpPr>
        <p:spPr>
          <a:xfrm>
            <a:off x="733349" y="5934456"/>
            <a:ext cx="2839212" cy="228600"/>
          </a:xfrm>
          <a:prstGeom prst="rect">
            <a:avLst/>
          </a:prstGeom>
          <a:noFill/>
          <a:ln/>
        </p:spPr>
        <p:txBody>
          <a:bodyPr wrap="square" lIns="0" tIns="0" rIns="0" bIns="0" rtlCol="0" anchor="ctr"/>
          <a:lstStyle/>
          <a:p>
            <a:pPr marL="0" indent="0" algn="l">
              <a:buNone/>
            </a:pPr>
            <a:r>
              <a:rPr lang="en-US" sz="1500" b="1" dirty="0">
                <a:solidFill>
                  <a:srgbClr val="1E40AF"/>
                </a:solidFill>
                <a:latin typeface="Raleway" pitchFamily="34" charset="0"/>
                <a:ea typeface="Raleway" pitchFamily="34" charset="-122"/>
                <a:cs typeface="Raleway" pitchFamily="34" charset="-120"/>
              </a:rPr>
              <a:t>Violences basées sur le genre</a:t>
            </a:r>
            <a:endParaRPr lang="en-US" sz="1500" dirty="0"/>
          </a:p>
        </p:txBody>
      </p:sp>
      <p:sp>
        <p:nvSpPr>
          <p:cNvPr id="25" name="Text 21"/>
          <p:cNvSpPr txBox="1"/>
          <p:nvPr/>
        </p:nvSpPr>
        <p:spPr>
          <a:xfrm>
            <a:off x="733349" y="7534656"/>
            <a:ext cx="2029054" cy="228600"/>
          </a:xfrm>
          <a:prstGeom prst="rect">
            <a:avLst/>
          </a:prstGeom>
          <a:noFill/>
          <a:ln/>
        </p:spPr>
        <p:txBody>
          <a:bodyPr wrap="square" lIns="0" tIns="0" rIns="0" bIns="0" rtlCol="0" anchor="ctr"/>
          <a:lstStyle/>
          <a:p>
            <a:pPr marL="0" indent="0" algn="l">
              <a:buNone/>
            </a:pPr>
            <a:r>
              <a:rPr lang="en-US" sz="1500" b="1" dirty="0">
                <a:solidFill>
                  <a:srgbClr val="1E40AF"/>
                </a:solidFill>
                <a:latin typeface="Raleway" pitchFamily="34" charset="0"/>
                <a:ea typeface="Raleway" pitchFamily="34" charset="-122"/>
                <a:cs typeface="Raleway" pitchFamily="34" charset="-120"/>
              </a:rPr>
              <a:t>Exclusion des jeunes</a:t>
            </a:r>
            <a:endParaRPr lang="en-US" sz="1500" dirty="0"/>
          </a:p>
        </p:txBody>
      </p:sp>
      <p:sp>
        <p:nvSpPr>
          <p:cNvPr id="26" name="Text 22"/>
          <p:cNvSpPr txBox="1"/>
          <p:nvPr/>
        </p:nvSpPr>
        <p:spPr>
          <a:xfrm>
            <a:off x="9572854" y="4334256"/>
            <a:ext cx="2648102" cy="228600"/>
          </a:xfrm>
          <a:prstGeom prst="rect">
            <a:avLst/>
          </a:prstGeom>
          <a:noFill/>
          <a:ln/>
        </p:spPr>
        <p:txBody>
          <a:bodyPr wrap="square" lIns="0" tIns="0" rIns="0" bIns="0" rtlCol="0" anchor="ctr"/>
          <a:lstStyle/>
          <a:p>
            <a:pPr marL="0" indent="0" algn="l">
              <a:buNone/>
            </a:pPr>
            <a:r>
              <a:rPr lang="en-US" sz="1500" b="1" dirty="0">
                <a:solidFill>
                  <a:srgbClr val="1E40AF"/>
                </a:solidFill>
                <a:latin typeface="Raleway" pitchFamily="34" charset="0"/>
                <a:ea typeface="Raleway" pitchFamily="34" charset="-122"/>
                <a:cs typeface="Raleway" pitchFamily="34" charset="-120"/>
              </a:rPr>
              <a:t>Droits des enfants menacés</a:t>
            </a:r>
            <a:endParaRPr lang="en-US" sz="1500" dirty="0"/>
          </a:p>
        </p:txBody>
      </p:sp>
      <p:sp>
        <p:nvSpPr>
          <p:cNvPr id="27" name="Text 23"/>
          <p:cNvSpPr txBox="1"/>
          <p:nvPr/>
        </p:nvSpPr>
        <p:spPr>
          <a:xfrm>
            <a:off x="9572854" y="5934456"/>
            <a:ext cx="3229661" cy="228600"/>
          </a:xfrm>
          <a:prstGeom prst="rect">
            <a:avLst/>
          </a:prstGeom>
          <a:noFill/>
          <a:ln/>
        </p:spPr>
        <p:txBody>
          <a:bodyPr wrap="square" lIns="0" tIns="0" rIns="0" bIns="0" rtlCol="0" anchor="ctr"/>
          <a:lstStyle/>
          <a:p>
            <a:pPr marL="0" indent="0" algn="l">
              <a:buNone/>
            </a:pPr>
            <a:r>
              <a:rPr lang="en-US" sz="1500" b="1" dirty="0">
                <a:solidFill>
                  <a:srgbClr val="1E40AF"/>
                </a:solidFill>
                <a:latin typeface="Raleway" pitchFamily="34" charset="0"/>
                <a:ea typeface="Raleway" pitchFamily="34" charset="-122"/>
                <a:cs typeface="Raleway" pitchFamily="34" charset="-120"/>
              </a:rPr>
              <a:t>Droits socio-économiques fragiles</a:t>
            </a:r>
            <a:endParaRPr lang="en-US" sz="1500" dirty="0"/>
          </a:p>
        </p:txBody>
      </p:sp>
      <p:sp>
        <p:nvSpPr>
          <p:cNvPr id="28" name="Text 24"/>
          <p:cNvSpPr txBox="1"/>
          <p:nvPr/>
        </p:nvSpPr>
        <p:spPr>
          <a:xfrm>
            <a:off x="9572854" y="7534656"/>
            <a:ext cx="2400300" cy="228600"/>
          </a:xfrm>
          <a:prstGeom prst="rect">
            <a:avLst/>
          </a:prstGeom>
          <a:noFill/>
          <a:ln/>
        </p:spPr>
        <p:txBody>
          <a:bodyPr wrap="square" lIns="0" tIns="0" rIns="0" bIns="0" rtlCol="0" anchor="ctr"/>
          <a:lstStyle/>
          <a:p>
            <a:pPr marL="0" indent="0" algn="l">
              <a:buNone/>
            </a:pPr>
            <a:r>
              <a:rPr lang="en-US" sz="1500" b="1" dirty="0">
                <a:solidFill>
                  <a:srgbClr val="1E40AF"/>
                </a:solidFill>
                <a:latin typeface="Raleway" pitchFamily="34" charset="0"/>
                <a:ea typeface="Raleway" pitchFamily="34" charset="-122"/>
                <a:cs typeface="Raleway" pitchFamily="34" charset="-120"/>
              </a:rPr>
              <a:t>Personnes marginalisées</a:t>
            </a:r>
            <a:endParaRPr lang="en-US" sz="1500" dirty="0"/>
          </a:p>
        </p:txBody>
      </p:sp>
      <p:sp>
        <p:nvSpPr>
          <p:cNvPr id="29" name="Text 25"/>
          <p:cNvSpPr txBox="1"/>
          <p:nvPr/>
        </p:nvSpPr>
        <p:spPr>
          <a:xfrm>
            <a:off x="733349" y="4686300"/>
            <a:ext cx="7706563" cy="514807"/>
          </a:xfrm>
          <a:prstGeom prst="rect">
            <a:avLst/>
          </a:prstGeom>
          <a:noFill/>
          <a:ln/>
        </p:spPr>
        <p:txBody>
          <a:bodyPr wrap="square" lIns="0" tIns="0" rIns="0" bIns="0" rtlCol="0" anchor="ctr"/>
          <a:lstStyle/>
          <a:p>
            <a:pPr marL="0" indent="0" algn="l">
              <a:buNone/>
            </a:pPr>
            <a:r>
              <a:rPr lang="en-US" sz="1500" dirty="0">
                <a:solidFill>
                  <a:srgbClr val="2C3E50"/>
                </a:solidFill>
                <a:latin typeface="Raleway" pitchFamily="34" charset="0"/>
                <a:ea typeface="Raleway" pitchFamily="34" charset="-122"/>
                <a:cs typeface="Raleway" pitchFamily="34" charset="-120"/>
              </a:rPr>
              <a:t>Accès limité des femmes aux instances de décision, aux ressources économiques et à l'éducation, malgré les progrès législatifs récents.</a:t>
            </a:r>
            <a:endParaRPr lang="en-US" sz="1500" dirty="0"/>
          </a:p>
        </p:txBody>
      </p:sp>
      <p:sp>
        <p:nvSpPr>
          <p:cNvPr id="30" name="Text 26"/>
          <p:cNvSpPr txBox="1"/>
          <p:nvPr/>
        </p:nvSpPr>
        <p:spPr>
          <a:xfrm>
            <a:off x="733349" y="6286500"/>
            <a:ext cx="7439558" cy="514807"/>
          </a:xfrm>
          <a:prstGeom prst="rect">
            <a:avLst/>
          </a:prstGeom>
          <a:noFill/>
          <a:ln/>
        </p:spPr>
        <p:txBody>
          <a:bodyPr wrap="square" lIns="0" tIns="0" rIns="0" bIns="0" rtlCol="0" anchor="ctr"/>
          <a:lstStyle/>
          <a:p>
            <a:pPr marL="0" indent="0" algn="l">
              <a:buNone/>
            </a:pPr>
            <a:r>
              <a:rPr lang="en-US" sz="1500" dirty="0">
                <a:solidFill>
                  <a:srgbClr val="2C3E50"/>
                </a:solidFill>
                <a:latin typeface="Raleway" pitchFamily="34" charset="0"/>
                <a:ea typeface="Raleway" pitchFamily="34" charset="-122"/>
                <a:cs typeface="Raleway" pitchFamily="34" charset="-120"/>
              </a:rPr>
              <a:t>Violence domestique, mariages précoces et forcés, mutilations génitales féminines continuent d'affecter des milliers de femmes et filles.</a:t>
            </a:r>
            <a:endParaRPr lang="en-US" sz="1500" dirty="0"/>
          </a:p>
        </p:txBody>
      </p:sp>
      <p:sp>
        <p:nvSpPr>
          <p:cNvPr id="31" name="Text 27"/>
          <p:cNvSpPr txBox="1"/>
          <p:nvPr/>
        </p:nvSpPr>
        <p:spPr>
          <a:xfrm>
            <a:off x="733349" y="7886700"/>
            <a:ext cx="8077810" cy="514807"/>
          </a:xfrm>
          <a:prstGeom prst="rect">
            <a:avLst/>
          </a:prstGeom>
          <a:noFill/>
          <a:ln/>
        </p:spPr>
        <p:txBody>
          <a:bodyPr wrap="square" lIns="0" tIns="0" rIns="0" bIns="0" rtlCol="0" anchor="ctr"/>
          <a:lstStyle/>
          <a:p>
            <a:pPr marL="0" indent="0" algn="l">
              <a:buNone/>
            </a:pPr>
            <a:r>
              <a:rPr lang="en-US" sz="1500" dirty="0">
                <a:solidFill>
                  <a:srgbClr val="2C3E50"/>
                </a:solidFill>
                <a:latin typeface="Raleway" pitchFamily="34" charset="0"/>
                <a:ea typeface="Raleway" pitchFamily="34" charset="-122"/>
                <a:cs typeface="Raleway" pitchFamily="34" charset="-120"/>
              </a:rPr>
              <a:t>Marginalisation socio-économique, faible représentation politique et obstacles à l'insertion professionnelle des jeunes.</a:t>
            </a:r>
            <a:endParaRPr lang="en-US" sz="1500" dirty="0"/>
          </a:p>
        </p:txBody>
      </p:sp>
      <p:sp>
        <p:nvSpPr>
          <p:cNvPr id="32" name="Text 28"/>
          <p:cNvSpPr txBox="1"/>
          <p:nvPr/>
        </p:nvSpPr>
        <p:spPr>
          <a:xfrm>
            <a:off x="9572854" y="4686300"/>
            <a:ext cx="7935163" cy="514807"/>
          </a:xfrm>
          <a:prstGeom prst="rect">
            <a:avLst/>
          </a:prstGeom>
          <a:noFill/>
          <a:ln/>
        </p:spPr>
        <p:txBody>
          <a:bodyPr wrap="square" lIns="0" tIns="0" rIns="0" bIns="0" rtlCol="0" anchor="ctr"/>
          <a:lstStyle/>
          <a:p>
            <a:pPr marL="0" indent="0" algn="l">
              <a:buNone/>
            </a:pPr>
            <a:r>
              <a:rPr lang="en-US" sz="1500" dirty="0">
                <a:solidFill>
                  <a:srgbClr val="2C3E50"/>
                </a:solidFill>
                <a:latin typeface="Raleway" pitchFamily="34" charset="0"/>
                <a:ea typeface="Raleway" pitchFamily="34" charset="-122"/>
                <a:cs typeface="Raleway" pitchFamily="34" charset="-120"/>
              </a:rPr>
              <a:t>Travail forcé, trafic d'enfants et exploitation économique, particulièrement dans les zones rurales et frontalières.</a:t>
            </a:r>
            <a:endParaRPr lang="en-US" sz="1500" dirty="0"/>
          </a:p>
        </p:txBody>
      </p:sp>
      <p:sp>
        <p:nvSpPr>
          <p:cNvPr id="33" name="Text 29"/>
          <p:cNvSpPr txBox="1"/>
          <p:nvPr/>
        </p:nvSpPr>
        <p:spPr>
          <a:xfrm>
            <a:off x="9572854" y="6286500"/>
            <a:ext cx="7782458" cy="514807"/>
          </a:xfrm>
          <a:prstGeom prst="rect">
            <a:avLst/>
          </a:prstGeom>
          <a:noFill/>
          <a:ln/>
        </p:spPr>
        <p:txBody>
          <a:bodyPr wrap="square" lIns="0" tIns="0" rIns="0" bIns="0" rtlCol="0" anchor="ctr"/>
          <a:lstStyle/>
          <a:p>
            <a:pPr marL="0" indent="0" algn="l">
              <a:buNone/>
            </a:pPr>
            <a:r>
              <a:rPr lang="en-US" sz="1500" dirty="0">
                <a:solidFill>
                  <a:srgbClr val="2C3E50"/>
                </a:solidFill>
                <a:latin typeface="Raleway" pitchFamily="34" charset="0"/>
                <a:ea typeface="Raleway" pitchFamily="34" charset="-122"/>
                <a:cs typeface="Raleway" pitchFamily="34" charset="-120"/>
              </a:rPr>
              <a:t>Accès insuffisant aux services de base (santé, éducation, eau potable), exacerbé par les inégalités géographiques et sociales.</a:t>
            </a:r>
            <a:endParaRPr lang="en-US" sz="1500" dirty="0"/>
          </a:p>
        </p:txBody>
      </p:sp>
      <p:sp>
        <p:nvSpPr>
          <p:cNvPr id="34" name="Text 30"/>
          <p:cNvSpPr txBox="1"/>
          <p:nvPr/>
        </p:nvSpPr>
        <p:spPr>
          <a:xfrm>
            <a:off x="9572854" y="7886700"/>
            <a:ext cx="7458761" cy="514807"/>
          </a:xfrm>
          <a:prstGeom prst="rect">
            <a:avLst/>
          </a:prstGeom>
          <a:noFill/>
          <a:ln/>
        </p:spPr>
        <p:txBody>
          <a:bodyPr wrap="square" lIns="0" tIns="0" rIns="0" bIns="0" rtlCol="0" anchor="ctr"/>
          <a:lstStyle/>
          <a:p>
            <a:pPr marL="0" indent="0" algn="l">
              <a:buNone/>
            </a:pPr>
            <a:r>
              <a:rPr lang="en-US" sz="1500" dirty="0">
                <a:solidFill>
                  <a:srgbClr val="2C3E50"/>
                </a:solidFill>
                <a:latin typeface="Raleway" pitchFamily="34" charset="0"/>
                <a:ea typeface="Raleway" pitchFamily="34" charset="-122"/>
                <a:cs typeface="Raleway" pitchFamily="34" charset="-120"/>
              </a:rPr>
              <a:t>Discrimination et stigmatisation des personnes handicapées, minorités ethniques et groupes vulnérables.</a:t>
            </a:r>
            <a:endParaRPr lang="en-US" sz="1500" dirty="0"/>
          </a:p>
        </p:txBody>
      </p:sp>
      <p:sp>
        <p:nvSpPr>
          <p:cNvPr id="35" name="Shape 31"/>
          <p:cNvSpPr/>
          <p:nvPr/>
        </p:nvSpPr>
        <p:spPr>
          <a:xfrm>
            <a:off x="457200" y="8962949"/>
            <a:ext cx="17373600" cy="1485900"/>
          </a:xfrm>
          <a:prstGeom prst="roundRect">
            <a:avLst>
              <a:gd name="adj" fmla="val 3156"/>
            </a:avLst>
          </a:prstGeom>
          <a:solidFill>
            <a:srgbClr val="27AE60">
              <a:alpha val="15000"/>
            </a:srgbClr>
          </a:solidFill>
          <a:ln/>
        </p:spPr>
      </p:sp>
      <p:sp>
        <p:nvSpPr>
          <p:cNvPr id="36" name="Shape 32"/>
          <p:cNvSpPr/>
          <p:nvPr/>
        </p:nvSpPr>
        <p:spPr>
          <a:xfrm>
            <a:off x="457200" y="8962949"/>
            <a:ext cx="38405" cy="1485900"/>
          </a:xfrm>
          <a:prstGeom prst="rect">
            <a:avLst/>
          </a:prstGeom>
          <a:solidFill>
            <a:srgbClr val="27AE60"/>
          </a:solidFill>
          <a:ln/>
        </p:spPr>
      </p:sp>
      <p:sp>
        <p:nvSpPr>
          <p:cNvPr id="37" name="Text 33"/>
          <p:cNvSpPr txBox="1"/>
          <p:nvPr/>
        </p:nvSpPr>
        <p:spPr>
          <a:xfrm>
            <a:off x="724205" y="9201607"/>
            <a:ext cx="3448202" cy="277063"/>
          </a:xfrm>
          <a:prstGeom prst="rect">
            <a:avLst/>
          </a:prstGeom>
          <a:noFill/>
          <a:ln/>
        </p:spPr>
        <p:txBody>
          <a:bodyPr wrap="square" lIns="0" tIns="0" rIns="0" bIns="0" rtlCol="0" anchor="ctr"/>
          <a:lstStyle/>
          <a:p>
            <a:pPr marL="0" indent="0" algn="l">
              <a:buNone/>
            </a:pPr>
            <a:r>
              <a:rPr lang="en-US" sz="1800" b="1" dirty="0">
                <a:solidFill>
                  <a:srgbClr val="2C3E50"/>
                </a:solidFill>
                <a:latin typeface="Montserrat" pitchFamily="34" charset="0"/>
                <a:ea typeface="Montserrat" pitchFamily="34" charset="-122"/>
                <a:cs typeface="Montserrat" pitchFamily="34" charset="-120"/>
              </a:rPr>
              <a:t>Notre approche stratégique</a:t>
            </a:r>
            <a:endParaRPr lang="en-US" sz="1800" dirty="0"/>
          </a:p>
        </p:txBody>
      </p:sp>
      <p:sp>
        <p:nvSpPr>
          <p:cNvPr id="38" name="Text 34"/>
          <p:cNvSpPr txBox="1"/>
          <p:nvPr/>
        </p:nvSpPr>
        <p:spPr>
          <a:xfrm>
            <a:off x="724205" y="9677095"/>
            <a:ext cx="16631107" cy="514807"/>
          </a:xfrm>
          <a:prstGeom prst="rect">
            <a:avLst/>
          </a:prstGeom>
          <a:noFill/>
          <a:ln/>
        </p:spPr>
        <p:txBody>
          <a:bodyPr wrap="square" lIns="0" tIns="0" rIns="0" bIns="0" rtlCol="0" anchor="ctr"/>
          <a:lstStyle/>
          <a:p>
            <a:pPr marL="0" indent="0" algn="l">
              <a:buNone/>
            </a:pPr>
            <a:r>
              <a:rPr lang="en-US" sz="1500" dirty="0">
                <a:solidFill>
                  <a:srgbClr val="2C3E50"/>
                </a:solidFill>
                <a:latin typeface="Raleway" pitchFamily="34" charset="0"/>
                <a:ea typeface="Raleway" pitchFamily="34" charset="-122"/>
                <a:cs typeface="Raleway" pitchFamily="34" charset="-120"/>
              </a:rPr>
              <a:t>JeRestaure Bien-être s'engage à promouvoir une culture des droits humains, à renforcer les capacités des communautés vulnérables, et à collaborer avec les autorités locales et nationales pour l'application effective des lois protégeant les droits fondamentaux des populations, en particulier des femmes et des jeunes.</a:t>
            </a:r>
            <a:endParaRPr lang="en-US" sz="1500" dirty="0"/>
          </a:p>
        </p:txBody>
      </p:sp>
      <p:sp>
        <p:nvSpPr>
          <p:cNvPr id="39" name="Shape 35"/>
          <p:cNvSpPr/>
          <p:nvPr/>
        </p:nvSpPr>
        <p:spPr>
          <a:xfrm>
            <a:off x="0" y="10906049"/>
            <a:ext cx="18288000" cy="543154"/>
          </a:xfrm>
          <a:prstGeom prst="rect">
            <a:avLst/>
          </a:prstGeom>
          <a:solidFill>
            <a:srgbClr val="F3F4F6"/>
          </a:solidFill>
          <a:ln/>
        </p:spPr>
      </p:sp>
      <p:sp>
        <p:nvSpPr>
          <p:cNvPr id="40" name="Shape 36"/>
          <p:cNvSpPr/>
          <p:nvPr/>
        </p:nvSpPr>
        <p:spPr>
          <a:xfrm>
            <a:off x="0" y="10906049"/>
            <a:ext cx="18288000" cy="9144"/>
          </a:xfrm>
          <a:prstGeom prst="rect">
            <a:avLst/>
          </a:prstGeom>
          <a:solidFill>
            <a:srgbClr val="E5E7EB"/>
          </a:solidFill>
          <a:ln/>
        </p:spPr>
      </p:sp>
      <p:pic>
        <p:nvPicPr>
          <p:cNvPr id="41" name="Image 2" descr="preencoded.png"/>
          <p:cNvPicPr>
            <a:picLocks noChangeAspect="1"/>
          </p:cNvPicPr>
          <p:nvPr/>
        </p:nvPicPr>
        <p:blipFill>
          <a:blip r:embed="rId5"/>
          <a:srcRect/>
          <a:stretch/>
        </p:blipFill>
        <p:spPr>
          <a:xfrm>
            <a:off x="457200" y="11096244"/>
            <a:ext cx="152705" cy="152705"/>
          </a:xfrm>
          <a:prstGeom prst="rect">
            <a:avLst/>
          </a:prstGeom>
        </p:spPr>
      </p:pic>
      <p:sp>
        <p:nvSpPr>
          <p:cNvPr id="42" name="Text 37"/>
          <p:cNvSpPr txBox="1"/>
          <p:nvPr/>
        </p:nvSpPr>
        <p:spPr>
          <a:xfrm>
            <a:off x="685800" y="11087100"/>
            <a:ext cx="2410358" cy="181051"/>
          </a:xfrm>
          <a:prstGeom prst="rect">
            <a:avLst/>
          </a:prstGeom>
          <a:noFill/>
          <a:ln/>
        </p:spPr>
        <p:txBody>
          <a:bodyPr wrap="square" lIns="0" tIns="0" rIns="0" bIns="0" rtlCol="0" anchor="ctr"/>
          <a:lstStyle/>
          <a:p>
            <a:pPr marL="0" indent="0" algn="l">
              <a:buNone/>
            </a:pPr>
            <a:r>
              <a:rPr lang="en-US" sz="1200" dirty="0">
                <a:solidFill>
                  <a:srgbClr val="374151"/>
                </a:solidFill>
                <a:latin typeface="Raleway" pitchFamily="34" charset="0"/>
                <a:ea typeface="Raleway" pitchFamily="34" charset="-122"/>
                <a:cs typeface="Raleway" pitchFamily="34" charset="-120"/>
              </a:rPr>
              <a:t>Contact@jerestaure-bienetre.org</a:t>
            </a:r>
            <a:endParaRPr lang="en-US" sz="1200" dirty="0"/>
          </a:p>
        </p:txBody>
      </p:sp>
      <p:pic>
        <p:nvPicPr>
          <p:cNvPr id="43" name="Image 3" descr="preencoded.png"/>
          <p:cNvPicPr>
            <a:picLocks noChangeAspect="1"/>
          </p:cNvPicPr>
          <p:nvPr/>
        </p:nvPicPr>
        <p:blipFill>
          <a:blip r:embed="rId6"/>
          <a:srcRect/>
          <a:stretch/>
        </p:blipFill>
        <p:spPr>
          <a:xfrm>
            <a:off x="3209544" y="11096244"/>
            <a:ext cx="152705" cy="152705"/>
          </a:xfrm>
          <a:prstGeom prst="rect">
            <a:avLst/>
          </a:prstGeom>
        </p:spPr>
      </p:pic>
      <p:sp>
        <p:nvSpPr>
          <p:cNvPr id="44" name="Text 38"/>
          <p:cNvSpPr txBox="1"/>
          <p:nvPr/>
        </p:nvSpPr>
        <p:spPr>
          <a:xfrm>
            <a:off x="3438144" y="11087100"/>
            <a:ext cx="1286561" cy="181051"/>
          </a:xfrm>
          <a:prstGeom prst="rect">
            <a:avLst/>
          </a:prstGeom>
          <a:noFill/>
          <a:ln/>
        </p:spPr>
        <p:txBody>
          <a:bodyPr wrap="square" lIns="0" tIns="0" rIns="0" bIns="0" rtlCol="0" anchor="ctr"/>
          <a:lstStyle/>
          <a:p>
            <a:pPr marL="0" indent="0" algn="l">
              <a:buNone/>
            </a:pPr>
            <a:r>
              <a:rPr lang="en-US" sz="1200" dirty="0">
                <a:solidFill>
                  <a:srgbClr val="374151"/>
                </a:solidFill>
                <a:latin typeface="Raleway" pitchFamily="34" charset="0"/>
                <a:ea typeface="Raleway" pitchFamily="34" charset="-122"/>
                <a:cs typeface="Raleway" pitchFamily="34" charset="-120"/>
              </a:rPr>
              <a:t>+229 96 24 94 86</a:t>
            </a:r>
            <a:endParaRPr lang="en-US" sz="1200" dirty="0"/>
          </a:p>
        </p:txBody>
      </p:sp>
      <p:pic>
        <p:nvPicPr>
          <p:cNvPr id="45" name="Image 4" descr="preencoded.png"/>
          <p:cNvPicPr>
            <a:picLocks noChangeAspect="1"/>
          </p:cNvPicPr>
          <p:nvPr/>
        </p:nvPicPr>
        <p:blipFill>
          <a:blip r:embed="rId7"/>
          <a:srcRect l="-989999" r="-989999"/>
          <a:stretch/>
        </p:blipFill>
        <p:spPr>
          <a:xfrm>
            <a:off x="16925544" y="11259007"/>
            <a:ext cx="190195" cy="9144"/>
          </a:xfrm>
          <a:prstGeom prst="rect">
            <a:avLst/>
          </a:prstGeom>
        </p:spPr>
      </p:pic>
      <p:pic>
        <p:nvPicPr>
          <p:cNvPr id="46" name="Image 5" descr="preencoded.png"/>
          <p:cNvPicPr>
            <a:picLocks noChangeAspect="1"/>
          </p:cNvPicPr>
          <p:nvPr/>
        </p:nvPicPr>
        <p:blipFill>
          <a:blip r:embed="rId8"/>
          <a:srcRect l="-989999" r="-989999"/>
          <a:stretch/>
        </p:blipFill>
        <p:spPr>
          <a:xfrm>
            <a:off x="17268444" y="11259007"/>
            <a:ext cx="190195" cy="9144"/>
          </a:xfrm>
          <a:prstGeom prst="rect">
            <a:avLst/>
          </a:prstGeom>
        </p:spPr>
      </p:pic>
      <p:pic>
        <p:nvPicPr>
          <p:cNvPr id="47" name="Image 6" descr="preencoded.png"/>
          <p:cNvPicPr>
            <a:picLocks noChangeAspect="1"/>
          </p:cNvPicPr>
          <p:nvPr/>
        </p:nvPicPr>
        <p:blipFill>
          <a:blip r:embed="rId9"/>
          <a:srcRect l="-1016667" r="-1016667"/>
          <a:stretch/>
        </p:blipFill>
        <p:spPr>
          <a:xfrm>
            <a:off x="17611344" y="11259007"/>
            <a:ext cx="219456" cy="9144"/>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Shape 0"/>
          <p:cNvSpPr/>
          <p:nvPr/>
        </p:nvSpPr>
        <p:spPr>
          <a:xfrm>
            <a:off x="0" y="0"/>
            <a:ext cx="18288000" cy="10287000"/>
          </a:xfrm>
          <a:prstGeom prst="rect">
            <a:avLst/>
          </a:prstGeom>
          <a:solidFill>
            <a:srgbClr val="F8F9FA"/>
          </a:solidFill>
          <a:ln/>
        </p:spPr>
      </p:sp>
      <p:sp>
        <p:nvSpPr>
          <p:cNvPr id="3" name="Shape 1"/>
          <p:cNvSpPr/>
          <p:nvPr/>
        </p:nvSpPr>
        <p:spPr>
          <a:xfrm>
            <a:off x="0" y="0"/>
            <a:ext cx="18288000" cy="1067105"/>
          </a:xfrm>
          <a:prstGeom prst="rect">
            <a:avLst/>
          </a:prstGeom>
          <a:solidFill>
            <a:srgbClr val="1A5276"/>
          </a:solidFill>
          <a:ln/>
        </p:spPr>
      </p:sp>
      <p:sp>
        <p:nvSpPr>
          <p:cNvPr id="4" name="Text 2"/>
          <p:cNvSpPr txBox="1"/>
          <p:nvPr/>
        </p:nvSpPr>
        <p:spPr>
          <a:xfrm>
            <a:off x="457200" y="323698"/>
            <a:ext cx="10906963" cy="419710"/>
          </a:xfrm>
          <a:prstGeom prst="rect">
            <a:avLst/>
          </a:prstGeom>
          <a:noFill/>
          <a:ln/>
        </p:spPr>
        <p:txBody>
          <a:bodyPr wrap="square" lIns="0" tIns="0" rIns="0" bIns="0" rtlCol="0" anchor="ctr"/>
          <a:lstStyle/>
          <a:p>
            <a:pPr marL="0" indent="0" algn="l">
              <a:buNone/>
            </a:pPr>
            <a:r>
              <a:rPr lang="en-US" sz="2700" b="1" dirty="0">
                <a:solidFill>
                  <a:srgbClr val="FFFFFF"/>
                </a:solidFill>
                <a:latin typeface="Montserrat" pitchFamily="34" charset="0"/>
                <a:ea typeface="Montserrat" pitchFamily="34" charset="-122"/>
                <a:cs typeface="Montserrat" pitchFamily="34" charset="-120"/>
              </a:rPr>
              <a:t>Analyse contextuelle : Justice économique et égalité de genre</a:t>
            </a:r>
            <a:endParaRPr lang="en-US" sz="2700" dirty="0"/>
          </a:p>
        </p:txBody>
      </p:sp>
      <p:pic>
        <p:nvPicPr>
          <p:cNvPr id="5" name="Image 0" descr="https://page.gensparksite.com/slides_images/740ad25a7c784b701c665773731fb54f.png"/>
          <p:cNvPicPr>
            <a:picLocks noChangeAspect="1"/>
          </p:cNvPicPr>
          <p:nvPr/>
        </p:nvPicPr>
        <p:blipFill>
          <a:blip r:embed="rId3"/>
          <a:srcRect l="25" r="25"/>
          <a:stretch/>
        </p:blipFill>
        <p:spPr>
          <a:xfrm>
            <a:off x="16916400" y="228600"/>
            <a:ext cx="914400" cy="609905"/>
          </a:xfrm>
          <a:prstGeom prst="rect">
            <a:avLst/>
          </a:prstGeom>
        </p:spPr>
      </p:pic>
      <p:sp>
        <p:nvSpPr>
          <p:cNvPr id="6" name="Shape 3"/>
          <p:cNvSpPr/>
          <p:nvPr/>
        </p:nvSpPr>
        <p:spPr>
          <a:xfrm>
            <a:off x="0" y="1067105"/>
            <a:ext cx="18288000" cy="8639251"/>
          </a:xfrm>
          <a:prstGeom prst="rect">
            <a:avLst/>
          </a:prstGeom>
          <a:solidFill>
            <a:srgbClr val="F9FAFB"/>
          </a:solidFill>
          <a:ln/>
        </p:spPr>
      </p:sp>
      <p:pic>
        <p:nvPicPr>
          <p:cNvPr id="7" name="Image 1" descr="preencoded.png"/>
          <p:cNvPicPr>
            <a:picLocks noChangeAspect="1"/>
          </p:cNvPicPr>
          <p:nvPr/>
        </p:nvPicPr>
        <p:blipFill>
          <a:blip r:embed="rId4"/>
          <a:srcRect l="-607" r="-607"/>
          <a:stretch/>
        </p:blipFill>
        <p:spPr>
          <a:xfrm>
            <a:off x="457200" y="1552651"/>
            <a:ext cx="362102" cy="286207"/>
          </a:xfrm>
          <a:prstGeom prst="rect">
            <a:avLst/>
          </a:prstGeom>
        </p:spPr>
      </p:pic>
      <p:sp>
        <p:nvSpPr>
          <p:cNvPr id="8" name="Text 4"/>
          <p:cNvSpPr txBox="1"/>
          <p:nvPr/>
        </p:nvSpPr>
        <p:spPr>
          <a:xfrm>
            <a:off x="972007" y="1524305"/>
            <a:ext cx="3243377" cy="342900"/>
          </a:xfrm>
          <a:prstGeom prst="rect">
            <a:avLst/>
          </a:prstGeom>
          <a:noFill/>
          <a:ln/>
        </p:spPr>
        <p:txBody>
          <a:bodyPr wrap="square" lIns="0" tIns="0" rIns="0" bIns="0" rtlCol="0" anchor="ctr"/>
          <a:lstStyle/>
          <a:p>
            <a:pPr marL="0" indent="0" algn="l">
              <a:buNone/>
            </a:pPr>
            <a:r>
              <a:rPr lang="en-US" sz="2200" b="1" dirty="0">
                <a:solidFill>
                  <a:srgbClr val="1E40AF"/>
                </a:solidFill>
                <a:latin typeface="Montserrat" pitchFamily="34" charset="0"/>
                <a:ea typeface="Montserrat" pitchFamily="34" charset="-122"/>
                <a:cs typeface="Montserrat" pitchFamily="34" charset="-120"/>
              </a:rPr>
              <a:t>Justice économique</a:t>
            </a:r>
            <a:endParaRPr lang="en-US" sz="2200" dirty="0"/>
          </a:p>
        </p:txBody>
      </p:sp>
      <p:sp>
        <p:nvSpPr>
          <p:cNvPr id="9" name="Text 5"/>
          <p:cNvSpPr txBox="1"/>
          <p:nvPr/>
        </p:nvSpPr>
        <p:spPr>
          <a:xfrm>
            <a:off x="990295" y="2143354"/>
            <a:ext cx="7420356" cy="648310"/>
          </a:xfrm>
          <a:prstGeom prst="rect">
            <a:avLst/>
          </a:prstGeom>
          <a:noFill/>
          <a:ln/>
        </p:spPr>
        <p:txBody>
          <a:bodyPr wrap="square" lIns="0" tIns="0" rIns="0" bIns="0" rtlCol="0" anchor="ctr"/>
          <a:lstStyle/>
          <a:p>
            <a:pPr marL="0" indent="0" algn="l">
              <a:buNone/>
            </a:pPr>
            <a:r>
              <a:rPr lang="en-US" sz="1800" dirty="0">
                <a:solidFill>
                  <a:srgbClr val="2C3E50"/>
                </a:solidFill>
                <a:latin typeface="Raleway" pitchFamily="34" charset="0"/>
                <a:ea typeface="Raleway" pitchFamily="34" charset="-122"/>
                <a:cs typeface="Raleway" pitchFamily="34" charset="-120"/>
              </a:rPr>
              <a:t>La pauvreté et l'exclusion économique touchent particulièrement les femmes et les jeunes au Bénin.</a:t>
            </a:r>
            <a:endParaRPr lang="en-US" sz="1800" dirty="0"/>
          </a:p>
        </p:txBody>
      </p:sp>
      <p:sp>
        <p:nvSpPr>
          <p:cNvPr id="10" name="Shape 6"/>
          <p:cNvSpPr/>
          <p:nvPr/>
        </p:nvSpPr>
        <p:spPr>
          <a:xfrm>
            <a:off x="990295" y="3066898"/>
            <a:ext cx="7772400" cy="1943100"/>
          </a:xfrm>
          <a:prstGeom prst="rect">
            <a:avLst/>
          </a:prstGeom>
          <a:solidFill>
            <a:srgbClr val="E67E22">
              <a:alpha val="8000"/>
            </a:srgbClr>
          </a:solidFill>
          <a:ln/>
        </p:spPr>
      </p:sp>
      <p:sp>
        <p:nvSpPr>
          <p:cNvPr id="11" name="Shape 7"/>
          <p:cNvSpPr/>
          <p:nvPr/>
        </p:nvSpPr>
        <p:spPr>
          <a:xfrm>
            <a:off x="990295" y="3066898"/>
            <a:ext cx="47549" cy="1943100"/>
          </a:xfrm>
          <a:prstGeom prst="rect">
            <a:avLst/>
          </a:prstGeom>
          <a:solidFill>
            <a:srgbClr val="E67E22"/>
          </a:solidFill>
          <a:ln/>
        </p:spPr>
      </p:sp>
      <p:sp>
        <p:nvSpPr>
          <p:cNvPr id="12" name="Text 8"/>
          <p:cNvSpPr txBox="1"/>
          <p:nvPr/>
        </p:nvSpPr>
        <p:spPr>
          <a:xfrm>
            <a:off x="1228954" y="3267151"/>
            <a:ext cx="1962302" cy="277063"/>
          </a:xfrm>
          <a:prstGeom prst="rect">
            <a:avLst/>
          </a:prstGeom>
          <a:noFill/>
          <a:ln/>
        </p:spPr>
        <p:txBody>
          <a:bodyPr wrap="square" lIns="0" tIns="0" rIns="0" bIns="0" rtlCol="0" anchor="ctr"/>
          <a:lstStyle/>
          <a:p>
            <a:pPr marL="0" indent="0" algn="l">
              <a:buNone/>
            </a:pPr>
            <a:r>
              <a:rPr lang="en-US" sz="1800" dirty="0">
                <a:solidFill>
                  <a:srgbClr val="2C3E50"/>
                </a:solidFill>
                <a:latin typeface="Raleway" pitchFamily="34" charset="0"/>
                <a:ea typeface="Raleway" pitchFamily="34" charset="-122"/>
                <a:cs typeface="Raleway" pitchFamily="34" charset="-120"/>
              </a:rPr>
              <a:t>Principaux défis :</a:t>
            </a:r>
            <a:endParaRPr lang="en-US" sz="1800" dirty="0"/>
          </a:p>
        </p:txBody>
      </p:sp>
      <p:sp>
        <p:nvSpPr>
          <p:cNvPr id="13" name="Text 9"/>
          <p:cNvSpPr txBox="1"/>
          <p:nvPr/>
        </p:nvSpPr>
        <p:spPr>
          <a:xfrm>
            <a:off x="1457554" y="3685946"/>
            <a:ext cx="5067605" cy="277063"/>
          </a:xfrm>
          <a:prstGeom prst="rect">
            <a:avLst/>
          </a:prstGeom>
          <a:noFill/>
          <a:ln/>
        </p:spPr>
        <p:txBody>
          <a:bodyPr wrap="square" lIns="0" tIns="0" rIns="0" bIns="0" rtlCol="0" anchor="ctr"/>
          <a:lstStyle/>
          <a:p>
            <a:pPr marL="0" indent="0" algn="l">
              <a:buNone/>
            </a:pPr>
            <a:r>
              <a:rPr lang="en-US" sz="1800" dirty="0">
                <a:solidFill>
                  <a:srgbClr val="2C3E50"/>
                </a:solidFill>
                <a:latin typeface="Raleway" pitchFamily="34" charset="0"/>
                <a:ea typeface="Raleway" pitchFamily="34" charset="-122"/>
                <a:cs typeface="Raleway" pitchFamily="34" charset="-120"/>
              </a:rPr>
              <a:t>Accès limité aux ressources et au financement</a:t>
            </a:r>
            <a:endParaRPr lang="en-US" sz="1800" dirty="0"/>
          </a:p>
        </p:txBody>
      </p:sp>
      <p:sp>
        <p:nvSpPr>
          <p:cNvPr id="14" name="Text 10"/>
          <p:cNvSpPr txBox="1"/>
          <p:nvPr/>
        </p:nvSpPr>
        <p:spPr>
          <a:xfrm>
            <a:off x="1457554" y="4105656"/>
            <a:ext cx="5800954" cy="277063"/>
          </a:xfrm>
          <a:prstGeom prst="rect">
            <a:avLst/>
          </a:prstGeom>
          <a:noFill/>
          <a:ln/>
        </p:spPr>
        <p:txBody>
          <a:bodyPr wrap="square" lIns="0" tIns="0" rIns="0" bIns="0" rtlCol="0" anchor="ctr"/>
          <a:lstStyle/>
          <a:p>
            <a:pPr marL="0" indent="0" algn="l">
              <a:buNone/>
            </a:pPr>
            <a:r>
              <a:rPr lang="en-US" sz="1800" dirty="0">
                <a:solidFill>
                  <a:srgbClr val="2C3E50"/>
                </a:solidFill>
                <a:latin typeface="Raleway" pitchFamily="34" charset="0"/>
                <a:ea typeface="Raleway" pitchFamily="34" charset="-122"/>
                <a:cs typeface="Raleway" pitchFamily="34" charset="-120"/>
              </a:rPr>
              <a:t>Manque d'opportunités économiques pour les jeunes</a:t>
            </a:r>
            <a:endParaRPr lang="en-US" sz="1800" dirty="0"/>
          </a:p>
        </p:txBody>
      </p:sp>
      <p:sp>
        <p:nvSpPr>
          <p:cNvPr id="15" name="Text 11"/>
          <p:cNvSpPr txBox="1"/>
          <p:nvPr/>
        </p:nvSpPr>
        <p:spPr>
          <a:xfrm>
            <a:off x="1457554" y="4524451"/>
            <a:ext cx="3639312" cy="277063"/>
          </a:xfrm>
          <a:prstGeom prst="rect">
            <a:avLst/>
          </a:prstGeom>
          <a:noFill/>
          <a:ln/>
        </p:spPr>
        <p:txBody>
          <a:bodyPr wrap="square" lIns="0" tIns="0" rIns="0" bIns="0" rtlCol="0" anchor="ctr"/>
          <a:lstStyle/>
          <a:p>
            <a:pPr marL="0" indent="0" algn="l">
              <a:buNone/>
            </a:pPr>
            <a:r>
              <a:rPr lang="en-US" sz="1800" dirty="0">
                <a:solidFill>
                  <a:srgbClr val="2C3E50"/>
                </a:solidFill>
                <a:latin typeface="Raleway" pitchFamily="34" charset="0"/>
                <a:ea typeface="Raleway" pitchFamily="34" charset="-122"/>
                <a:cs typeface="Raleway" pitchFamily="34" charset="-120"/>
              </a:rPr>
              <a:t>Systèmes financiers non inclusifs</a:t>
            </a:r>
            <a:endParaRPr lang="en-US" sz="1800" dirty="0"/>
          </a:p>
        </p:txBody>
      </p:sp>
      <p:sp>
        <p:nvSpPr>
          <p:cNvPr id="16" name="Text 12"/>
          <p:cNvSpPr txBox="1"/>
          <p:nvPr/>
        </p:nvSpPr>
        <p:spPr>
          <a:xfrm>
            <a:off x="990295" y="5286146"/>
            <a:ext cx="6382512" cy="648310"/>
          </a:xfrm>
          <a:prstGeom prst="rect">
            <a:avLst/>
          </a:prstGeom>
          <a:noFill/>
          <a:ln/>
        </p:spPr>
        <p:txBody>
          <a:bodyPr wrap="square" lIns="0" tIns="0" rIns="0" bIns="0" rtlCol="0" anchor="ctr"/>
          <a:lstStyle/>
          <a:p>
            <a:pPr marL="0" indent="0" algn="l">
              <a:buNone/>
            </a:pPr>
            <a:r>
              <a:rPr lang="en-US" sz="1800" dirty="0">
                <a:solidFill>
                  <a:srgbClr val="2C3E50"/>
                </a:solidFill>
                <a:latin typeface="Raleway" pitchFamily="34" charset="0"/>
                <a:ea typeface="Raleway" pitchFamily="34" charset="-122"/>
                <a:cs typeface="Raleway" pitchFamily="34" charset="-120"/>
              </a:rPr>
              <a:t>L'autonomisation économique reste un défi majeur pour un développement équitable et durable.</a:t>
            </a:r>
            <a:endParaRPr lang="en-US" sz="1800" dirty="0"/>
          </a:p>
        </p:txBody>
      </p:sp>
      <p:sp>
        <p:nvSpPr>
          <p:cNvPr id="17" name="Shape 13"/>
          <p:cNvSpPr/>
          <p:nvPr/>
        </p:nvSpPr>
        <p:spPr>
          <a:xfrm>
            <a:off x="9144000" y="1524305"/>
            <a:ext cx="9144" cy="7724851"/>
          </a:xfrm>
          <a:prstGeom prst="rect">
            <a:avLst/>
          </a:prstGeom>
          <a:solidFill>
            <a:srgbClr val="E5E7EB"/>
          </a:solidFill>
          <a:ln/>
        </p:spPr>
      </p:sp>
      <p:pic>
        <p:nvPicPr>
          <p:cNvPr id="18" name="Image 2" descr="preencoded.png"/>
          <p:cNvPicPr>
            <a:picLocks noChangeAspect="1"/>
          </p:cNvPicPr>
          <p:nvPr/>
        </p:nvPicPr>
        <p:blipFill>
          <a:blip r:embed="rId5"/>
          <a:srcRect l="-607" r="-607"/>
          <a:stretch/>
        </p:blipFill>
        <p:spPr>
          <a:xfrm>
            <a:off x="9534449" y="1552651"/>
            <a:ext cx="362102" cy="286207"/>
          </a:xfrm>
          <a:prstGeom prst="rect">
            <a:avLst/>
          </a:prstGeom>
        </p:spPr>
      </p:pic>
      <p:sp>
        <p:nvSpPr>
          <p:cNvPr id="19" name="Text 14"/>
          <p:cNvSpPr txBox="1"/>
          <p:nvPr/>
        </p:nvSpPr>
        <p:spPr>
          <a:xfrm>
            <a:off x="10049256" y="1524305"/>
            <a:ext cx="2671877" cy="342900"/>
          </a:xfrm>
          <a:prstGeom prst="rect">
            <a:avLst/>
          </a:prstGeom>
          <a:noFill/>
          <a:ln/>
        </p:spPr>
        <p:txBody>
          <a:bodyPr wrap="square" lIns="0" tIns="0" rIns="0" bIns="0" rtlCol="0" anchor="ctr"/>
          <a:lstStyle/>
          <a:p>
            <a:pPr marL="0" indent="0" algn="l">
              <a:buNone/>
            </a:pPr>
            <a:r>
              <a:rPr lang="en-US" sz="2200" b="1" dirty="0">
                <a:solidFill>
                  <a:srgbClr val="1E40AF"/>
                </a:solidFill>
                <a:latin typeface="Montserrat" pitchFamily="34" charset="0"/>
                <a:ea typeface="Montserrat" pitchFamily="34" charset="-122"/>
                <a:cs typeface="Montserrat" pitchFamily="34" charset="-120"/>
              </a:rPr>
              <a:t>Égalité de genre</a:t>
            </a:r>
            <a:endParaRPr lang="en-US" sz="2200" dirty="0"/>
          </a:p>
        </p:txBody>
      </p:sp>
      <p:sp>
        <p:nvSpPr>
          <p:cNvPr id="20" name="Text 15"/>
          <p:cNvSpPr txBox="1"/>
          <p:nvPr/>
        </p:nvSpPr>
        <p:spPr>
          <a:xfrm>
            <a:off x="10067544" y="2143354"/>
            <a:ext cx="7315200" cy="648310"/>
          </a:xfrm>
          <a:prstGeom prst="rect">
            <a:avLst/>
          </a:prstGeom>
          <a:noFill/>
          <a:ln/>
        </p:spPr>
        <p:txBody>
          <a:bodyPr wrap="square" lIns="0" tIns="0" rIns="0" bIns="0" rtlCol="0" anchor="ctr"/>
          <a:lstStyle/>
          <a:p>
            <a:pPr marL="0" indent="0" algn="l">
              <a:buNone/>
            </a:pPr>
            <a:r>
              <a:rPr lang="en-US" sz="1800" dirty="0">
                <a:solidFill>
                  <a:srgbClr val="2C3E50"/>
                </a:solidFill>
                <a:latin typeface="Raleway" pitchFamily="34" charset="0"/>
                <a:ea typeface="Raleway" pitchFamily="34" charset="-122"/>
                <a:cs typeface="Raleway" pitchFamily="34" charset="-120"/>
              </a:rPr>
              <a:t>Les femmes continuent de faire face à des obstacles structurels qui limitent leur plein épanouissement.</a:t>
            </a:r>
            <a:endParaRPr lang="en-US" sz="1800" dirty="0"/>
          </a:p>
        </p:txBody>
      </p:sp>
      <p:sp>
        <p:nvSpPr>
          <p:cNvPr id="21" name="Shape 16"/>
          <p:cNvSpPr/>
          <p:nvPr/>
        </p:nvSpPr>
        <p:spPr>
          <a:xfrm>
            <a:off x="10067544" y="3066898"/>
            <a:ext cx="3771900" cy="1638605"/>
          </a:xfrm>
          <a:prstGeom prst="roundRect">
            <a:avLst>
              <a:gd name="adj" fmla="val 2596"/>
            </a:avLst>
          </a:prstGeom>
          <a:solidFill>
            <a:srgbClr val="FFFFFF"/>
          </a:solidFill>
          <a:ln/>
          <a:effectLst>
            <a:outerShdw blurRad="12700" dist="12700" dir="16200000" algn="bl" rotWithShape="0">
              <a:srgbClr val="000000">
                <a:alpha val="75000"/>
              </a:srgbClr>
            </a:outerShdw>
          </a:effectLst>
        </p:spPr>
      </p:sp>
      <p:sp>
        <p:nvSpPr>
          <p:cNvPr id="22" name="Shape 17"/>
          <p:cNvSpPr/>
          <p:nvPr/>
        </p:nvSpPr>
        <p:spPr>
          <a:xfrm>
            <a:off x="11646713" y="3258007"/>
            <a:ext cx="609905" cy="609905"/>
          </a:xfrm>
          <a:prstGeom prst="roundRect">
            <a:avLst>
              <a:gd name="adj" fmla="val 149925"/>
            </a:avLst>
          </a:prstGeom>
          <a:solidFill>
            <a:srgbClr val="27AE60">
              <a:alpha val="10000"/>
            </a:srgbClr>
          </a:solidFill>
          <a:ln/>
        </p:spPr>
      </p:sp>
      <p:pic>
        <p:nvPicPr>
          <p:cNvPr id="23" name="Image 3" descr="preencoded.png"/>
          <p:cNvPicPr>
            <a:picLocks noChangeAspect="1"/>
          </p:cNvPicPr>
          <p:nvPr/>
        </p:nvPicPr>
        <p:blipFill>
          <a:blip r:embed="rId6"/>
          <a:srcRect t="-530" b="-530"/>
          <a:stretch/>
        </p:blipFill>
        <p:spPr>
          <a:xfrm>
            <a:off x="11827764" y="3419856"/>
            <a:ext cx="247802" cy="286207"/>
          </a:xfrm>
          <a:prstGeom prst="rect">
            <a:avLst/>
          </a:prstGeom>
        </p:spPr>
      </p:pic>
      <p:sp>
        <p:nvSpPr>
          <p:cNvPr id="24" name="Text 18"/>
          <p:cNvSpPr txBox="1"/>
          <p:nvPr/>
        </p:nvSpPr>
        <p:spPr>
          <a:xfrm>
            <a:off x="10835640" y="4000500"/>
            <a:ext cx="2382012" cy="228600"/>
          </a:xfrm>
          <a:prstGeom prst="rect">
            <a:avLst/>
          </a:prstGeom>
          <a:noFill/>
          <a:ln/>
        </p:spPr>
        <p:txBody>
          <a:bodyPr wrap="square" lIns="0" tIns="0" rIns="0" bIns="0" rtlCol="0" anchor="ctr"/>
          <a:lstStyle/>
          <a:p>
            <a:pPr marL="0" indent="0" algn="ctr">
              <a:buNone/>
            </a:pPr>
            <a:r>
              <a:rPr lang="en-US" sz="1500" dirty="0">
                <a:solidFill>
                  <a:srgbClr val="2C3E50"/>
                </a:solidFill>
                <a:latin typeface="Raleway" pitchFamily="34" charset="0"/>
                <a:ea typeface="Raleway" pitchFamily="34" charset="-122"/>
                <a:cs typeface="Raleway" pitchFamily="34" charset="-120"/>
              </a:rPr>
              <a:t>Accès limité à l'éducation</a:t>
            </a:r>
            <a:endParaRPr lang="en-US" sz="1500" dirty="0"/>
          </a:p>
        </p:txBody>
      </p:sp>
      <p:sp>
        <p:nvSpPr>
          <p:cNvPr id="25" name="Shape 19"/>
          <p:cNvSpPr/>
          <p:nvPr/>
        </p:nvSpPr>
        <p:spPr>
          <a:xfrm>
            <a:off x="14063472" y="3066898"/>
            <a:ext cx="3771900" cy="1638605"/>
          </a:xfrm>
          <a:prstGeom prst="roundRect">
            <a:avLst>
              <a:gd name="adj" fmla="val 2596"/>
            </a:avLst>
          </a:prstGeom>
          <a:solidFill>
            <a:srgbClr val="FFFFFF"/>
          </a:solidFill>
          <a:ln/>
          <a:effectLst>
            <a:outerShdw blurRad="12700" dist="12700" dir="16200000" algn="bl" rotWithShape="0">
              <a:srgbClr val="000000">
                <a:alpha val="75000"/>
              </a:srgbClr>
            </a:outerShdw>
          </a:effectLst>
        </p:spPr>
      </p:sp>
      <p:sp>
        <p:nvSpPr>
          <p:cNvPr id="26" name="Shape 20"/>
          <p:cNvSpPr/>
          <p:nvPr/>
        </p:nvSpPr>
        <p:spPr>
          <a:xfrm>
            <a:off x="15642641" y="3258007"/>
            <a:ext cx="609905" cy="609905"/>
          </a:xfrm>
          <a:prstGeom prst="roundRect">
            <a:avLst>
              <a:gd name="adj" fmla="val 149925"/>
            </a:avLst>
          </a:prstGeom>
          <a:solidFill>
            <a:srgbClr val="27AE60">
              <a:alpha val="10000"/>
            </a:srgbClr>
          </a:solidFill>
          <a:ln/>
        </p:spPr>
      </p:sp>
      <p:pic>
        <p:nvPicPr>
          <p:cNvPr id="27" name="Image 4" descr="preencoded.png"/>
          <p:cNvPicPr>
            <a:picLocks noChangeAspect="1"/>
          </p:cNvPicPr>
          <p:nvPr/>
        </p:nvPicPr>
        <p:blipFill>
          <a:blip r:embed="rId7"/>
          <a:srcRect/>
          <a:stretch/>
        </p:blipFill>
        <p:spPr>
          <a:xfrm>
            <a:off x="15804490" y="3419856"/>
            <a:ext cx="286207" cy="286207"/>
          </a:xfrm>
          <a:prstGeom prst="rect">
            <a:avLst/>
          </a:prstGeom>
        </p:spPr>
      </p:pic>
      <p:sp>
        <p:nvSpPr>
          <p:cNvPr id="28" name="Text 21"/>
          <p:cNvSpPr txBox="1"/>
          <p:nvPr/>
        </p:nvSpPr>
        <p:spPr>
          <a:xfrm>
            <a:off x="14661490" y="4000500"/>
            <a:ext cx="2724912" cy="495605"/>
          </a:xfrm>
          <a:prstGeom prst="rect">
            <a:avLst/>
          </a:prstGeom>
          <a:noFill/>
          <a:ln/>
        </p:spPr>
        <p:txBody>
          <a:bodyPr wrap="square" lIns="0" tIns="0" rIns="0" bIns="0" rtlCol="0" anchor="ctr"/>
          <a:lstStyle/>
          <a:p>
            <a:pPr marL="0" indent="0" algn="ctr">
              <a:buNone/>
            </a:pPr>
            <a:r>
              <a:rPr lang="en-US" sz="1500" dirty="0">
                <a:solidFill>
                  <a:srgbClr val="2C3E50"/>
                </a:solidFill>
                <a:latin typeface="Raleway" pitchFamily="34" charset="0"/>
                <a:ea typeface="Raleway" pitchFamily="34" charset="-122"/>
                <a:cs typeface="Raleway" pitchFamily="34" charset="-120"/>
              </a:rPr>
              <a:t>Sous-représentation dans les instances décisionnelles</a:t>
            </a:r>
            <a:endParaRPr lang="en-US" sz="1500" dirty="0"/>
          </a:p>
        </p:txBody>
      </p:sp>
      <p:sp>
        <p:nvSpPr>
          <p:cNvPr id="29" name="Text 22"/>
          <p:cNvSpPr txBox="1"/>
          <p:nvPr/>
        </p:nvSpPr>
        <p:spPr>
          <a:xfrm>
            <a:off x="10067544" y="4981651"/>
            <a:ext cx="6839712" cy="648310"/>
          </a:xfrm>
          <a:prstGeom prst="rect">
            <a:avLst/>
          </a:prstGeom>
          <a:noFill/>
          <a:ln/>
        </p:spPr>
        <p:txBody>
          <a:bodyPr wrap="square" lIns="0" tIns="0" rIns="0" bIns="0" rtlCol="0" anchor="ctr"/>
          <a:lstStyle/>
          <a:p>
            <a:pPr marL="0" indent="0" algn="l">
              <a:buNone/>
            </a:pPr>
            <a:r>
              <a:rPr lang="en-US" sz="1800" dirty="0">
                <a:solidFill>
                  <a:srgbClr val="2C3E50"/>
                </a:solidFill>
                <a:latin typeface="Raleway" pitchFamily="34" charset="0"/>
                <a:ea typeface="Raleway" pitchFamily="34" charset="-122"/>
                <a:cs typeface="Raleway" pitchFamily="34" charset="-120"/>
              </a:rPr>
              <a:t>L'égalité salariale et la participation aux décisions économiques demeurent des enjeux prioritaires.</a:t>
            </a:r>
            <a:endParaRPr lang="en-US" sz="1800" dirty="0"/>
          </a:p>
        </p:txBody>
      </p:sp>
      <p:sp>
        <p:nvSpPr>
          <p:cNvPr id="30" name="Shape 23"/>
          <p:cNvSpPr/>
          <p:nvPr/>
        </p:nvSpPr>
        <p:spPr>
          <a:xfrm>
            <a:off x="0" y="9706356"/>
            <a:ext cx="18288000" cy="580644"/>
          </a:xfrm>
          <a:prstGeom prst="rect">
            <a:avLst/>
          </a:prstGeom>
          <a:solidFill>
            <a:srgbClr val="F3F4F6"/>
          </a:solidFill>
          <a:ln/>
        </p:spPr>
      </p:sp>
      <p:sp>
        <p:nvSpPr>
          <p:cNvPr id="31" name="Shape 24"/>
          <p:cNvSpPr/>
          <p:nvPr/>
        </p:nvSpPr>
        <p:spPr>
          <a:xfrm>
            <a:off x="0" y="9706356"/>
            <a:ext cx="18288000" cy="9144"/>
          </a:xfrm>
          <a:prstGeom prst="rect">
            <a:avLst/>
          </a:prstGeom>
          <a:solidFill>
            <a:srgbClr val="E5E7EB"/>
          </a:solidFill>
          <a:ln/>
        </p:spPr>
      </p:sp>
      <p:pic>
        <p:nvPicPr>
          <p:cNvPr id="32" name="Image 5" descr="preencoded.png"/>
          <p:cNvPicPr>
            <a:picLocks noChangeAspect="1"/>
          </p:cNvPicPr>
          <p:nvPr/>
        </p:nvPicPr>
        <p:blipFill>
          <a:blip r:embed="rId8"/>
          <a:srcRect/>
          <a:stretch/>
        </p:blipFill>
        <p:spPr>
          <a:xfrm>
            <a:off x="457200" y="9908438"/>
            <a:ext cx="171907" cy="171907"/>
          </a:xfrm>
          <a:prstGeom prst="rect">
            <a:avLst/>
          </a:prstGeom>
        </p:spPr>
      </p:pic>
      <p:sp>
        <p:nvSpPr>
          <p:cNvPr id="33" name="Text 25"/>
          <p:cNvSpPr txBox="1"/>
          <p:nvPr/>
        </p:nvSpPr>
        <p:spPr>
          <a:xfrm>
            <a:off x="705002" y="9896551"/>
            <a:ext cx="2719426" cy="200254"/>
          </a:xfrm>
          <a:prstGeom prst="rect">
            <a:avLst/>
          </a:prstGeom>
          <a:noFill/>
          <a:ln/>
        </p:spPr>
        <p:txBody>
          <a:bodyPr wrap="square" lIns="0" tIns="0" rIns="0" bIns="0" rtlCol="0" anchor="ctr"/>
          <a:lstStyle/>
          <a:p>
            <a:pPr marL="0" indent="0" algn="l">
              <a:buNone/>
            </a:pPr>
            <a:r>
              <a:rPr lang="en-US" sz="1300" dirty="0">
                <a:solidFill>
                  <a:srgbClr val="374151"/>
                </a:solidFill>
                <a:latin typeface="Raleway" pitchFamily="34" charset="0"/>
                <a:ea typeface="Raleway" pitchFamily="34" charset="-122"/>
                <a:cs typeface="Raleway" pitchFamily="34" charset="-120"/>
              </a:rPr>
              <a:t>Contact@jerestaure-bienetre.org</a:t>
            </a:r>
            <a:endParaRPr lang="en-US" sz="1300" dirty="0"/>
          </a:p>
        </p:txBody>
      </p:sp>
      <p:pic>
        <p:nvPicPr>
          <p:cNvPr id="34" name="Image 6" descr="preencoded.png"/>
          <p:cNvPicPr>
            <a:picLocks noChangeAspect="1"/>
          </p:cNvPicPr>
          <p:nvPr/>
        </p:nvPicPr>
        <p:blipFill>
          <a:blip r:embed="rId9"/>
          <a:srcRect/>
          <a:stretch/>
        </p:blipFill>
        <p:spPr>
          <a:xfrm>
            <a:off x="3514954" y="9908438"/>
            <a:ext cx="171907" cy="171907"/>
          </a:xfrm>
          <a:prstGeom prst="rect">
            <a:avLst/>
          </a:prstGeom>
        </p:spPr>
      </p:pic>
      <p:sp>
        <p:nvSpPr>
          <p:cNvPr id="35" name="Text 26"/>
          <p:cNvSpPr txBox="1"/>
          <p:nvPr/>
        </p:nvSpPr>
        <p:spPr>
          <a:xfrm>
            <a:off x="3762756" y="9896551"/>
            <a:ext cx="1443838" cy="200254"/>
          </a:xfrm>
          <a:prstGeom prst="rect">
            <a:avLst/>
          </a:prstGeom>
          <a:noFill/>
          <a:ln/>
        </p:spPr>
        <p:txBody>
          <a:bodyPr wrap="square" lIns="0" tIns="0" rIns="0" bIns="0" rtlCol="0" anchor="ctr"/>
          <a:lstStyle/>
          <a:p>
            <a:pPr marL="0" indent="0" algn="l">
              <a:buNone/>
            </a:pPr>
            <a:r>
              <a:rPr lang="en-US" sz="1300" dirty="0">
                <a:solidFill>
                  <a:srgbClr val="374151"/>
                </a:solidFill>
                <a:latin typeface="Raleway" pitchFamily="34" charset="0"/>
                <a:ea typeface="Raleway" pitchFamily="34" charset="-122"/>
                <a:cs typeface="Raleway" pitchFamily="34" charset="-120"/>
              </a:rPr>
              <a:t>+229 96 24 94 86</a:t>
            </a:r>
            <a:endParaRPr lang="en-US" sz="1300" dirty="0"/>
          </a:p>
        </p:txBody>
      </p:sp>
      <p:pic>
        <p:nvPicPr>
          <p:cNvPr id="36" name="Image 7" descr="preencoded.png"/>
          <p:cNvPicPr>
            <a:picLocks noChangeAspect="1"/>
          </p:cNvPicPr>
          <p:nvPr/>
        </p:nvPicPr>
        <p:blipFill>
          <a:blip r:embed="rId10"/>
          <a:srcRect l="-989999" r="-989999"/>
          <a:stretch/>
        </p:blipFill>
        <p:spPr>
          <a:xfrm>
            <a:off x="16925544" y="10077602"/>
            <a:ext cx="190195" cy="9144"/>
          </a:xfrm>
          <a:prstGeom prst="rect">
            <a:avLst/>
          </a:prstGeom>
        </p:spPr>
      </p:pic>
      <p:pic>
        <p:nvPicPr>
          <p:cNvPr id="37" name="Image 8" descr="preencoded.png"/>
          <p:cNvPicPr>
            <a:picLocks noChangeAspect="1"/>
          </p:cNvPicPr>
          <p:nvPr/>
        </p:nvPicPr>
        <p:blipFill>
          <a:blip r:embed="rId11"/>
          <a:srcRect l="-989999" r="-989999"/>
          <a:stretch/>
        </p:blipFill>
        <p:spPr>
          <a:xfrm>
            <a:off x="17268444" y="10077602"/>
            <a:ext cx="190195" cy="9144"/>
          </a:xfrm>
          <a:prstGeom prst="rect">
            <a:avLst/>
          </a:prstGeom>
        </p:spPr>
      </p:pic>
      <p:pic>
        <p:nvPicPr>
          <p:cNvPr id="38" name="Image 9" descr="preencoded.png"/>
          <p:cNvPicPr>
            <a:picLocks noChangeAspect="1"/>
          </p:cNvPicPr>
          <p:nvPr/>
        </p:nvPicPr>
        <p:blipFill>
          <a:blip r:embed="rId12"/>
          <a:srcRect l="-1016667" r="-1016667"/>
          <a:stretch/>
        </p:blipFill>
        <p:spPr>
          <a:xfrm>
            <a:off x="17611344" y="10077602"/>
            <a:ext cx="219456" cy="9144"/>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Shape 0"/>
          <p:cNvSpPr/>
          <p:nvPr/>
        </p:nvSpPr>
        <p:spPr>
          <a:xfrm>
            <a:off x="0" y="0"/>
            <a:ext cx="18288000" cy="11734495"/>
          </a:xfrm>
          <a:prstGeom prst="rect">
            <a:avLst/>
          </a:prstGeom>
          <a:solidFill>
            <a:srgbClr val="F8F9FA"/>
          </a:solidFill>
          <a:ln/>
        </p:spPr>
      </p:sp>
      <p:sp>
        <p:nvSpPr>
          <p:cNvPr id="3" name="Shape 1"/>
          <p:cNvSpPr/>
          <p:nvPr/>
        </p:nvSpPr>
        <p:spPr>
          <a:xfrm>
            <a:off x="0" y="0"/>
            <a:ext cx="18288000" cy="838505"/>
          </a:xfrm>
          <a:prstGeom prst="rect">
            <a:avLst/>
          </a:prstGeom>
          <a:solidFill>
            <a:srgbClr val="1A5276"/>
          </a:solidFill>
          <a:ln/>
        </p:spPr>
      </p:sp>
      <p:sp>
        <p:nvSpPr>
          <p:cNvPr id="4" name="Text 2"/>
          <p:cNvSpPr txBox="1"/>
          <p:nvPr/>
        </p:nvSpPr>
        <p:spPr>
          <a:xfrm>
            <a:off x="457200" y="209398"/>
            <a:ext cx="7001561" cy="419710"/>
          </a:xfrm>
          <a:prstGeom prst="rect">
            <a:avLst/>
          </a:prstGeom>
          <a:noFill/>
          <a:ln/>
        </p:spPr>
        <p:txBody>
          <a:bodyPr wrap="square" lIns="0" tIns="0" rIns="0" bIns="0" rtlCol="0" anchor="ctr"/>
          <a:lstStyle/>
          <a:p>
            <a:pPr marL="0" indent="0" algn="l">
              <a:buNone/>
            </a:pPr>
            <a:r>
              <a:rPr lang="en-US" sz="2700" b="1" dirty="0">
                <a:solidFill>
                  <a:srgbClr val="FFFFFF"/>
                </a:solidFill>
                <a:latin typeface="Montserrat" pitchFamily="34" charset="0"/>
                <a:ea typeface="Montserrat" pitchFamily="34" charset="-122"/>
                <a:cs typeface="Montserrat" pitchFamily="34" charset="-120"/>
              </a:rPr>
              <a:t>Analyse SWOT de JeRestaure Bien-être</a:t>
            </a:r>
            <a:endParaRPr lang="en-US" sz="2700" dirty="0"/>
          </a:p>
        </p:txBody>
      </p:sp>
      <p:sp>
        <p:nvSpPr>
          <p:cNvPr id="5" name="Shape 3"/>
          <p:cNvSpPr/>
          <p:nvPr/>
        </p:nvSpPr>
        <p:spPr>
          <a:xfrm>
            <a:off x="0" y="838505"/>
            <a:ext cx="18288000" cy="10353751"/>
          </a:xfrm>
          <a:prstGeom prst="rect">
            <a:avLst/>
          </a:prstGeom>
          <a:solidFill>
            <a:srgbClr val="F9FAFB"/>
          </a:solidFill>
          <a:ln/>
        </p:spPr>
      </p:sp>
      <p:sp>
        <p:nvSpPr>
          <p:cNvPr id="6" name="Shape 4"/>
          <p:cNvSpPr/>
          <p:nvPr/>
        </p:nvSpPr>
        <p:spPr>
          <a:xfrm>
            <a:off x="457200" y="1295705"/>
            <a:ext cx="8534095" cy="2943454"/>
          </a:xfrm>
          <a:prstGeom prst="roundRect">
            <a:avLst>
              <a:gd name="adj" fmla="val 804"/>
            </a:avLst>
          </a:prstGeom>
          <a:solidFill>
            <a:srgbClr val="FFFFFF"/>
          </a:solidFill>
          <a:ln/>
          <a:effectLst>
            <a:outerShdw blurRad="63500" dist="38100" dir="5400000" algn="bl" rotWithShape="0">
              <a:srgbClr val="000000">
                <a:alpha val="10000"/>
              </a:srgbClr>
            </a:outerShdw>
          </a:effectLst>
        </p:spPr>
      </p:sp>
      <p:sp>
        <p:nvSpPr>
          <p:cNvPr id="7" name="Shape 5"/>
          <p:cNvSpPr/>
          <p:nvPr/>
        </p:nvSpPr>
        <p:spPr>
          <a:xfrm>
            <a:off x="457200" y="1295705"/>
            <a:ext cx="8534095" cy="514807"/>
          </a:xfrm>
          <a:prstGeom prst="roundRect">
            <a:avLst>
              <a:gd name="adj" fmla="val 26314"/>
            </a:avLst>
          </a:prstGeom>
          <a:solidFill>
            <a:srgbClr val="27AE60">
              <a:alpha val="80000"/>
            </a:srgbClr>
          </a:solidFill>
          <a:ln/>
        </p:spPr>
      </p:sp>
      <p:pic>
        <p:nvPicPr>
          <p:cNvPr id="8" name="Image 0" descr="preencoded.png"/>
          <p:cNvPicPr>
            <a:picLocks noChangeAspect="1"/>
          </p:cNvPicPr>
          <p:nvPr/>
        </p:nvPicPr>
        <p:blipFill>
          <a:blip r:embed="rId3"/>
          <a:srcRect l="-1648" r="-1648"/>
          <a:stretch/>
        </p:blipFill>
        <p:spPr>
          <a:xfrm>
            <a:off x="647395" y="1457554"/>
            <a:ext cx="171907" cy="190195"/>
          </a:xfrm>
          <a:prstGeom prst="rect">
            <a:avLst/>
          </a:prstGeom>
        </p:spPr>
      </p:pic>
      <p:sp>
        <p:nvSpPr>
          <p:cNvPr id="9" name="Shape 6"/>
          <p:cNvSpPr/>
          <p:nvPr/>
        </p:nvSpPr>
        <p:spPr>
          <a:xfrm>
            <a:off x="9296705" y="1295705"/>
            <a:ext cx="8534095" cy="2943454"/>
          </a:xfrm>
          <a:prstGeom prst="roundRect">
            <a:avLst>
              <a:gd name="adj" fmla="val 804"/>
            </a:avLst>
          </a:prstGeom>
          <a:solidFill>
            <a:srgbClr val="FFFFFF"/>
          </a:solidFill>
          <a:ln/>
          <a:effectLst>
            <a:outerShdw blurRad="63500" dist="38100" dir="5400000" algn="bl" rotWithShape="0">
              <a:srgbClr val="000000">
                <a:alpha val="10000"/>
              </a:srgbClr>
            </a:outerShdw>
          </a:effectLst>
        </p:spPr>
      </p:sp>
      <p:sp>
        <p:nvSpPr>
          <p:cNvPr id="10" name="Text 7"/>
          <p:cNvSpPr txBox="1"/>
          <p:nvPr/>
        </p:nvSpPr>
        <p:spPr>
          <a:xfrm>
            <a:off x="933602" y="1410005"/>
            <a:ext cx="1810512" cy="286207"/>
          </a:xfrm>
          <a:prstGeom prst="rect">
            <a:avLst/>
          </a:prstGeom>
          <a:noFill/>
          <a:ln/>
        </p:spPr>
        <p:txBody>
          <a:bodyPr wrap="square" lIns="0" tIns="0" rIns="0" bIns="0" rtlCol="0" anchor="ctr"/>
          <a:lstStyle/>
          <a:p>
            <a:pPr marL="0" indent="0" algn="l">
              <a:buNone/>
            </a:pPr>
            <a:r>
              <a:rPr lang="en-US" sz="1500" b="1" dirty="0">
                <a:solidFill>
                  <a:srgbClr val="FFFFFF"/>
                </a:solidFill>
                <a:latin typeface="Raleway" pitchFamily="34" charset="0"/>
                <a:ea typeface="Raleway" pitchFamily="34" charset="-122"/>
                <a:cs typeface="Raleway" pitchFamily="34" charset="-120"/>
              </a:rPr>
              <a:t>Forces (Strengths)</a:t>
            </a:r>
            <a:endParaRPr lang="en-US" sz="1500" dirty="0"/>
          </a:p>
        </p:txBody>
      </p:sp>
      <p:sp>
        <p:nvSpPr>
          <p:cNvPr id="11" name="Shape 8"/>
          <p:cNvSpPr/>
          <p:nvPr/>
        </p:nvSpPr>
        <p:spPr>
          <a:xfrm>
            <a:off x="457200" y="1809598"/>
            <a:ext cx="8534095" cy="2428646"/>
          </a:xfrm>
          <a:prstGeom prst="rect">
            <a:avLst/>
          </a:prstGeom>
          <a:solidFill>
            <a:srgbClr val="ECFDF5"/>
          </a:solidFill>
          <a:ln/>
        </p:spPr>
      </p:sp>
      <p:pic>
        <p:nvPicPr>
          <p:cNvPr id="12" name="Image 1" descr="preencoded.png"/>
          <p:cNvPicPr>
            <a:picLocks noChangeAspect="1"/>
          </p:cNvPicPr>
          <p:nvPr/>
        </p:nvPicPr>
        <p:blipFill>
          <a:blip r:embed="rId4"/>
          <a:srcRect/>
          <a:stretch/>
        </p:blipFill>
        <p:spPr>
          <a:xfrm>
            <a:off x="647395" y="2133295"/>
            <a:ext cx="152705" cy="152705"/>
          </a:xfrm>
          <a:prstGeom prst="rect">
            <a:avLst/>
          </a:prstGeom>
        </p:spPr>
      </p:pic>
      <p:sp>
        <p:nvSpPr>
          <p:cNvPr id="13" name="Text 9"/>
          <p:cNvSpPr txBox="1"/>
          <p:nvPr/>
        </p:nvSpPr>
        <p:spPr>
          <a:xfrm>
            <a:off x="914400" y="2095805"/>
            <a:ext cx="4181551"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Expérience de 5+ ans dans la mobilisation communautaire</a:t>
            </a:r>
            <a:endParaRPr lang="en-US" sz="1200" dirty="0"/>
          </a:p>
        </p:txBody>
      </p:sp>
      <p:pic>
        <p:nvPicPr>
          <p:cNvPr id="14" name="Image 2" descr="preencoded.png"/>
          <p:cNvPicPr>
            <a:picLocks noChangeAspect="1"/>
          </p:cNvPicPr>
          <p:nvPr/>
        </p:nvPicPr>
        <p:blipFill>
          <a:blip r:embed="rId4"/>
          <a:srcRect/>
          <a:stretch/>
        </p:blipFill>
        <p:spPr>
          <a:xfrm>
            <a:off x="647395" y="2542946"/>
            <a:ext cx="152705" cy="152705"/>
          </a:xfrm>
          <a:prstGeom prst="rect">
            <a:avLst/>
          </a:prstGeom>
        </p:spPr>
      </p:pic>
      <p:sp>
        <p:nvSpPr>
          <p:cNvPr id="15" name="Text 10"/>
          <p:cNvSpPr txBox="1"/>
          <p:nvPr/>
        </p:nvSpPr>
        <p:spPr>
          <a:xfrm>
            <a:off x="914400" y="2505456"/>
            <a:ext cx="3877056"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Réseau solide de partenaires locaux et internationaux</a:t>
            </a:r>
            <a:endParaRPr lang="en-US" sz="1200" dirty="0"/>
          </a:p>
        </p:txBody>
      </p:sp>
      <p:pic>
        <p:nvPicPr>
          <p:cNvPr id="16" name="Image 3" descr="preencoded.png"/>
          <p:cNvPicPr>
            <a:picLocks noChangeAspect="1"/>
          </p:cNvPicPr>
          <p:nvPr/>
        </p:nvPicPr>
        <p:blipFill>
          <a:blip r:embed="rId4"/>
          <a:srcRect/>
          <a:stretch/>
        </p:blipFill>
        <p:spPr>
          <a:xfrm>
            <a:off x="647395" y="2952598"/>
            <a:ext cx="152705" cy="152705"/>
          </a:xfrm>
          <a:prstGeom prst="rect">
            <a:avLst/>
          </a:prstGeom>
        </p:spPr>
      </p:pic>
      <p:sp>
        <p:nvSpPr>
          <p:cNvPr id="17" name="Text 11"/>
          <p:cNvSpPr txBox="1"/>
          <p:nvPr/>
        </p:nvSpPr>
        <p:spPr>
          <a:xfrm>
            <a:off x="914400" y="2915107"/>
            <a:ext cx="2638958"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Équipe pluridisciplinaire et engagée</a:t>
            </a:r>
            <a:endParaRPr lang="en-US" sz="1200" dirty="0"/>
          </a:p>
        </p:txBody>
      </p:sp>
      <p:pic>
        <p:nvPicPr>
          <p:cNvPr id="18" name="Image 4" descr="preencoded.png"/>
          <p:cNvPicPr>
            <a:picLocks noChangeAspect="1"/>
          </p:cNvPicPr>
          <p:nvPr/>
        </p:nvPicPr>
        <p:blipFill>
          <a:blip r:embed="rId4"/>
          <a:srcRect/>
          <a:stretch/>
        </p:blipFill>
        <p:spPr>
          <a:xfrm>
            <a:off x="647395" y="3362249"/>
            <a:ext cx="152705" cy="152705"/>
          </a:xfrm>
          <a:prstGeom prst="rect">
            <a:avLst/>
          </a:prstGeom>
        </p:spPr>
      </p:pic>
      <p:sp>
        <p:nvSpPr>
          <p:cNvPr id="19" name="Text 12"/>
          <p:cNvSpPr txBox="1"/>
          <p:nvPr/>
        </p:nvSpPr>
        <p:spPr>
          <a:xfrm>
            <a:off x="914400" y="3323844"/>
            <a:ext cx="3762756"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Forte reconnaissance dans les communautés cibles</a:t>
            </a:r>
            <a:endParaRPr lang="en-US" sz="1200" dirty="0"/>
          </a:p>
        </p:txBody>
      </p:sp>
      <p:pic>
        <p:nvPicPr>
          <p:cNvPr id="20" name="Image 5" descr="preencoded.png"/>
          <p:cNvPicPr>
            <a:picLocks noChangeAspect="1"/>
          </p:cNvPicPr>
          <p:nvPr/>
        </p:nvPicPr>
        <p:blipFill>
          <a:blip r:embed="rId4"/>
          <a:srcRect/>
          <a:stretch/>
        </p:blipFill>
        <p:spPr>
          <a:xfrm>
            <a:off x="647395" y="3771900"/>
            <a:ext cx="152705" cy="152705"/>
          </a:xfrm>
          <a:prstGeom prst="rect">
            <a:avLst/>
          </a:prstGeom>
        </p:spPr>
      </p:pic>
      <p:sp>
        <p:nvSpPr>
          <p:cNvPr id="21" name="Text 13"/>
          <p:cNvSpPr txBox="1"/>
          <p:nvPr/>
        </p:nvSpPr>
        <p:spPr>
          <a:xfrm>
            <a:off x="914400" y="3733495"/>
            <a:ext cx="2429561"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Approche participative éprouvée</a:t>
            </a:r>
            <a:endParaRPr lang="en-US" sz="1200" dirty="0"/>
          </a:p>
        </p:txBody>
      </p:sp>
      <p:sp>
        <p:nvSpPr>
          <p:cNvPr id="22" name="Shape 14"/>
          <p:cNvSpPr/>
          <p:nvPr/>
        </p:nvSpPr>
        <p:spPr>
          <a:xfrm>
            <a:off x="9296705" y="1295705"/>
            <a:ext cx="8534095" cy="514807"/>
          </a:xfrm>
          <a:prstGeom prst="roundRect">
            <a:avLst>
              <a:gd name="adj" fmla="val 26314"/>
            </a:avLst>
          </a:prstGeom>
          <a:solidFill>
            <a:srgbClr val="E74C3C">
              <a:alpha val="80000"/>
            </a:srgbClr>
          </a:solidFill>
          <a:ln/>
        </p:spPr>
      </p:sp>
      <p:pic>
        <p:nvPicPr>
          <p:cNvPr id="23" name="Image 6" descr="preencoded.png"/>
          <p:cNvPicPr>
            <a:picLocks noChangeAspect="1"/>
          </p:cNvPicPr>
          <p:nvPr/>
        </p:nvPicPr>
        <p:blipFill>
          <a:blip r:embed="rId5"/>
          <a:srcRect/>
          <a:stretch/>
        </p:blipFill>
        <p:spPr>
          <a:xfrm>
            <a:off x="9486900" y="1457554"/>
            <a:ext cx="190195" cy="190195"/>
          </a:xfrm>
          <a:prstGeom prst="rect">
            <a:avLst/>
          </a:prstGeom>
        </p:spPr>
      </p:pic>
      <p:sp>
        <p:nvSpPr>
          <p:cNvPr id="24" name="Text 15"/>
          <p:cNvSpPr txBox="1"/>
          <p:nvPr/>
        </p:nvSpPr>
        <p:spPr>
          <a:xfrm>
            <a:off x="9791395" y="1410005"/>
            <a:ext cx="2410358" cy="286207"/>
          </a:xfrm>
          <a:prstGeom prst="rect">
            <a:avLst/>
          </a:prstGeom>
          <a:noFill/>
          <a:ln/>
        </p:spPr>
        <p:txBody>
          <a:bodyPr wrap="square" lIns="0" tIns="0" rIns="0" bIns="0" rtlCol="0" anchor="ctr"/>
          <a:lstStyle/>
          <a:p>
            <a:pPr marL="0" indent="0" algn="l">
              <a:buNone/>
            </a:pPr>
            <a:r>
              <a:rPr lang="en-US" sz="1500" b="1" dirty="0">
                <a:solidFill>
                  <a:srgbClr val="FFFFFF"/>
                </a:solidFill>
                <a:latin typeface="Raleway" pitchFamily="34" charset="0"/>
                <a:ea typeface="Raleway" pitchFamily="34" charset="-122"/>
                <a:cs typeface="Raleway" pitchFamily="34" charset="-120"/>
              </a:rPr>
              <a:t>Faiblesses (Weaknesses)</a:t>
            </a:r>
            <a:endParaRPr lang="en-US" sz="1500" dirty="0"/>
          </a:p>
        </p:txBody>
      </p:sp>
      <p:sp>
        <p:nvSpPr>
          <p:cNvPr id="25" name="Shape 16"/>
          <p:cNvSpPr/>
          <p:nvPr/>
        </p:nvSpPr>
        <p:spPr>
          <a:xfrm>
            <a:off x="9296705" y="1809598"/>
            <a:ext cx="8534095" cy="2428646"/>
          </a:xfrm>
          <a:prstGeom prst="rect">
            <a:avLst/>
          </a:prstGeom>
          <a:solidFill>
            <a:srgbClr val="FEF2F2"/>
          </a:solidFill>
          <a:ln/>
        </p:spPr>
      </p:sp>
      <p:pic>
        <p:nvPicPr>
          <p:cNvPr id="26" name="Image 7" descr="preencoded.png"/>
          <p:cNvPicPr>
            <a:picLocks noChangeAspect="1"/>
          </p:cNvPicPr>
          <p:nvPr/>
        </p:nvPicPr>
        <p:blipFill>
          <a:blip r:embed="rId6"/>
          <a:srcRect/>
          <a:stretch/>
        </p:blipFill>
        <p:spPr>
          <a:xfrm>
            <a:off x="9486900" y="2133295"/>
            <a:ext cx="152705" cy="152705"/>
          </a:xfrm>
          <a:prstGeom prst="rect">
            <a:avLst/>
          </a:prstGeom>
        </p:spPr>
      </p:pic>
      <p:sp>
        <p:nvSpPr>
          <p:cNvPr id="27" name="Text 17"/>
          <p:cNvSpPr txBox="1"/>
          <p:nvPr/>
        </p:nvSpPr>
        <p:spPr>
          <a:xfrm>
            <a:off x="9753905" y="2095805"/>
            <a:ext cx="3676802"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Dépendance excessive aux financements externes</a:t>
            </a:r>
            <a:endParaRPr lang="en-US" sz="1200" dirty="0"/>
          </a:p>
        </p:txBody>
      </p:sp>
      <p:pic>
        <p:nvPicPr>
          <p:cNvPr id="28" name="Image 8" descr="preencoded.png"/>
          <p:cNvPicPr>
            <a:picLocks noChangeAspect="1"/>
          </p:cNvPicPr>
          <p:nvPr/>
        </p:nvPicPr>
        <p:blipFill>
          <a:blip r:embed="rId6"/>
          <a:srcRect/>
          <a:stretch/>
        </p:blipFill>
        <p:spPr>
          <a:xfrm>
            <a:off x="9486900" y="2542946"/>
            <a:ext cx="152705" cy="152705"/>
          </a:xfrm>
          <a:prstGeom prst="rect">
            <a:avLst/>
          </a:prstGeom>
        </p:spPr>
      </p:pic>
      <p:sp>
        <p:nvSpPr>
          <p:cNvPr id="29" name="Text 18"/>
          <p:cNvSpPr txBox="1"/>
          <p:nvPr/>
        </p:nvSpPr>
        <p:spPr>
          <a:xfrm>
            <a:off x="9753905" y="2505456"/>
            <a:ext cx="2619756"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Capacité limitée en suivi-évaluation</a:t>
            </a:r>
            <a:endParaRPr lang="en-US" sz="1200" dirty="0"/>
          </a:p>
        </p:txBody>
      </p:sp>
      <p:pic>
        <p:nvPicPr>
          <p:cNvPr id="30" name="Image 9" descr="preencoded.png"/>
          <p:cNvPicPr>
            <a:picLocks noChangeAspect="1"/>
          </p:cNvPicPr>
          <p:nvPr/>
        </p:nvPicPr>
        <p:blipFill>
          <a:blip r:embed="rId6"/>
          <a:srcRect/>
          <a:stretch/>
        </p:blipFill>
        <p:spPr>
          <a:xfrm>
            <a:off x="9486900" y="2952598"/>
            <a:ext cx="152705" cy="152705"/>
          </a:xfrm>
          <a:prstGeom prst="rect">
            <a:avLst/>
          </a:prstGeom>
        </p:spPr>
      </p:pic>
      <p:sp>
        <p:nvSpPr>
          <p:cNvPr id="31" name="Text 19"/>
          <p:cNvSpPr txBox="1"/>
          <p:nvPr/>
        </p:nvSpPr>
        <p:spPr>
          <a:xfrm>
            <a:off x="9753905" y="2915107"/>
            <a:ext cx="3363163"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Faible présence numérique et communication</a:t>
            </a:r>
            <a:endParaRPr lang="en-US" sz="1200" dirty="0"/>
          </a:p>
        </p:txBody>
      </p:sp>
      <p:pic>
        <p:nvPicPr>
          <p:cNvPr id="32" name="Image 10" descr="preencoded.png"/>
          <p:cNvPicPr>
            <a:picLocks noChangeAspect="1"/>
          </p:cNvPicPr>
          <p:nvPr/>
        </p:nvPicPr>
        <p:blipFill>
          <a:blip r:embed="rId6"/>
          <a:srcRect/>
          <a:stretch/>
        </p:blipFill>
        <p:spPr>
          <a:xfrm>
            <a:off x="9486900" y="3362249"/>
            <a:ext cx="152705" cy="152705"/>
          </a:xfrm>
          <a:prstGeom prst="rect">
            <a:avLst/>
          </a:prstGeom>
        </p:spPr>
      </p:pic>
      <p:sp>
        <p:nvSpPr>
          <p:cNvPr id="33" name="Text 20"/>
          <p:cNvSpPr txBox="1"/>
          <p:nvPr/>
        </p:nvSpPr>
        <p:spPr>
          <a:xfrm>
            <a:off x="9753905" y="3323844"/>
            <a:ext cx="3905402"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Concentration géographique limitée des interventions</a:t>
            </a:r>
            <a:endParaRPr lang="en-US" sz="1200" dirty="0"/>
          </a:p>
        </p:txBody>
      </p:sp>
      <p:pic>
        <p:nvPicPr>
          <p:cNvPr id="34" name="Image 11" descr="preencoded.png"/>
          <p:cNvPicPr>
            <a:picLocks noChangeAspect="1"/>
          </p:cNvPicPr>
          <p:nvPr/>
        </p:nvPicPr>
        <p:blipFill>
          <a:blip r:embed="rId6"/>
          <a:srcRect/>
          <a:stretch/>
        </p:blipFill>
        <p:spPr>
          <a:xfrm>
            <a:off x="9486900" y="3771900"/>
            <a:ext cx="152705" cy="152705"/>
          </a:xfrm>
          <a:prstGeom prst="rect">
            <a:avLst/>
          </a:prstGeom>
        </p:spPr>
      </p:pic>
      <p:sp>
        <p:nvSpPr>
          <p:cNvPr id="35" name="Shape 21"/>
          <p:cNvSpPr/>
          <p:nvPr/>
        </p:nvSpPr>
        <p:spPr>
          <a:xfrm>
            <a:off x="457200" y="4543654"/>
            <a:ext cx="8534095" cy="2943454"/>
          </a:xfrm>
          <a:prstGeom prst="roundRect">
            <a:avLst>
              <a:gd name="adj" fmla="val 804"/>
            </a:avLst>
          </a:prstGeom>
          <a:solidFill>
            <a:srgbClr val="FFFFFF"/>
          </a:solidFill>
          <a:ln/>
          <a:effectLst>
            <a:outerShdw blurRad="63500" dist="38100" dir="5400000" algn="bl" rotWithShape="0">
              <a:srgbClr val="000000">
                <a:alpha val="10000"/>
              </a:srgbClr>
            </a:outerShdw>
          </a:effectLst>
        </p:spPr>
      </p:sp>
      <p:sp>
        <p:nvSpPr>
          <p:cNvPr id="36" name="Shape 22"/>
          <p:cNvSpPr/>
          <p:nvPr/>
        </p:nvSpPr>
        <p:spPr>
          <a:xfrm>
            <a:off x="9296705" y="4543654"/>
            <a:ext cx="8534095" cy="2943454"/>
          </a:xfrm>
          <a:prstGeom prst="roundRect">
            <a:avLst>
              <a:gd name="adj" fmla="val 804"/>
            </a:avLst>
          </a:prstGeom>
          <a:solidFill>
            <a:srgbClr val="FFFFFF"/>
          </a:solidFill>
          <a:ln/>
          <a:effectLst>
            <a:outerShdw blurRad="63500" dist="38100" dir="5400000" algn="bl" rotWithShape="0">
              <a:srgbClr val="000000">
                <a:alpha val="10000"/>
              </a:srgbClr>
            </a:outerShdw>
          </a:effectLst>
        </p:spPr>
      </p:sp>
      <p:sp>
        <p:nvSpPr>
          <p:cNvPr id="37" name="Text 23"/>
          <p:cNvSpPr txBox="1"/>
          <p:nvPr/>
        </p:nvSpPr>
        <p:spPr>
          <a:xfrm>
            <a:off x="9753905" y="3733495"/>
            <a:ext cx="2829154"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Structure organisationnelle à renforcer</a:t>
            </a:r>
            <a:endParaRPr lang="en-US" sz="1200" dirty="0"/>
          </a:p>
        </p:txBody>
      </p:sp>
      <p:sp>
        <p:nvSpPr>
          <p:cNvPr id="38" name="Shape 24"/>
          <p:cNvSpPr/>
          <p:nvPr/>
        </p:nvSpPr>
        <p:spPr>
          <a:xfrm>
            <a:off x="457200" y="4543654"/>
            <a:ext cx="8534095" cy="514807"/>
          </a:xfrm>
          <a:prstGeom prst="roundRect">
            <a:avLst>
              <a:gd name="adj" fmla="val 26314"/>
            </a:avLst>
          </a:prstGeom>
          <a:solidFill>
            <a:srgbClr val="2980B9">
              <a:alpha val="80000"/>
            </a:srgbClr>
          </a:solidFill>
          <a:ln/>
        </p:spPr>
      </p:sp>
      <p:pic>
        <p:nvPicPr>
          <p:cNvPr id="39" name="Image 12" descr="preencoded.png"/>
          <p:cNvPicPr>
            <a:picLocks noChangeAspect="1"/>
          </p:cNvPicPr>
          <p:nvPr/>
        </p:nvPicPr>
        <p:blipFill>
          <a:blip r:embed="rId7"/>
          <a:srcRect/>
          <a:stretch/>
        </p:blipFill>
        <p:spPr>
          <a:xfrm>
            <a:off x="647395" y="4705502"/>
            <a:ext cx="142646" cy="190195"/>
          </a:xfrm>
          <a:prstGeom prst="rect">
            <a:avLst/>
          </a:prstGeom>
        </p:spPr>
      </p:pic>
      <p:sp>
        <p:nvSpPr>
          <p:cNvPr id="40" name="Text 25"/>
          <p:cNvSpPr txBox="1"/>
          <p:nvPr/>
        </p:nvSpPr>
        <p:spPr>
          <a:xfrm>
            <a:off x="905256" y="4657954"/>
            <a:ext cx="2772461" cy="286207"/>
          </a:xfrm>
          <a:prstGeom prst="rect">
            <a:avLst/>
          </a:prstGeom>
          <a:noFill/>
          <a:ln/>
        </p:spPr>
        <p:txBody>
          <a:bodyPr wrap="square" lIns="0" tIns="0" rIns="0" bIns="0" rtlCol="0" anchor="ctr"/>
          <a:lstStyle/>
          <a:p>
            <a:pPr marL="0" indent="0" algn="l">
              <a:buNone/>
            </a:pPr>
            <a:r>
              <a:rPr lang="en-US" sz="1500" b="1" dirty="0">
                <a:solidFill>
                  <a:srgbClr val="FFFFFF"/>
                </a:solidFill>
                <a:latin typeface="Raleway" pitchFamily="34" charset="0"/>
                <a:ea typeface="Raleway" pitchFamily="34" charset="-122"/>
                <a:cs typeface="Raleway" pitchFamily="34" charset="-120"/>
              </a:rPr>
              <a:t>Opportunités (Opportunities)</a:t>
            </a:r>
            <a:endParaRPr lang="en-US" sz="1500" dirty="0"/>
          </a:p>
        </p:txBody>
      </p:sp>
      <p:sp>
        <p:nvSpPr>
          <p:cNvPr id="41" name="Shape 26"/>
          <p:cNvSpPr/>
          <p:nvPr/>
        </p:nvSpPr>
        <p:spPr>
          <a:xfrm>
            <a:off x="457200" y="5057546"/>
            <a:ext cx="8534095" cy="2428646"/>
          </a:xfrm>
          <a:prstGeom prst="rect">
            <a:avLst/>
          </a:prstGeom>
          <a:solidFill>
            <a:srgbClr val="EFF6FF"/>
          </a:solidFill>
          <a:ln/>
        </p:spPr>
      </p:sp>
      <p:pic>
        <p:nvPicPr>
          <p:cNvPr id="42" name="Image 13" descr="preencoded.png"/>
          <p:cNvPicPr>
            <a:picLocks noChangeAspect="1"/>
          </p:cNvPicPr>
          <p:nvPr/>
        </p:nvPicPr>
        <p:blipFill>
          <a:blip r:embed="rId8"/>
          <a:srcRect/>
          <a:stretch/>
        </p:blipFill>
        <p:spPr>
          <a:xfrm>
            <a:off x="647395" y="5381244"/>
            <a:ext cx="152705" cy="152705"/>
          </a:xfrm>
          <a:prstGeom prst="rect">
            <a:avLst/>
          </a:prstGeom>
        </p:spPr>
      </p:pic>
      <p:sp>
        <p:nvSpPr>
          <p:cNvPr id="43" name="Text 27"/>
          <p:cNvSpPr txBox="1"/>
          <p:nvPr/>
        </p:nvSpPr>
        <p:spPr>
          <a:xfrm>
            <a:off x="914400" y="5343754"/>
            <a:ext cx="4515307"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Intérêt croissant des bailleurs pour les domaines d'intervention</a:t>
            </a:r>
            <a:endParaRPr lang="en-US" sz="1200" dirty="0"/>
          </a:p>
        </p:txBody>
      </p:sp>
      <p:pic>
        <p:nvPicPr>
          <p:cNvPr id="44" name="Image 14" descr="preencoded.png"/>
          <p:cNvPicPr>
            <a:picLocks noChangeAspect="1"/>
          </p:cNvPicPr>
          <p:nvPr/>
        </p:nvPicPr>
        <p:blipFill>
          <a:blip r:embed="rId8"/>
          <a:srcRect/>
          <a:stretch/>
        </p:blipFill>
        <p:spPr>
          <a:xfrm>
            <a:off x="647395" y="5790895"/>
            <a:ext cx="152705" cy="152705"/>
          </a:xfrm>
          <a:prstGeom prst="rect">
            <a:avLst/>
          </a:prstGeom>
        </p:spPr>
      </p:pic>
      <p:sp>
        <p:nvSpPr>
          <p:cNvPr id="45" name="Text 28"/>
          <p:cNvSpPr txBox="1"/>
          <p:nvPr/>
        </p:nvSpPr>
        <p:spPr>
          <a:xfrm>
            <a:off x="914400" y="5753405"/>
            <a:ext cx="3724351"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Politiques nationales favorables à l'égalité de genre</a:t>
            </a:r>
            <a:endParaRPr lang="en-US" sz="1200" dirty="0"/>
          </a:p>
        </p:txBody>
      </p:sp>
      <p:pic>
        <p:nvPicPr>
          <p:cNvPr id="46" name="Image 15" descr="preencoded.png"/>
          <p:cNvPicPr>
            <a:picLocks noChangeAspect="1"/>
          </p:cNvPicPr>
          <p:nvPr/>
        </p:nvPicPr>
        <p:blipFill>
          <a:blip r:embed="rId8"/>
          <a:srcRect/>
          <a:stretch/>
        </p:blipFill>
        <p:spPr>
          <a:xfrm>
            <a:off x="647395" y="6200546"/>
            <a:ext cx="152705" cy="152705"/>
          </a:xfrm>
          <a:prstGeom prst="rect">
            <a:avLst/>
          </a:prstGeom>
        </p:spPr>
      </p:pic>
      <p:sp>
        <p:nvSpPr>
          <p:cNvPr id="47" name="Text 29"/>
          <p:cNvSpPr txBox="1"/>
          <p:nvPr/>
        </p:nvSpPr>
        <p:spPr>
          <a:xfrm>
            <a:off x="914400" y="6163056"/>
            <a:ext cx="3724351"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Transition numérique comme levier de mobilisation</a:t>
            </a:r>
            <a:endParaRPr lang="en-US" sz="1200" dirty="0"/>
          </a:p>
        </p:txBody>
      </p:sp>
      <p:pic>
        <p:nvPicPr>
          <p:cNvPr id="48" name="Image 16" descr="preencoded.png"/>
          <p:cNvPicPr>
            <a:picLocks noChangeAspect="1"/>
          </p:cNvPicPr>
          <p:nvPr/>
        </p:nvPicPr>
        <p:blipFill>
          <a:blip r:embed="rId8"/>
          <a:srcRect/>
          <a:stretch/>
        </p:blipFill>
        <p:spPr>
          <a:xfrm>
            <a:off x="647395" y="6610198"/>
            <a:ext cx="152705" cy="152705"/>
          </a:xfrm>
          <a:prstGeom prst="rect">
            <a:avLst/>
          </a:prstGeom>
        </p:spPr>
      </p:pic>
      <p:sp>
        <p:nvSpPr>
          <p:cNvPr id="49" name="Text 30"/>
          <p:cNvSpPr txBox="1"/>
          <p:nvPr/>
        </p:nvSpPr>
        <p:spPr>
          <a:xfrm>
            <a:off x="914400" y="6572707"/>
            <a:ext cx="4010558"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Possibilités d'extension géographique des interventions</a:t>
            </a:r>
            <a:endParaRPr lang="en-US" sz="1200" dirty="0"/>
          </a:p>
        </p:txBody>
      </p:sp>
      <p:pic>
        <p:nvPicPr>
          <p:cNvPr id="50" name="Image 17" descr="preencoded.png"/>
          <p:cNvPicPr>
            <a:picLocks noChangeAspect="1"/>
          </p:cNvPicPr>
          <p:nvPr/>
        </p:nvPicPr>
        <p:blipFill>
          <a:blip r:embed="rId8"/>
          <a:srcRect/>
          <a:stretch/>
        </p:blipFill>
        <p:spPr>
          <a:xfrm>
            <a:off x="647395" y="7019849"/>
            <a:ext cx="152705" cy="152705"/>
          </a:xfrm>
          <a:prstGeom prst="rect">
            <a:avLst/>
          </a:prstGeom>
        </p:spPr>
      </p:pic>
      <p:sp>
        <p:nvSpPr>
          <p:cNvPr id="51" name="Text 31"/>
          <p:cNvSpPr txBox="1"/>
          <p:nvPr/>
        </p:nvSpPr>
        <p:spPr>
          <a:xfrm>
            <a:off x="914400" y="6981444"/>
            <a:ext cx="3505810"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Nouvelles collaborations régionales potentielles</a:t>
            </a:r>
            <a:endParaRPr lang="en-US" sz="1200" dirty="0"/>
          </a:p>
        </p:txBody>
      </p:sp>
      <p:sp>
        <p:nvSpPr>
          <p:cNvPr id="52" name="Shape 32"/>
          <p:cNvSpPr/>
          <p:nvPr/>
        </p:nvSpPr>
        <p:spPr>
          <a:xfrm>
            <a:off x="9296705" y="4543654"/>
            <a:ext cx="8534095" cy="514807"/>
          </a:xfrm>
          <a:prstGeom prst="roundRect">
            <a:avLst>
              <a:gd name="adj" fmla="val 26314"/>
            </a:avLst>
          </a:prstGeom>
          <a:solidFill>
            <a:srgbClr val="F39C12">
              <a:alpha val="80000"/>
            </a:srgbClr>
          </a:solidFill>
          <a:ln/>
        </p:spPr>
      </p:sp>
      <p:pic>
        <p:nvPicPr>
          <p:cNvPr id="53" name="Image 18" descr="preencoded.png"/>
          <p:cNvPicPr>
            <a:picLocks noChangeAspect="1"/>
          </p:cNvPicPr>
          <p:nvPr/>
        </p:nvPicPr>
        <p:blipFill>
          <a:blip r:embed="rId9"/>
          <a:srcRect l="-1648" r="-1648"/>
          <a:stretch/>
        </p:blipFill>
        <p:spPr>
          <a:xfrm>
            <a:off x="9486900" y="4705502"/>
            <a:ext cx="171907" cy="190195"/>
          </a:xfrm>
          <a:prstGeom prst="rect">
            <a:avLst/>
          </a:prstGeom>
        </p:spPr>
      </p:pic>
      <p:sp>
        <p:nvSpPr>
          <p:cNvPr id="54" name="Text 33"/>
          <p:cNvSpPr txBox="1"/>
          <p:nvPr/>
        </p:nvSpPr>
        <p:spPr>
          <a:xfrm>
            <a:off x="9773107" y="4657954"/>
            <a:ext cx="1819656" cy="286207"/>
          </a:xfrm>
          <a:prstGeom prst="rect">
            <a:avLst/>
          </a:prstGeom>
          <a:noFill/>
          <a:ln/>
        </p:spPr>
        <p:txBody>
          <a:bodyPr wrap="square" lIns="0" tIns="0" rIns="0" bIns="0" rtlCol="0" anchor="ctr"/>
          <a:lstStyle/>
          <a:p>
            <a:pPr marL="0" indent="0" algn="l">
              <a:buNone/>
            </a:pPr>
            <a:r>
              <a:rPr lang="en-US" sz="1500" b="1" dirty="0">
                <a:solidFill>
                  <a:srgbClr val="FFFFFF"/>
                </a:solidFill>
                <a:latin typeface="Raleway" pitchFamily="34" charset="0"/>
                <a:ea typeface="Raleway" pitchFamily="34" charset="-122"/>
                <a:cs typeface="Raleway" pitchFamily="34" charset="-120"/>
              </a:rPr>
              <a:t>Menaces (Threats)</a:t>
            </a:r>
            <a:endParaRPr lang="en-US" sz="1500" dirty="0"/>
          </a:p>
        </p:txBody>
      </p:sp>
      <p:sp>
        <p:nvSpPr>
          <p:cNvPr id="55" name="Shape 34"/>
          <p:cNvSpPr/>
          <p:nvPr/>
        </p:nvSpPr>
        <p:spPr>
          <a:xfrm>
            <a:off x="9296705" y="5057546"/>
            <a:ext cx="8534095" cy="2428646"/>
          </a:xfrm>
          <a:prstGeom prst="rect">
            <a:avLst/>
          </a:prstGeom>
          <a:solidFill>
            <a:srgbClr val="FFFBEB"/>
          </a:solidFill>
          <a:ln/>
        </p:spPr>
      </p:sp>
      <p:pic>
        <p:nvPicPr>
          <p:cNvPr id="56" name="Image 19" descr="preencoded.png"/>
          <p:cNvPicPr>
            <a:picLocks noChangeAspect="1"/>
          </p:cNvPicPr>
          <p:nvPr/>
        </p:nvPicPr>
        <p:blipFill>
          <a:blip r:embed="rId10"/>
          <a:srcRect/>
          <a:stretch/>
        </p:blipFill>
        <p:spPr>
          <a:xfrm>
            <a:off x="9486900" y="5381244"/>
            <a:ext cx="152705" cy="152705"/>
          </a:xfrm>
          <a:prstGeom prst="rect">
            <a:avLst/>
          </a:prstGeom>
        </p:spPr>
      </p:pic>
      <p:sp>
        <p:nvSpPr>
          <p:cNvPr id="57" name="Text 35"/>
          <p:cNvSpPr txBox="1"/>
          <p:nvPr/>
        </p:nvSpPr>
        <p:spPr>
          <a:xfrm>
            <a:off x="9753905" y="5343754"/>
            <a:ext cx="3105302"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Instabilité politique et sécuritaire régionale</a:t>
            </a:r>
            <a:endParaRPr lang="en-US" sz="1200" dirty="0"/>
          </a:p>
        </p:txBody>
      </p:sp>
      <p:pic>
        <p:nvPicPr>
          <p:cNvPr id="58" name="Image 20" descr="preencoded.png"/>
          <p:cNvPicPr>
            <a:picLocks noChangeAspect="1"/>
          </p:cNvPicPr>
          <p:nvPr/>
        </p:nvPicPr>
        <p:blipFill>
          <a:blip r:embed="rId10"/>
          <a:srcRect/>
          <a:stretch/>
        </p:blipFill>
        <p:spPr>
          <a:xfrm>
            <a:off x="9486900" y="5790895"/>
            <a:ext cx="152705" cy="152705"/>
          </a:xfrm>
          <a:prstGeom prst="rect">
            <a:avLst/>
          </a:prstGeom>
        </p:spPr>
      </p:pic>
      <p:sp>
        <p:nvSpPr>
          <p:cNvPr id="59" name="Text 36"/>
          <p:cNvSpPr txBox="1"/>
          <p:nvPr/>
        </p:nvSpPr>
        <p:spPr>
          <a:xfrm>
            <a:off x="9753905" y="5753405"/>
            <a:ext cx="3296412"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Augmentation de la concurrence entre ONGs</a:t>
            </a:r>
            <a:endParaRPr lang="en-US" sz="1200" dirty="0"/>
          </a:p>
        </p:txBody>
      </p:sp>
      <p:pic>
        <p:nvPicPr>
          <p:cNvPr id="60" name="Image 21" descr="preencoded.png"/>
          <p:cNvPicPr>
            <a:picLocks noChangeAspect="1"/>
          </p:cNvPicPr>
          <p:nvPr/>
        </p:nvPicPr>
        <p:blipFill>
          <a:blip r:embed="rId10"/>
          <a:srcRect/>
          <a:stretch/>
        </p:blipFill>
        <p:spPr>
          <a:xfrm>
            <a:off x="9486900" y="6200546"/>
            <a:ext cx="152705" cy="152705"/>
          </a:xfrm>
          <a:prstGeom prst="rect">
            <a:avLst/>
          </a:prstGeom>
        </p:spPr>
      </p:pic>
      <p:sp>
        <p:nvSpPr>
          <p:cNvPr id="61" name="Text 37"/>
          <p:cNvSpPr txBox="1"/>
          <p:nvPr/>
        </p:nvSpPr>
        <p:spPr>
          <a:xfrm>
            <a:off x="9753905" y="6163056"/>
            <a:ext cx="3581705"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Impacts croissants des changements climatiques</a:t>
            </a:r>
            <a:endParaRPr lang="en-US" sz="1200" dirty="0"/>
          </a:p>
        </p:txBody>
      </p:sp>
      <p:pic>
        <p:nvPicPr>
          <p:cNvPr id="62" name="Image 22" descr="preencoded.png"/>
          <p:cNvPicPr>
            <a:picLocks noChangeAspect="1"/>
          </p:cNvPicPr>
          <p:nvPr/>
        </p:nvPicPr>
        <p:blipFill>
          <a:blip r:embed="rId10"/>
          <a:srcRect/>
          <a:stretch/>
        </p:blipFill>
        <p:spPr>
          <a:xfrm>
            <a:off x="9486900" y="6610198"/>
            <a:ext cx="152705" cy="152705"/>
          </a:xfrm>
          <a:prstGeom prst="rect">
            <a:avLst/>
          </a:prstGeom>
        </p:spPr>
      </p:pic>
      <p:sp>
        <p:nvSpPr>
          <p:cNvPr id="63" name="Text 38"/>
          <p:cNvSpPr txBox="1"/>
          <p:nvPr/>
        </p:nvSpPr>
        <p:spPr>
          <a:xfrm>
            <a:off x="9753905" y="6572707"/>
            <a:ext cx="3162910"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Réduction des financements internationaux</a:t>
            </a:r>
            <a:endParaRPr lang="en-US" sz="1200" dirty="0"/>
          </a:p>
        </p:txBody>
      </p:sp>
      <p:pic>
        <p:nvPicPr>
          <p:cNvPr id="64" name="Image 23" descr="preencoded.png"/>
          <p:cNvPicPr>
            <a:picLocks noChangeAspect="1"/>
          </p:cNvPicPr>
          <p:nvPr/>
        </p:nvPicPr>
        <p:blipFill>
          <a:blip r:embed="rId10"/>
          <a:srcRect/>
          <a:stretch/>
        </p:blipFill>
        <p:spPr>
          <a:xfrm>
            <a:off x="9486900" y="7019849"/>
            <a:ext cx="152705" cy="152705"/>
          </a:xfrm>
          <a:prstGeom prst="rect">
            <a:avLst/>
          </a:prstGeom>
        </p:spPr>
      </p:pic>
      <p:sp>
        <p:nvSpPr>
          <p:cNvPr id="65" name="Text 39"/>
          <p:cNvSpPr txBox="1"/>
          <p:nvPr/>
        </p:nvSpPr>
        <p:spPr>
          <a:xfrm>
            <a:off x="9753905" y="6981444"/>
            <a:ext cx="3258007"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Résistances socioculturelles au changement</a:t>
            </a:r>
            <a:endParaRPr lang="en-US" sz="1200" dirty="0"/>
          </a:p>
        </p:txBody>
      </p:sp>
      <p:sp>
        <p:nvSpPr>
          <p:cNvPr id="66" name="Text 40"/>
          <p:cNvSpPr txBox="1"/>
          <p:nvPr/>
        </p:nvSpPr>
        <p:spPr>
          <a:xfrm>
            <a:off x="457200" y="7800746"/>
            <a:ext cx="2029054" cy="277063"/>
          </a:xfrm>
          <a:prstGeom prst="rect">
            <a:avLst/>
          </a:prstGeom>
          <a:noFill/>
          <a:ln/>
        </p:spPr>
        <p:txBody>
          <a:bodyPr wrap="square" lIns="0" tIns="0" rIns="0" bIns="0" rtlCol="0" anchor="ctr"/>
          <a:lstStyle/>
          <a:p>
            <a:pPr marL="0" indent="0" algn="l">
              <a:buNone/>
            </a:pPr>
            <a:r>
              <a:rPr lang="en-US" sz="1800" b="1" dirty="0">
                <a:solidFill>
                  <a:srgbClr val="2C3E50"/>
                </a:solidFill>
                <a:latin typeface="Montserrat" pitchFamily="34" charset="0"/>
                <a:ea typeface="Montserrat" pitchFamily="34" charset="-122"/>
                <a:cs typeface="Montserrat" pitchFamily="34" charset="-120"/>
              </a:rPr>
              <a:t>Indicateurs clés</a:t>
            </a:r>
            <a:endParaRPr lang="en-US" sz="1800" dirty="0"/>
          </a:p>
        </p:txBody>
      </p:sp>
      <p:sp>
        <p:nvSpPr>
          <p:cNvPr id="67" name="Shape 41"/>
          <p:cNvSpPr/>
          <p:nvPr/>
        </p:nvSpPr>
        <p:spPr>
          <a:xfrm>
            <a:off x="461772" y="8253374"/>
            <a:ext cx="17364456" cy="466344"/>
          </a:xfrm>
          <a:prstGeom prst="rect">
            <a:avLst/>
          </a:prstGeom>
          <a:solidFill>
            <a:srgbClr val="1A5276"/>
          </a:solidFill>
          <a:ln/>
        </p:spPr>
      </p:sp>
      <p:sp>
        <p:nvSpPr>
          <p:cNvPr id="68" name="Text 42"/>
          <p:cNvSpPr txBox="1"/>
          <p:nvPr/>
        </p:nvSpPr>
        <p:spPr>
          <a:xfrm>
            <a:off x="619049" y="8391449"/>
            <a:ext cx="866851" cy="181051"/>
          </a:xfrm>
          <a:prstGeom prst="rect">
            <a:avLst/>
          </a:prstGeom>
          <a:noFill/>
          <a:ln/>
        </p:spPr>
        <p:txBody>
          <a:bodyPr wrap="square" lIns="0" tIns="0" rIns="0" bIns="0" rtlCol="0" anchor="ctr"/>
          <a:lstStyle/>
          <a:p>
            <a:pPr marL="0" indent="0" algn="l">
              <a:buNone/>
            </a:pPr>
            <a:r>
              <a:rPr lang="en-US" sz="1200" b="1" dirty="0">
                <a:solidFill>
                  <a:srgbClr val="FFFFFF"/>
                </a:solidFill>
                <a:latin typeface="Raleway" pitchFamily="34" charset="0"/>
                <a:ea typeface="Raleway" pitchFamily="34" charset="-122"/>
                <a:cs typeface="Raleway" pitchFamily="34" charset="-120"/>
              </a:rPr>
              <a:t>Indicateur</a:t>
            </a:r>
            <a:endParaRPr lang="en-US" sz="1200" dirty="0"/>
          </a:p>
        </p:txBody>
      </p:sp>
      <p:sp>
        <p:nvSpPr>
          <p:cNvPr id="69" name="Text 43"/>
          <p:cNvSpPr txBox="1"/>
          <p:nvPr/>
        </p:nvSpPr>
        <p:spPr>
          <a:xfrm>
            <a:off x="8875166" y="8391449"/>
            <a:ext cx="1228954" cy="181051"/>
          </a:xfrm>
          <a:prstGeom prst="rect">
            <a:avLst/>
          </a:prstGeom>
          <a:noFill/>
          <a:ln/>
        </p:spPr>
        <p:txBody>
          <a:bodyPr wrap="square" lIns="0" tIns="0" rIns="0" bIns="0" rtlCol="0" anchor="ctr"/>
          <a:lstStyle/>
          <a:p>
            <a:pPr marL="0" indent="0" algn="ctr">
              <a:buNone/>
            </a:pPr>
            <a:r>
              <a:rPr lang="en-US" sz="1200" b="1" dirty="0">
                <a:solidFill>
                  <a:srgbClr val="FFFFFF"/>
                </a:solidFill>
                <a:latin typeface="Raleway" pitchFamily="34" charset="0"/>
                <a:ea typeface="Raleway" pitchFamily="34" charset="-122"/>
                <a:cs typeface="Raleway" pitchFamily="34" charset="-120"/>
              </a:rPr>
              <a:t>Valeur actuelle</a:t>
            </a:r>
            <a:endParaRPr lang="en-US" sz="1200" dirty="0"/>
          </a:p>
        </p:txBody>
      </p:sp>
      <p:sp>
        <p:nvSpPr>
          <p:cNvPr id="70" name="Text 44"/>
          <p:cNvSpPr txBox="1"/>
          <p:nvPr/>
        </p:nvSpPr>
        <p:spPr>
          <a:xfrm>
            <a:off x="12081053" y="8391449"/>
            <a:ext cx="896112" cy="181051"/>
          </a:xfrm>
          <a:prstGeom prst="rect">
            <a:avLst/>
          </a:prstGeom>
          <a:noFill/>
          <a:ln/>
        </p:spPr>
        <p:txBody>
          <a:bodyPr wrap="square" lIns="0" tIns="0" rIns="0" bIns="0" rtlCol="0" anchor="ctr"/>
          <a:lstStyle/>
          <a:p>
            <a:pPr marL="0" indent="0" algn="ctr">
              <a:buNone/>
            </a:pPr>
            <a:r>
              <a:rPr lang="en-US" sz="1200" b="1" dirty="0">
                <a:solidFill>
                  <a:srgbClr val="FFFFFF"/>
                </a:solidFill>
                <a:latin typeface="Raleway" pitchFamily="34" charset="0"/>
                <a:ea typeface="Raleway" pitchFamily="34" charset="-122"/>
                <a:cs typeface="Raleway" pitchFamily="34" charset="-120"/>
              </a:rPr>
              <a:t>Cible 2028</a:t>
            </a:r>
            <a:endParaRPr lang="en-US" sz="1200" dirty="0"/>
          </a:p>
        </p:txBody>
      </p:sp>
      <p:sp>
        <p:nvSpPr>
          <p:cNvPr id="71" name="Text 45"/>
          <p:cNvSpPr txBox="1"/>
          <p:nvPr/>
        </p:nvSpPr>
        <p:spPr>
          <a:xfrm>
            <a:off x="15123262" y="8391449"/>
            <a:ext cx="1476756" cy="181051"/>
          </a:xfrm>
          <a:prstGeom prst="rect">
            <a:avLst/>
          </a:prstGeom>
          <a:noFill/>
          <a:ln/>
        </p:spPr>
        <p:txBody>
          <a:bodyPr wrap="square" lIns="0" tIns="0" rIns="0" bIns="0" rtlCol="0" anchor="ctr"/>
          <a:lstStyle/>
          <a:p>
            <a:pPr marL="0" indent="0" algn="ctr">
              <a:buNone/>
            </a:pPr>
            <a:r>
              <a:rPr lang="en-US" sz="1200" b="1" dirty="0">
                <a:solidFill>
                  <a:srgbClr val="FFFFFF"/>
                </a:solidFill>
                <a:latin typeface="Raleway" pitchFamily="34" charset="0"/>
                <a:ea typeface="Raleway" pitchFamily="34" charset="-122"/>
                <a:cs typeface="Raleway" pitchFamily="34" charset="-120"/>
              </a:rPr>
              <a:t>Variation attendue</a:t>
            </a:r>
            <a:endParaRPr lang="en-US" sz="1200" dirty="0"/>
          </a:p>
        </p:txBody>
      </p:sp>
      <p:sp>
        <p:nvSpPr>
          <p:cNvPr id="72" name="Shape 46"/>
          <p:cNvSpPr/>
          <p:nvPr/>
        </p:nvSpPr>
        <p:spPr>
          <a:xfrm>
            <a:off x="461772" y="9172346"/>
            <a:ext cx="7248449" cy="9144"/>
          </a:xfrm>
          <a:prstGeom prst="rect">
            <a:avLst/>
          </a:prstGeom>
          <a:solidFill>
            <a:srgbClr val="E5E7EB"/>
          </a:solidFill>
          <a:ln/>
        </p:spPr>
      </p:sp>
      <p:sp>
        <p:nvSpPr>
          <p:cNvPr id="73" name="Shape 47"/>
          <p:cNvSpPr/>
          <p:nvPr/>
        </p:nvSpPr>
        <p:spPr>
          <a:xfrm>
            <a:off x="461772" y="10101377"/>
            <a:ext cx="7248449" cy="9144"/>
          </a:xfrm>
          <a:prstGeom prst="rect">
            <a:avLst/>
          </a:prstGeom>
          <a:solidFill>
            <a:srgbClr val="E5E7EB"/>
          </a:solidFill>
          <a:ln/>
        </p:spPr>
      </p:sp>
      <p:sp>
        <p:nvSpPr>
          <p:cNvPr id="74" name="Text 48"/>
          <p:cNvSpPr txBox="1"/>
          <p:nvPr/>
        </p:nvSpPr>
        <p:spPr>
          <a:xfrm>
            <a:off x="619049" y="8848649"/>
            <a:ext cx="2362810"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Nombre de bénéficiaires directs</a:t>
            </a:r>
            <a:endParaRPr lang="en-US" sz="1200" dirty="0"/>
          </a:p>
        </p:txBody>
      </p:sp>
      <p:sp>
        <p:nvSpPr>
          <p:cNvPr id="75" name="Text 49"/>
          <p:cNvSpPr txBox="1"/>
          <p:nvPr/>
        </p:nvSpPr>
        <p:spPr>
          <a:xfrm>
            <a:off x="619049" y="9782251"/>
            <a:ext cx="2791663"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Pourcentage de femmes bénéficiaires</a:t>
            </a:r>
            <a:endParaRPr lang="en-US" sz="1200" dirty="0"/>
          </a:p>
        </p:txBody>
      </p:sp>
      <p:sp>
        <p:nvSpPr>
          <p:cNvPr id="76" name="Shape 50"/>
          <p:cNvSpPr/>
          <p:nvPr/>
        </p:nvSpPr>
        <p:spPr>
          <a:xfrm>
            <a:off x="7708392" y="9172346"/>
            <a:ext cx="3457346" cy="9144"/>
          </a:xfrm>
          <a:prstGeom prst="rect">
            <a:avLst/>
          </a:prstGeom>
          <a:solidFill>
            <a:srgbClr val="E5E7EB"/>
          </a:solidFill>
          <a:ln/>
        </p:spPr>
      </p:sp>
      <p:sp>
        <p:nvSpPr>
          <p:cNvPr id="77" name="Shape 51"/>
          <p:cNvSpPr/>
          <p:nvPr/>
        </p:nvSpPr>
        <p:spPr>
          <a:xfrm>
            <a:off x="11156594" y="9172346"/>
            <a:ext cx="2628900" cy="9144"/>
          </a:xfrm>
          <a:prstGeom prst="rect">
            <a:avLst/>
          </a:prstGeom>
          <a:solidFill>
            <a:srgbClr val="E5E7EB"/>
          </a:solidFill>
          <a:ln/>
        </p:spPr>
      </p:sp>
      <p:sp>
        <p:nvSpPr>
          <p:cNvPr id="78" name="Shape 52"/>
          <p:cNvSpPr/>
          <p:nvPr/>
        </p:nvSpPr>
        <p:spPr>
          <a:xfrm>
            <a:off x="7708392" y="10101377"/>
            <a:ext cx="3457346" cy="9144"/>
          </a:xfrm>
          <a:prstGeom prst="rect">
            <a:avLst/>
          </a:prstGeom>
          <a:solidFill>
            <a:srgbClr val="E5E7EB"/>
          </a:solidFill>
          <a:ln/>
        </p:spPr>
      </p:sp>
      <p:sp>
        <p:nvSpPr>
          <p:cNvPr id="79" name="Shape 53"/>
          <p:cNvSpPr/>
          <p:nvPr/>
        </p:nvSpPr>
        <p:spPr>
          <a:xfrm>
            <a:off x="11156594" y="10101377"/>
            <a:ext cx="2628900" cy="9144"/>
          </a:xfrm>
          <a:prstGeom prst="rect">
            <a:avLst/>
          </a:prstGeom>
          <a:solidFill>
            <a:srgbClr val="E5E7EB"/>
          </a:solidFill>
          <a:ln/>
        </p:spPr>
      </p:sp>
      <p:sp>
        <p:nvSpPr>
          <p:cNvPr id="80" name="Text 54"/>
          <p:cNvSpPr txBox="1"/>
          <p:nvPr/>
        </p:nvSpPr>
        <p:spPr>
          <a:xfrm>
            <a:off x="9299448" y="8848649"/>
            <a:ext cx="381305" cy="181051"/>
          </a:xfrm>
          <a:prstGeom prst="rect">
            <a:avLst/>
          </a:prstGeom>
          <a:noFill/>
          <a:ln/>
        </p:spPr>
        <p:txBody>
          <a:bodyPr wrap="square" lIns="0" tIns="0" rIns="0" bIns="0" rtlCol="0" anchor="ctr"/>
          <a:lstStyle/>
          <a:p>
            <a:pPr marL="0" indent="0" algn="ctr">
              <a:buNone/>
            </a:pPr>
            <a:r>
              <a:rPr lang="en-US" sz="1200" dirty="0">
                <a:solidFill>
                  <a:srgbClr val="2C3E50"/>
                </a:solidFill>
                <a:latin typeface="Raleway" pitchFamily="34" charset="0"/>
                <a:ea typeface="Raleway" pitchFamily="34" charset="-122"/>
                <a:cs typeface="Raleway" pitchFamily="34" charset="-120"/>
              </a:rPr>
              <a:t>950</a:t>
            </a:r>
            <a:endParaRPr lang="en-US" sz="1200" dirty="0"/>
          </a:p>
        </p:txBody>
      </p:sp>
      <p:sp>
        <p:nvSpPr>
          <p:cNvPr id="81" name="Text 55"/>
          <p:cNvSpPr txBox="1"/>
          <p:nvPr/>
        </p:nvSpPr>
        <p:spPr>
          <a:xfrm>
            <a:off x="12269419" y="8848649"/>
            <a:ext cx="514807" cy="181051"/>
          </a:xfrm>
          <a:prstGeom prst="rect">
            <a:avLst/>
          </a:prstGeom>
          <a:noFill/>
          <a:ln/>
        </p:spPr>
        <p:txBody>
          <a:bodyPr wrap="square" lIns="0" tIns="0" rIns="0" bIns="0" rtlCol="0" anchor="ctr"/>
          <a:lstStyle/>
          <a:p>
            <a:pPr marL="0" indent="0" algn="ctr">
              <a:buNone/>
            </a:pPr>
            <a:r>
              <a:rPr lang="en-US" sz="1200" dirty="0">
                <a:solidFill>
                  <a:srgbClr val="2C3E50"/>
                </a:solidFill>
                <a:latin typeface="Raleway" pitchFamily="34" charset="0"/>
                <a:ea typeface="Raleway" pitchFamily="34" charset="-122"/>
                <a:cs typeface="Raleway" pitchFamily="34" charset="-120"/>
              </a:rPr>
              <a:t>3,000</a:t>
            </a:r>
            <a:endParaRPr lang="en-US" sz="1200" dirty="0"/>
          </a:p>
        </p:txBody>
      </p:sp>
      <p:sp>
        <p:nvSpPr>
          <p:cNvPr id="82" name="Text 56"/>
          <p:cNvSpPr txBox="1"/>
          <p:nvPr/>
        </p:nvSpPr>
        <p:spPr>
          <a:xfrm>
            <a:off x="9294876" y="9782251"/>
            <a:ext cx="391363" cy="181051"/>
          </a:xfrm>
          <a:prstGeom prst="rect">
            <a:avLst/>
          </a:prstGeom>
          <a:noFill/>
          <a:ln/>
        </p:spPr>
        <p:txBody>
          <a:bodyPr wrap="square" lIns="0" tIns="0" rIns="0" bIns="0" rtlCol="0" anchor="ctr"/>
          <a:lstStyle/>
          <a:p>
            <a:pPr marL="0" indent="0" algn="ctr">
              <a:buNone/>
            </a:pPr>
            <a:r>
              <a:rPr lang="en-US" sz="1200" dirty="0">
                <a:solidFill>
                  <a:srgbClr val="2C3E50"/>
                </a:solidFill>
                <a:latin typeface="Raleway" pitchFamily="34" charset="0"/>
                <a:ea typeface="Raleway" pitchFamily="34" charset="-122"/>
                <a:cs typeface="Raleway" pitchFamily="34" charset="-120"/>
              </a:rPr>
              <a:t>45%</a:t>
            </a:r>
            <a:endParaRPr lang="en-US" sz="1200" dirty="0"/>
          </a:p>
        </p:txBody>
      </p:sp>
      <p:sp>
        <p:nvSpPr>
          <p:cNvPr id="83" name="Text 57"/>
          <p:cNvSpPr txBox="1"/>
          <p:nvPr/>
        </p:nvSpPr>
        <p:spPr>
          <a:xfrm>
            <a:off x="12320626" y="9782251"/>
            <a:ext cx="409651" cy="181051"/>
          </a:xfrm>
          <a:prstGeom prst="rect">
            <a:avLst/>
          </a:prstGeom>
          <a:noFill/>
          <a:ln/>
        </p:spPr>
        <p:txBody>
          <a:bodyPr wrap="square" lIns="0" tIns="0" rIns="0" bIns="0" rtlCol="0" anchor="ctr"/>
          <a:lstStyle/>
          <a:p>
            <a:pPr marL="0" indent="0" algn="ctr">
              <a:buNone/>
            </a:pPr>
            <a:r>
              <a:rPr lang="en-US" sz="1200" dirty="0">
                <a:solidFill>
                  <a:srgbClr val="2C3E50"/>
                </a:solidFill>
                <a:latin typeface="Raleway" pitchFamily="34" charset="0"/>
                <a:ea typeface="Raleway" pitchFamily="34" charset="-122"/>
                <a:cs typeface="Raleway" pitchFamily="34" charset="-120"/>
              </a:rPr>
              <a:t>60%</a:t>
            </a:r>
            <a:endParaRPr lang="en-US" sz="1200" dirty="0"/>
          </a:p>
        </p:txBody>
      </p:sp>
      <p:sp>
        <p:nvSpPr>
          <p:cNvPr id="84" name="Shape 58"/>
          <p:cNvSpPr/>
          <p:nvPr/>
        </p:nvSpPr>
        <p:spPr>
          <a:xfrm>
            <a:off x="13779094" y="9172346"/>
            <a:ext cx="4048049" cy="9144"/>
          </a:xfrm>
          <a:prstGeom prst="rect">
            <a:avLst/>
          </a:prstGeom>
          <a:solidFill>
            <a:srgbClr val="E5E7EB"/>
          </a:solidFill>
          <a:ln/>
        </p:spPr>
      </p:sp>
      <p:sp>
        <p:nvSpPr>
          <p:cNvPr id="85" name="Shape 59"/>
          <p:cNvSpPr/>
          <p:nvPr/>
        </p:nvSpPr>
        <p:spPr>
          <a:xfrm>
            <a:off x="13779094" y="10101377"/>
            <a:ext cx="4048049" cy="9144"/>
          </a:xfrm>
          <a:prstGeom prst="rect">
            <a:avLst/>
          </a:prstGeom>
          <a:solidFill>
            <a:srgbClr val="E5E7EB"/>
          </a:solidFill>
          <a:ln/>
        </p:spPr>
      </p:sp>
      <p:sp>
        <p:nvSpPr>
          <p:cNvPr id="86" name="Text 60"/>
          <p:cNvSpPr txBox="1"/>
          <p:nvPr/>
        </p:nvSpPr>
        <p:spPr>
          <a:xfrm>
            <a:off x="15591434" y="8848649"/>
            <a:ext cx="534010" cy="181051"/>
          </a:xfrm>
          <a:prstGeom prst="rect">
            <a:avLst/>
          </a:prstGeom>
          <a:noFill/>
          <a:ln/>
        </p:spPr>
        <p:txBody>
          <a:bodyPr wrap="square" lIns="0" tIns="0" rIns="0" bIns="0" rtlCol="0" anchor="ctr"/>
          <a:lstStyle/>
          <a:p>
            <a:pPr marL="0" indent="0" algn="ctr">
              <a:buNone/>
            </a:pPr>
            <a:r>
              <a:rPr lang="en-US" sz="1200" b="1" dirty="0">
                <a:solidFill>
                  <a:srgbClr val="059669"/>
                </a:solidFill>
                <a:latin typeface="Raleway" pitchFamily="34" charset="0"/>
                <a:ea typeface="Raleway" pitchFamily="34" charset="-122"/>
                <a:cs typeface="Raleway" pitchFamily="34" charset="-120"/>
              </a:rPr>
              <a:t>+215%</a:t>
            </a:r>
            <a:endParaRPr lang="en-US" sz="1200" dirty="0"/>
          </a:p>
        </p:txBody>
      </p:sp>
      <p:sp>
        <p:nvSpPr>
          <p:cNvPr id="87" name="Text 61"/>
          <p:cNvSpPr txBox="1"/>
          <p:nvPr/>
        </p:nvSpPr>
        <p:spPr>
          <a:xfrm>
            <a:off x="15632582" y="9782251"/>
            <a:ext cx="457200" cy="181051"/>
          </a:xfrm>
          <a:prstGeom prst="rect">
            <a:avLst/>
          </a:prstGeom>
          <a:noFill/>
          <a:ln/>
        </p:spPr>
        <p:txBody>
          <a:bodyPr wrap="square" lIns="0" tIns="0" rIns="0" bIns="0" rtlCol="0" anchor="ctr"/>
          <a:lstStyle/>
          <a:p>
            <a:pPr marL="0" indent="0" algn="ctr">
              <a:buNone/>
            </a:pPr>
            <a:r>
              <a:rPr lang="en-US" sz="1200" b="1" dirty="0">
                <a:solidFill>
                  <a:srgbClr val="059669"/>
                </a:solidFill>
                <a:latin typeface="Raleway" pitchFamily="34" charset="0"/>
                <a:ea typeface="Raleway" pitchFamily="34" charset="-122"/>
                <a:cs typeface="Raleway" pitchFamily="34" charset="-120"/>
              </a:rPr>
              <a:t>+15%</a:t>
            </a:r>
            <a:endParaRPr lang="en-US" sz="1200" dirty="0"/>
          </a:p>
        </p:txBody>
      </p:sp>
      <p:sp>
        <p:nvSpPr>
          <p:cNvPr id="88" name="Shape 62"/>
          <p:cNvSpPr/>
          <p:nvPr/>
        </p:nvSpPr>
        <p:spPr>
          <a:xfrm>
            <a:off x="461772" y="9176918"/>
            <a:ext cx="17364456" cy="466344"/>
          </a:xfrm>
          <a:prstGeom prst="rect">
            <a:avLst/>
          </a:prstGeom>
          <a:solidFill>
            <a:srgbClr val="F1F5F9"/>
          </a:solidFill>
          <a:ln/>
        </p:spPr>
      </p:sp>
      <p:sp>
        <p:nvSpPr>
          <p:cNvPr id="89" name="Shape 63"/>
          <p:cNvSpPr/>
          <p:nvPr/>
        </p:nvSpPr>
        <p:spPr>
          <a:xfrm>
            <a:off x="461772" y="10110521"/>
            <a:ext cx="17364456" cy="466344"/>
          </a:xfrm>
          <a:prstGeom prst="rect">
            <a:avLst/>
          </a:prstGeom>
          <a:solidFill>
            <a:srgbClr val="F1F5F9"/>
          </a:solidFill>
          <a:ln/>
        </p:spPr>
      </p:sp>
      <p:sp>
        <p:nvSpPr>
          <p:cNvPr id="90" name="Shape 64"/>
          <p:cNvSpPr/>
          <p:nvPr/>
        </p:nvSpPr>
        <p:spPr>
          <a:xfrm>
            <a:off x="461772" y="9634118"/>
            <a:ext cx="7248449" cy="9144"/>
          </a:xfrm>
          <a:prstGeom prst="rect">
            <a:avLst/>
          </a:prstGeom>
          <a:solidFill>
            <a:srgbClr val="E5E7EB"/>
          </a:solidFill>
          <a:ln/>
        </p:spPr>
      </p:sp>
      <p:sp>
        <p:nvSpPr>
          <p:cNvPr id="91" name="Shape 65"/>
          <p:cNvSpPr/>
          <p:nvPr/>
        </p:nvSpPr>
        <p:spPr>
          <a:xfrm>
            <a:off x="461772" y="10567721"/>
            <a:ext cx="7248449" cy="9144"/>
          </a:xfrm>
          <a:prstGeom prst="rect">
            <a:avLst/>
          </a:prstGeom>
          <a:solidFill>
            <a:srgbClr val="E5E7EB"/>
          </a:solidFill>
          <a:ln/>
        </p:spPr>
      </p:sp>
      <p:sp>
        <p:nvSpPr>
          <p:cNvPr id="92" name="Text 66"/>
          <p:cNvSpPr txBox="1"/>
          <p:nvPr/>
        </p:nvSpPr>
        <p:spPr>
          <a:xfrm>
            <a:off x="619049" y="9315907"/>
            <a:ext cx="2039112"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Nombre de projets annuels</a:t>
            </a:r>
            <a:endParaRPr lang="en-US" sz="1200" dirty="0"/>
          </a:p>
        </p:txBody>
      </p:sp>
      <p:sp>
        <p:nvSpPr>
          <p:cNvPr id="93" name="Text 67"/>
          <p:cNvSpPr txBox="1"/>
          <p:nvPr/>
        </p:nvSpPr>
        <p:spPr>
          <a:xfrm>
            <a:off x="619049" y="10248595"/>
            <a:ext cx="2238451"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Budget annuel (millions FCFA)</a:t>
            </a:r>
            <a:endParaRPr lang="en-US" sz="1200" dirty="0"/>
          </a:p>
        </p:txBody>
      </p:sp>
      <p:sp>
        <p:nvSpPr>
          <p:cNvPr id="94" name="Shape 68"/>
          <p:cNvSpPr/>
          <p:nvPr/>
        </p:nvSpPr>
        <p:spPr>
          <a:xfrm>
            <a:off x="7708392" y="9634118"/>
            <a:ext cx="3457346" cy="9144"/>
          </a:xfrm>
          <a:prstGeom prst="rect">
            <a:avLst/>
          </a:prstGeom>
          <a:solidFill>
            <a:srgbClr val="E5E7EB"/>
          </a:solidFill>
          <a:ln/>
        </p:spPr>
      </p:sp>
      <p:sp>
        <p:nvSpPr>
          <p:cNvPr id="95" name="Shape 69"/>
          <p:cNvSpPr/>
          <p:nvPr/>
        </p:nvSpPr>
        <p:spPr>
          <a:xfrm>
            <a:off x="11156594" y="9634118"/>
            <a:ext cx="2628900" cy="9144"/>
          </a:xfrm>
          <a:prstGeom prst="rect">
            <a:avLst/>
          </a:prstGeom>
          <a:solidFill>
            <a:srgbClr val="E5E7EB"/>
          </a:solidFill>
          <a:ln/>
        </p:spPr>
      </p:sp>
      <p:sp>
        <p:nvSpPr>
          <p:cNvPr id="96" name="Shape 70"/>
          <p:cNvSpPr/>
          <p:nvPr/>
        </p:nvSpPr>
        <p:spPr>
          <a:xfrm>
            <a:off x="7708392" y="10567721"/>
            <a:ext cx="3457346" cy="9144"/>
          </a:xfrm>
          <a:prstGeom prst="rect">
            <a:avLst/>
          </a:prstGeom>
          <a:solidFill>
            <a:srgbClr val="E5E7EB"/>
          </a:solidFill>
          <a:ln/>
        </p:spPr>
      </p:sp>
      <p:sp>
        <p:nvSpPr>
          <p:cNvPr id="97" name="Shape 71"/>
          <p:cNvSpPr/>
          <p:nvPr/>
        </p:nvSpPr>
        <p:spPr>
          <a:xfrm>
            <a:off x="11156594" y="10567721"/>
            <a:ext cx="2628900" cy="9144"/>
          </a:xfrm>
          <a:prstGeom prst="rect">
            <a:avLst/>
          </a:prstGeom>
          <a:solidFill>
            <a:srgbClr val="E5E7EB"/>
          </a:solidFill>
          <a:ln/>
        </p:spPr>
      </p:sp>
      <p:sp>
        <p:nvSpPr>
          <p:cNvPr id="98" name="Text 72"/>
          <p:cNvSpPr txBox="1"/>
          <p:nvPr/>
        </p:nvSpPr>
        <p:spPr>
          <a:xfrm>
            <a:off x="9391802" y="9315907"/>
            <a:ext cx="200254" cy="181051"/>
          </a:xfrm>
          <a:prstGeom prst="rect">
            <a:avLst/>
          </a:prstGeom>
          <a:noFill/>
          <a:ln/>
        </p:spPr>
        <p:txBody>
          <a:bodyPr wrap="square" lIns="0" tIns="0" rIns="0" bIns="0" rtlCol="0" anchor="ctr"/>
          <a:lstStyle/>
          <a:p>
            <a:pPr marL="0" indent="0" algn="ctr">
              <a:buNone/>
            </a:pPr>
            <a:r>
              <a:rPr lang="en-US" sz="1200" dirty="0">
                <a:solidFill>
                  <a:srgbClr val="2C3E50"/>
                </a:solidFill>
                <a:latin typeface="Raleway" pitchFamily="34" charset="0"/>
                <a:ea typeface="Raleway" pitchFamily="34" charset="-122"/>
                <a:cs typeface="Raleway" pitchFamily="34" charset="-120"/>
              </a:rPr>
              <a:t>3</a:t>
            </a:r>
            <a:endParaRPr lang="en-US" sz="1200" dirty="0"/>
          </a:p>
        </p:txBody>
      </p:sp>
      <p:sp>
        <p:nvSpPr>
          <p:cNvPr id="99" name="Text 73"/>
          <p:cNvSpPr txBox="1"/>
          <p:nvPr/>
        </p:nvSpPr>
        <p:spPr>
          <a:xfrm>
            <a:off x="12422124" y="9315907"/>
            <a:ext cx="210312" cy="181051"/>
          </a:xfrm>
          <a:prstGeom prst="rect">
            <a:avLst/>
          </a:prstGeom>
          <a:noFill/>
          <a:ln/>
        </p:spPr>
        <p:txBody>
          <a:bodyPr wrap="square" lIns="0" tIns="0" rIns="0" bIns="0" rtlCol="0" anchor="ctr"/>
          <a:lstStyle/>
          <a:p>
            <a:pPr marL="0" indent="0" algn="ctr">
              <a:buNone/>
            </a:pPr>
            <a:r>
              <a:rPr lang="en-US" sz="1200" dirty="0">
                <a:solidFill>
                  <a:srgbClr val="2C3E50"/>
                </a:solidFill>
                <a:latin typeface="Raleway" pitchFamily="34" charset="0"/>
                <a:ea typeface="Raleway" pitchFamily="34" charset="-122"/>
                <a:cs typeface="Raleway" pitchFamily="34" charset="-120"/>
              </a:rPr>
              <a:t>8</a:t>
            </a:r>
            <a:endParaRPr lang="en-US" sz="1200" dirty="0"/>
          </a:p>
        </p:txBody>
      </p:sp>
      <p:sp>
        <p:nvSpPr>
          <p:cNvPr id="100" name="Text 74"/>
          <p:cNvSpPr txBox="1"/>
          <p:nvPr/>
        </p:nvSpPr>
        <p:spPr>
          <a:xfrm>
            <a:off x="9357970" y="10248595"/>
            <a:ext cx="267005" cy="181051"/>
          </a:xfrm>
          <a:prstGeom prst="rect">
            <a:avLst/>
          </a:prstGeom>
          <a:noFill/>
          <a:ln/>
        </p:spPr>
        <p:txBody>
          <a:bodyPr wrap="square" lIns="0" tIns="0" rIns="0" bIns="0" rtlCol="0" anchor="ctr"/>
          <a:lstStyle/>
          <a:p>
            <a:pPr marL="0" indent="0" algn="ctr">
              <a:buNone/>
            </a:pPr>
            <a:r>
              <a:rPr lang="en-US" sz="1200" dirty="0">
                <a:solidFill>
                  <a:srgbClr val="2C3E50"/>
                </a:solidFill>
                <a:latin typeface="Raleway" pitchFamily="34" charset="0"/>
                <a:ea typeface="Raleway" pitchFamily="34" charset="-122"/>
                <a:cs typeface="Raleway" pitchFamily="34" charset="-120"/>
              </a:rPr>
              <a:t>15</a:t>
            </a:r>
            <a:endParaRPr lang="en-US" sz="1200" dirty="0"/>
          </a:p>
        </p:txBody>
      </p:sp>
      <p:sp>
        <p:nvSpPr>
          <p:cNvPr id="101" name="Text 75"/>
          <p:cNvSpPr txBox="1"/>
          <p:nvPr/>
        </p:nvSpPr>
        <p:spPr>
          <a:xfrm>
            <a:off x="12379147" y="10248595"/>
            <a:ext cx="295351" cy="181051"/>
          </a:xfrm>
          <a:prstGeom prst="rect">
            <a:avLst/>
          </a:prstGeom>
          <a:noFill/>
          <a:ln/>
        </p:spPr>
        <p:txBody>
          <a:bodyPr wrap="square" lIns="0" tIns="0" rIns="0" bIns="0" rtlCol="0" anchor="ctr"/>
          <a:lstStyle/>
          <a:p>
            <a:pPr marL="0" indent="0" algn="ctr">
              <a:buNone/>
            </a:pPr>
            <a:r>
              <a:rPr lang="en-US" sz="1200" dirty="0">
                <a:solidFill>
                  <a:srgbClr val="2C3E50"/>
                </a:solidFill>
                <a:latin typeface="Raleway" pitchFamily="34" charset="0"/>
                <a:ea typeface="Raleway" pitchFamily="34" charset="-122"/>
                <a:cs typeface="Raleway" pitchFamily="34" charset="-120"/>
              </a:rPr>
              <a:t>50</a:t>
            </a:r>
            <a:endParaRPr lang="en-US" sz="1200" dirty="0"/>
          </a:p>
        </p:txBody>
      </p:sp>
      <p:sp>
        <p:nvSpPr>
          <p:cNvPr id="102" name="Shape 76"/>
          <p:cNvSpPr/>
          <p:nvPr/>
        </p:nvSpPr>
        <p:spPr>
          <a:xfrm>
            <a:off x="13779094" y="9634118"/>
            <a:ext cx="4048049" cy="9144"/>
          </a:xfrm>
          <a:prstGeom prst="rect">
            <a:avLst/>
          </a:prstGeom>
          <a:solidFill>
            <a:srgbClr val="E5E7EB"/>
          </a:solidFill>
          <a:ln/>
        </p:spPr>
      </p:sp>
      <p:sp>
        <p:nvSpPr>
          <p:cNvPr id="103" name="Shape 77"/>
          <p:cNvSpPr/>
          <p:nvPr/>
        </p:nvSpPr>
        <p:spPr>
          <a:xfrm>
            <a:off x="13779094" y="10567721"/>
            <a:ext cx="4048049" cy="9144"/>
          </a:xfrm>
          <a:prstGeom prst="rect">
            <a:avLst/>
          </a:prstGeom>
          <a:solidFill>
            <a:srgbClr val="E5E7EB"/>
          </a:solidFill>
          <a:ln/>
        </p:spPr>
      </p:sp>
      <p:sp>
        <p:nvSpPr>
          <p:cNvPr id="104" name="Text 78"/>
          <p:cNvSpPr txBox="1"/>
          <p:nvPr/>
        </p:nvSpPr>
        <p:spPr>
          <a:xfrm>
            <a:off x="15586862" y="9315907"/>
            <a:ext cx="543154" cy="181051"/>
          </a:xfrm>
          <a:prstGeom prst="rect">
            <a:avLst/>
          </a:prstGeom>
          <a:noFill/>
          <a:ln/>
        </p:spPr>
        <p:txBody>
          <a:bodyPr wrap="square" lIns="0" tIns="0" rIns="0" bIns="0" rtlCol="0" anchor="ctr"/>
          <a:lstStyle/>
          <a:p>
            <a:pPr marL="0" indent="0" algn="ctr">
              <a:buNone/>
            </a:pPr>
            <a:r>
              <a:rPr lang="en-US" sz="1200" b="1" dirty="0">
                <a:solidFill>
                  <a:srgbClr val="059669"/>
                </a:solidFill>
                <a:latin typeface="Raleway" pitchFamily="34" charset="0"/>
                <a:ea typeface="Raleway" pitchFamily="34" charset="-122"/>
                <a:cs typeface="Raleway" pitchFamily="34" charset="-120"/>
              </a:rPr>
              <a:t>+167%</a:t>
            </a:r>
            <a:endParaRPr lang="en-US" sz="1200" dirty="0"/>
          </a:p>
        </p:txBody>
      </p:sp>
      <p:sp>
        <p:nvSpPr>
          <p:cNvPr id="105" name="Text 79"/>
          <p:cNvSpPr txBox="1"/>
          <p:nvPr/>
        </p:nvSpPr>
        <p:spPr>
          <a:xfrm>
            <a:off x="15585948" y="10248595"/>
            <a:ext cx="553212" cy="181051"/>
          </a:xfrm>
          <a:prstGeom prst="rect">
            <a:avLst/>
          </a:prstGeom>
          <a:noFill/>
          <a:ln/>
        </p:spPr>
        <p:txBody>
          <a:bodyPr wrap="square" lIns="0" tIns="0" rIns="0" bIns="0" rtlCol="0" anchor="ctr"/>
          <a:lstStyle/>
          <a:p>
            <a:pPr marL="0" indent="0" algn="ctr">
              <a:buNone/>
            </a:pPr>
            <a:r>
              <a:rPr lang="en-US" sz="1200" b="1" dirty="0">
                <a:solidFill>
                  <a:srgbClr val="059669"/>
                </a:solidFill>
                <a:latin typeface="Raleway" pitchFamily="34" charset="0"/>
                <a:ea typeface="Raleway" pitchFamily="34" charset="-122"/>
                <a:cs typeface="Raleway" pitchFamily="34" charset="-120"/>
              </a:rPr>
              <a:t>+233%</a:t>
            </a:r>
            <a:endParaRPr lang="en-US" sz="1200" dirty="0"/>
          </a:p>
        </p:txBody>
      </p:sp>
      <p:sp>
        <p:nvSpPr>
          <p:cNvPr id="106" name="Shape 80"/>
          <p:cNvSpPr/>
          <p:nvPr/>
        </p:nvSpPr>
        <p:spPr>
          <a:xfrm>
            <a:off x="0" y="11192256"/>
            <a:ext cx="18288000" cy="543154"/>
          </a:xfrm>
          <a:prstGeom prst="rect">
            <a:avLst/>
          </a:prstGeom>
          <a:solidFill>
            <a:srgbClr val="F3F4F6"/>
          </a:solidFill>
          <a:ln/>
        </p:spPr>
      </p:sp>
      <p:sp>
        <p:nvSpPr>
          <p:cNvPr id="107" name="Shape 81"/>
          <p:cNvSpPr/>
          <p:nvPr/>
        </p:nvSpPr>
        <p:spPr>
          <a:xfrm>
            <a:off x="0" y="11192256"/>
            <a:ext cx="18288000" cy="9144"/>
          </a:xfrm>
          <a:prstGeom prst="rect">
            <a:avLst/>
          </a:prstGeom>
          <a:solidFill>
            <a:srgbClr val="E5E7EB"/>
          </a:solidFill>
          <a:ln/>
        </p:spPr>
      </p:sp>
      <p:pic>
        <p:nvPicPr>
          <p:cNvPr id="108" name="Image 24" descr="preencoded.png"/>
          <p:cNvPicPr>
            <a:picLocks noChangeAspect="1"/>
          </p:cNvPicPr>
          <p:nvPr/>
        </p:nvPicPr>
        <p:blipFill>
          <a:blip r:embed="rId11"/>
          <a:srcRect/>
          <a:stretch/>
        </p:blipFill>
        <p:spPr>
          <a:xfrm>
            <a:off x="457200" y="11382451"/>
            <a:ext cx="152705" cy="152705"/>
          </a:xfrm>
          <a:prstGeom prst="rect">
            <a:avLst/>
          </a:prstGeom>
        </p:spPr>
      </p:pic>
      <p:sp>
        <p:nvSpPr>
          <p:cNvPr id="109" name="Text 82"/>
          <p:cNvSpPr txBox="1"/>
          <p:nvPr/>
        </p:nvSpPr>
        <p:spPr>
          <a:xfrm>
            <a:off x="685800" y="11373307"/>
            <a:ext cx="2410358" cy="181051"/>
          </a:xfrm>
          <a:prstGeom prst="rect">
            <a:avLst/>
          </a:prstGeom>
          <a:noFill/>
          <a:ln/>
        </p:spPr>
        <p:txBody>
          <a:bodyPr wrap="square" lIns="0" tIns="0" rIns="0" bIns="0" rtlCol="0" anchor="ctr"/>
          <a:lstStyle/>
          <a:p>
            <a:pPr marL="0" indent="0" algn="l">
              <a:buNone/>
            </a:pPr>
            <a:r>
              <a:rPr lang="en-US" sz="1200" dirty="0">
                <a:solidFill>
                  <a:srgbClr val="374151"/>
                </a:solidFill>
                <a:latin typeface="Raleway" pitchFamily="34" charset="0"/>
                <a:ea typeface="Raleway" pitchFamily="34" charset="-122"/>
                <a:cs typeface="Raleway" pitchFamily="34" charset="-120"/>
              </a:rPr>
              <a:t>Contact@jerestaure-bienetre.org</a:t>
            </a:r>
            <a:endParaRPr lang="en-US" sz="1200" dirty="0"/>
          </a:p>
        </p:txBody>
      </p:sp>
      <p:pic>
        <p:nvPicPr>
          <p:cNvPr id="110" name="Image 25" descr="preencoded.png"/>
          <p:cNvPicPr>
            <a:picLocks noChangeAspect="1"/>
          </p:cNvPicPr>
          <p:nvPr/>
        </p:nvPicPr>
        <p:blipFill>
          <a:blip r:embed="rId12"/>
          <a:srcRect/>
          <a:stretch/>
        </p:blipFill>
        <p:spPr>
          <a:xfrm>
            <a:off x="3209544" y="11382451"/>
            <a:ext cx="152705" cy="152705"/>
          </a:xfrm>
          <a:prstGeom prst="rect">
            <a:avLst/>
          </a:prstGeom>
        </p:spPr>
      </p:pic>
      <p:sp>
        <p:nvSpPr>
          <p:cNvPr id="111" name="Text 83"/>
          <p:cNvSpPr txBox="1"/>
          <p:nvPr/>
        </p:nvSpPr>
        <p:spPr>
          <a:xfrm>
            <a:off x="3438144" y="11373307"/>
            <a:ext cx="1286561" cy="181051"/>
          </a:xfrm>
          <a:prstGeom prst="rect">
            <a:avLst/>
          </a:prstGeom>
          <a:noFill/>
          <a:ln/>
        </p:spPr>
        <p:txBody>
          <a:bodyPr wrap="square" lIns="0" tIns="0" rIns="0" bIns="0" rtlCol="0" anchor="ctr"/>
          <a:lstStyle/>
          <a:p>
            <a:pPr marL="0" indent="0" algn="l">
              <a:buNone/>
            </a:pPr>
            <a:r>
              <a:rPr lang="en-US" sz="1200" dirty="0">
                <a:solidFill>
                  <a:srgbClr val="374151"/>
                </a:solidFill>
                <a:latin typeface="Raleway" pitchFamily="34" charset="0"/>
                <a:ea typeface="Raleway" pitchFamily="34" charset="-122"/>
                <a:cs typeface="Raleway" pitchFamily="34" charset="-120"/>
              </a:rPr>
              <a:t>+229 96 24 94 86</a:t>
            </a:r>
            <a:endParaRPr lang="en-US" sz="1200" dirty="0"/>
          </a:p>
        </p:txBody>
      </p:sp>
      <p:sp>
        <p:nvSpPr>
          <p:cNvPr id="112" name="Text 84"/>
          <p:cNvSpPr txBox="1"/>
          <p:nvPr/>
        </p:nvSpPr>
        <p:spPr>
          <a:xfrm>
            <a:off x="9790481" y="11373307"/>
            <a:ext cx="2067458" cy="181051"/>
          </a:xfrm>
          <a:prstGeom prst="rect">
            <a:avLst/>
          </a:prstGeom>
          <a:noFill/>
          <a:ln/>
        </p:spPr>
        <p:txBody>
          <a:bodyPr wrap="square" lIns="0" tIns="0" rIns="0" bIns="0" rtlCol="0" anchor="ctr"/>
          <a:lstStyle/>
          <a:p>
            <a:pPr marL="0" indent="0" algn="l">
              <a:buNone/>
            </a:pPr>
            <a:r>
              <a:rPr lang="en-US" sz="1200" dirty="0">
                <a:solidFill>
                  <a:srgbClr val="6B7280"/>
                </a:solidFill>
                <a:latin typeface="Raleway" pitchFamily="34" charset="0"/>
                <a:ea typeface="Raleway" pitchFamily="34" charset="-122"/>
                <a:cs typeface="Raleway" pitchFamily="34" charset="-120"/>
              </a:rPr>
              <a:t>Plan Stratégique 2025-2028</a:t>
            </a:r>
            <a:endParaRPr lang="en-US" sz="1200" dirty="0"/>
          </a:p>
        </p:txBody>
      </p:sp>
      <p:pic>
        <p:nvPicPr>
          <p:cNvPr id="113" name="Image 26" descr="preencoded.png"/>
          <p:cNvPicPr>
            <a:picLocks noChangeAspect="1"/>
          </p:cNvPicPr>
          <p:nvPr/>
        </p:nvPicPr>
        <p:blipFill>
          <a:blip r:embed="rId13"/>
          <a:srcRect l="-989999" r="-989999"/>
          <a:stretch/>
        </p:blipFill>
        <p:spPr>
          <a:xfrm>
            <a:off x="16925544" y="11544300"/>
            <a:ext cx="190195" cy="9144"/>
          </a:xfrm>
          <a:prstGeom prst="rect">
            <a:avLst/>
          </a:prstGeom>
        </p:spPr>
      </p:pic>
      <p:pic>
        <p:nvPicPr>
          <p:cNvPr id="114" name="Image 27" descr="preencoded.png"/>
          <p:cNvPicPr>
            <a:picLocks noChangeAspect="1"/>
          </p:cNvPicPr>
          <p:nvPr/>
        </p:nvPicPr>
        <p:blipFill>
          <a:blip r:embed="rId14"/>
          <a:srcRect l="-989999" r="-989999"/>
          <a:stretch/>
        </p:blipFill>
        <p:spPr>
          <a:xfrm>
            <a:off x="17268444" y="11544300"/>
            <a:ext cx="190195" cy="9144"/>
          </a:xfrm>
          <a:prstGeom prst="rect">
            <a:avLst/>
          </a:prstGeom>
        </p:spPr>
      </p:pic>
      <p:pic>
        <p:nvPicPr>
          <p:cNvPr id="115" name="Image 28" descr="preencoded.png"/>
          <p:cNvPicPr>
            <a:picLocks noChangeAspect="1"/>
          </p:cNvPicPr>
          <p:nvPr/>
        </p:nvPicPr>
        <p:blipFill>
          <a:blip r:embed="rId15"/>
          <a:srcRect l="-1016667" r="-1016667"/>
          <a:stretch/>
        </p:blipFill>
        <p:spPr>
          <a:xfrm>
            <a:off x="17611344" y="11544300"/>
            <a:ext cx="219456" cy="9144"/>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Shape 0"/>
          <p:cNvSpPr/>
          <p:nvPr/>
        </p:nvSpPr>
        <p:spPr>
          <a:xfrm>
            <a:off x="0" y="0"/>
            <a:ext cx="18288000" cy="15488107"/>
          </a:xfrm>
          <a:prstGeom prst="rect">
            <a:avLst/>
          </a:prstGeom>
          <a:solidFill>
            <a:srgbClr val="F8F9FA"/>
          </a:solidFill>
          <a:ln/>
        </p:spPr>
      </p:sp>
      <p:sp>
        <p:nvSpPr>
          <p:cNvPr id="3" name="Shape 1"/>
          <p:cNvSpPr/>
          <p:nvPr/>
        </p:nvSpPr>
        <p:spPr>
          <a:xfrm>
            <a:off x="0" y="0"/>
            <a:ext cx="18288000" cy="838505"/>
          </a:xfrm>
          <a:prstGeom prst="rect">
            <a:avLst/>
          </a:prstGeom>
          <a:solidFill>
            <a:srgbClr val="1A5276"/>
          </a:solidFill>
          <a:ln/>
        </p:spPr>
      </p:sp>
      <p:sp>
        <p:nvSpPr>
          <p:cNvPr id="4" name="Text 2"/>
          <p:cNvSpPr txBox="1"/>
          <p:nvPr/>
        </p:nvSpPr>
        <p:spPr>
          <a:xfrm>
            <a:off x="457200" y="209398"/>
            <a:ext cx="4410151" cy="419710"/>
          </a:xfrm>
          <a:prstGeom prst="rect">
            <a:avLst/>
          </a:prstGeom>
          <a:noFill/>
          <a:ln/>
        </p:spPr>
        <p:txBody>
          <a:bodyPr wrap="square" lIns="0" tIns="0" rIns="0" bIns="0" rtlCol="0" anchor="ctr"/>
          <a:lstStyle/>
          <a:p>
            <a:pPr marL="0" indent="0" algn="l">
              <a:buNone/>
            </a:pPr>
            <a:r>
              <a:rPr lang="en-US" sz="2700" b="1" dirty="0">
                <a:solidFill>
                  <a:srgbClr val="FFFFFF"/>
                </a:solidFill>
                <a:latin typeface="Montserrat" pitchFamily="34" charset="0"/>
                <a:ea typeface="Montserrat" pitchFamily="34" charset="-122"/>
                <a:cs typeface="Montserrat" pitchFamily="34" charset="-120"/>
              </a:rPr>
              <a:t>Théorie du changement</a:t>
            </a:r>
            <a:endParaRPr lang="en-US" sz="2700" dirty="0"/>
          </a:p>
        </p:txBody>
      </p:sp>
      <p:sp>
        <p:nvSpPr>
          <p:cNvPr id="5" name="Shape 3"/>
          <p:cNvSpPr/>
          <p:nvPr/>
        </p:nvSpPr>
        <p:spPr>
          <a:xfrm>
            <a:off x="0" y="838505"/>
            <a:ext cx="18288000" cy="14106449"/>
          </a:xfrm>
          <a:prstGeom prst="rect">
            <a:avLst/>
          </a:prstGeom>
          <a:solidFill>
            <a:srgbClr val="F9FAFB"/>
          </a:solidFill>
          <a:ln/>
        </p:spPr>
      </p:sp>
      <p:pic>
        <p:nvPicPr>
          <p:cNvPr id="6" name="Image 0" descr="preencoded.png"/>
          <p:cNvPicPr>
            <a:picLocks noChangeAspect="1"/>
          </p:cNvPicPr>
          <p:nvPr/>
        </p:nvPicPr>
        <p:blipFill>
          <a:blip r:embed="rId3"/>
          <a:srcRect l="-133" r="-133"/>
          <a:stretch/>
        </p:blipFill>
        <p:spPr>
          <a:xfrm>
            <a:off x="457200" y="1352398"/>
            <a:ext cx="171907" cy="228600"/>
          </a:xfrm>
          <a:prstGeom prst="rect">
            <a:avLst/>
          </a:prstGeom>
        </p:spPr>
      </p:pic>
      <p:sp>
        <p:nvSpPr>
          <p:cNvPr id="7" name="Text 4"/>
          <p:cNvSpPr txBox="1"/>
          <p:nvPr/>
        </p:nvSpPr>
        <p:spPr>
          <a:xfrm>
            <a:off x="780898" y="1295705"/>
            <a:ext cx="4500677" cy="342900"/>
          </a:xfrm>
          <a:prstGeom prst="rect">
            <a:avLst/>
          </a:prstGeom>
          <a:noFill/>
          <a:ln/>
        </p:spPr>
        <p:txBody>
          <a:bodyPr wrap="square" lIns="0" tIns="0" rIns="0" bIns="0" rtlCol="0" anchor="ctr"/>
          <a:lstStyle/>
          <a:p>
            <a:pPr marL="0" indent="0" algn="l">
              <a:buNone/>
            </a:pPr>
            <a:r>
              <a:rPr lang="en-US" sz="2200" b="1" dirty="0">
                <a:solidFill>
                  <a:srgbClr val="2C3E50"/>
                </a:solidFill>
                <a:latin typeface="Montserrat" pitchFamily="34" charset="0"/>
                <a:ea typeface="Montserrat" pitchFamily="34" charset="-122"/>
                <a:cs typeface="Montserrat" pitchFamily="34" charset="-120"/>
              </a:rPr>
              <a:t>Notre vision du changement</a:t>
            </a:r>
            <a:endParaRPr lang="en-US" sz="2200" dirty="0"/>
          </a:p>
        </p:txBody>
      </p:sp>
      <p:sp>
        <p:nvSpPr>
          <p:cNvPr id="8" name="Text 5"/>
          <p:cNvSpPr txBox="1"/>
          <p:nvPr/>
        </p:nvSpPr>
        <p:spPr>
          <a:xfrm>
            <a:off x="914400" y="1828800"/>
            <a:ext cx="17049902" cy="543154"/>
          </a:xfrm>
          <a:prstGeom prst="rect">
            <a:avLst/>
          </a:prstGeom>
          <a:noFill/>
          <a:ln/>
        </p:spPr>
        <p:txBody>
          <a:bodyPr wrap="square" lIns="0" tIns="0" rIns="0" bIns="0" rtlCol="0" anchor="ctr"/>
          <a:lstStyle/>
          <a:p>
            <a:pPr marL="0" indent="0" algn="l">
              <a:buNone/>
            </a:pPr>
            <a:r>
              <a:rPr lang="en-US" sz="1500" dirty="0">
                <a:solidFill>
                  <a:srgbClr val="2C3E50"/>
                </a:solidFill>
                <a:latin typeface="Raleway" pitchFamily="34" charset="0"/>
                <a:ea typeface="Raleway" pitchFamily="34" charset="-122"/>
                <a:cs typeface="Raleway" pitchFamily="34" charset="-120"/>
              </a:rPr>
              <a:t>La théorie du changement de JeRestaure Bien-être illustre comment nos interventions transforment les défis en solutions durables et conduisent à un impact positif sur les communautés. Cette approche structurée nous permet d'identifier les leviers de changement et de mesurer notre impact.</a:t>
            </a:r>
            <a:endParaRPr lang="en-US" sz="1500" dirty="0"/>
          </a:p>
        </p:txBody>
      </p:sp>
      <p:pic>
        <p:nvPicPr>
          <p:cNvPr id="9" name="Image 1" descr="preencoded.png"/>
          <p:cNvPicPr>
            <a:picLocks noChangeAspect="1"/>
          </p:cNvPicPr>
          <p:nvPr/>
        </p:nvPicPr>
        <p:blipFill>
          <a:blip r:embed="rId4"/>
          <a:srcRect/>
          <a:stretch/>
        </p:blipFill>
        <p:spPr>
          <a:xfrm>
            <a:off x="457200" y="2752344"/>
            <a:ext cx="228600" cy="228600"/>
          </a:xfrm>
          <a:prstGeom prst="rect">
            <a:avLst/>
          </a:prstGeom>
        </p:spPr>
      </p:pic>
      <p:sp>
        <p:nvSpPr>
          <p:cNvPr id="10" name="Text 6"/>
          <p:cNvSpPr txBox="1"/>
          <p:nvPr/>
        </p:nvSpPr>
        <p:spPr>
          <a:xfrm>
            <a:off x="800100" y="2714854"/>
            <a:ext cx="3057754" cy="305410"/>
          </a:xfrm>
          <a:prstGeom prst="rect">
            <a:avLst/>
          </a:prstGeom>
          <a:noFill/>
          <a:ln/>
        </p:spPr>
        <p:txBody>
          <a:bodyPr wrap="square" lIns="0" tIns="0" rIns="0" bIns="0" rtlCol="0" anchor="ctr"/>
          <a:lstStyle/>
          <a:p>
            <a:pPr marL="0" indent="0" algn="l">
              <a:buNone/>
            </a:pPr>
            <a:r>
              <a:rPr lang="en-US" sz="1800" b="1" dirty="0">
                <a:solidFill>
                  <a:srgbClr val="2C3E50"/>
                </a:solidFill>
                <a:latin typeface="Montserrat" pitchFamily="34" charset="0"/>
                <a:ea typeface="Montserrat" pitchFamily="34" charset="-122"/>
                <a:cs typeface="Montserrat" pitchFamily="34" charset="-120"/>
              </a:rPr>
              <a:t>Changement climatique</a:t>
            </a:r>
            <a:endParaRPr lang="en-US" sz="1800" dirty="0"/>
          </a:p>
        </p:txBody>
      </p:sp>
      <p:sp>
        <p:nvSpPr>
          <p:cNvPr id="11" name="Shape 7"/>
          <p:cNvSpPr/>
          <p:nvPr/>
        </p:nvSpPr>
        <p:spPr>
          <a:xfrm>
            <a:off x="457200" y="3172054"/>
            <a:ext cx="4229100" cy="1638605"/>
          </a:xfrm>
          <a:prstGeom prst="roundRect">
            <a:avLst>
              <a:gd name="adj" fmla="val 2596"/>
            </a:avLst>
          </a:prstGeom>
          <a:solidFill>
            <a:srgbClr val="2ECC71">
              <a:alpha val="15000"/>
            </a:srgbClr>
          </a:solidFill>
          <a:ln/>
          <a:effectLst>
            <a:outerShdw blurRad="12700" dist="12700" dir="16200000" algn="bl" rotWithShape="0">
              <a:srgbClr val="000000">
                <a:alpha val="75000"/>
              </a:srgbClr>
            </a:outerShdw>
          </a:effectLst>
        </p:spPr>
      </p:sp>
      <p:sp>
        <p:nvSpPr>
          <p:cNvPr id="12" name="Shape 8"/>
          <p:cNvSpPr/>
          <p:nvPr/>
        </p:nvSpPr>
        <p:spPr>
          <a:xfrm>
            <a:off x="457200" y="3172054"/>
            <a:ext cx="38405" cy="1638605"/>
          </a:xfrm>
          <a:prstGeom prst="rect">
            <a:avLst/>
          </a:prstGeom>
          <a:solidFill>
            <a:srgbClr val="2ECC71"/>
          </a:solidFill>
          <a:ln/>
        </p:spPr>
      </p:sp>
      <p:sp>
        <p:nvSpPr>
          <p:cNvPr id="13" name="Text 9"/>
          <p:cNvSpPr txBox="1"/>
          <p:nvPr/>
        </p:nvSpPr>
        <p:spPr>
          <a:xfrm>
            <a:off x="647395" y="3353105"/>
            <a:ext cx="1957730" cy="200254"/>
          </a:xfrm>
          <a:prstGeom prst="rect">
            <a:avLst/>
          </a:prstGeom>
          <a:noFill/>
          <a:ln/>
        </p:spPr>
        <p:txBody>
          <a:bodyPr wrap="square" lIns="0" tIns="0" rIns="0" bIns="0" rtlCol="0" anchor="ctr"/>
          <a:lstStyle/>
          <a:p>
            <a:pPr marL="0" indent="0" algn="l">
              <a:buNone/>
            </a:pPr>
            <a:r>
              <a:rPr lang="en-US" sz="1300" b="1" dirty="0">
                <a:solidFill>
                  <a:srgbClr val="2C3E50"/>
                </a:solidFill>
                <a:latin typeface="Raleway" pitchFamily="34" charset="0"/>
                <a:ea typeface="Raleway" pitchFamily="34" charset="-122"/>
                <a:cs typeface="Raleway" pitchFamily="34" charset="-120"/>
              </a:rPr>
              <a:t>Problèmes prioritaires</a:t>
            </a:r>
            <a:endParaRPr lang="en-US" sz="1300" dirty="0"/>
          </a:p>
        </p:txBody>
      </p:sp>
      <p:sp>
        <p:nvSpPr>
          <p:cNvPr id="14" name="Text 10"/>
          <p:cNvSpPr txBox="1"/>
          <p:nvPr/>
        </p:nvSpPr>
        <p:spPr>
          <a:xfrm>
            <a:off x="838505" y="3685946"/>
            <a:ext cx="3514954" cy="4096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Vulnérabilité aux phénomènes météorologiques extrêmes</a:t>
            </a:r>
            <a:endParaRPr lang="en-US" sz="1200" dirty="0"/>
          </a:p>
        </p:txBody>
      </p:sp>
      <p:sp>
        <p:nvSpPr>
          <p:cNvPr id="15" name="Text 11"/>
          <p:cNvSpPr txBox="1"/>
          <p:nvPr/>
        </p:nvSpPr>
        <p:spPr>
          <a:xfrm>
            <a:off x="838505" y="4181551"/>
            <a:ext cx="3124505"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Insécurité alimentaire liée aux sécheresses</a:t>
            </a:r>
            <a:endParaRPr lang="en-US" sz="1200" dirty="0"/>
          </a:p>
        </p:txBody>
      </p:sp>
      <p:sp>
        <p:nvSpPr>
          <p:cNvPr id="16" name="Text 12"/>
          <p:cNvSpPr txBox="1"/>
          <p:nvPr/>
        </p:nvSpPr>
        <p:spPr>
          <a:xfrm>
            <a:off x="838505" y="4448556"/>
            <a:ext cx="3105302"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Dégradation des sols et ressources en eau</a:t>
            </a:r>
            <a:endParaRPr lang="en-US" sz="1200" dirty="0"/>
          </a:p>
        </p:txBody>
      </p:sp>
      <p:sp>
        <p:nvSpPr>
          <p:cNvPr id="17" name="Shape 13"/>
          <p:cNvSpPr/>
          <p:nvPr/>
        </p:nvSpPr>
        <p:spPr>
          <a:xfrm>
            <a:off x="4839005" y="3172054"/>
            <a:ext cx="4229100" cy="1638605"/>
          </a:xfrm>
          <a:prstGeom prst="roundRect">
            <a:avLst>
              <a:gd name="adj" fmla="val 2596"/>
            </a:avLst>
          </a:prstGeom>
          <a:solidFill>
            <a:srgbClr val="2ECC71">
              <a:alpha val="15000"/>
            </a:srgbClr>
          </a:solidFill>
          <a:ln/>
          <a:effectLst>
            <a:outerShdw blurRad="12700" dist="12700" dir="16200000" algn="bl" rotWithShape="0">
              <a:srgbClr val="000000">
                <a:alpha val="75000"/>
              </a:srgbClr>
            </a:outerShdw>
          </a:effectLst>
        </p:spPr>
      </p:sp>
      <p:sp>
        <p:nvSpPr>
          <p:cNvPr id="18" name="Shape 14"/>
          <p:cNvSpPr/>
          <p:nvPr/>
        </p:nvSpPr>
        <p:spPr>
          <a:xfrm>
            <a:off x="4839005" y="3172054"/>
            <a:ext cx="38405" cy="1638605"/>
          </a:xfrm>
          <a:prstGeom prst="rect">
            <a:avLst/>
          </a:prstGeom>
          <a:solidFill>
            <a:srgbClr val="2ECC71"/>
          </a:solidFill>
          <a:ln/>
        </p:spPr>
      </p:sp>
      <p:sp>
        <p:nvSpPr>
          <p:cNvPr id="19" name="Text 15"/>
          <p:cNvSpPr txBox="1"/>
          <p:nvPr/>
        </p:nvSpPr>
        <p:spPr>
          <a:xfrm>
            <a:off x="5029200" y="3353105"/>
            <a:ext cx="747979" cy="200254"/>
          </a:xfrm>
          <a:prstGeom prst="rect">
            <a:avLst/>
          </a:prstGeom>
          <a:noFill/>
          <a:ln/>
        </p:spPr>
        <p:txBody>
          <a:bodyPr wrap="square" lIns="0" tIns="0" rIns="0" bIns="0" rtlCol="0" anchor="ctr"/>
          <a:lstStyle/>
          <a:p>
            <a:pPr marL="0" indent="0" algn="l">
              <a:buNone/>
            </a:pPr>
            <a:r>
              <a:rPr lang="en-US" sz="1300" b="1" dirty="0">
                <a:solidFill>
                  <a:srgbClr val="2C3E50"/>
                </a:solidFill>
                <a:latin typeface="Raleway" pitchFamily="34" charset="0"/>
                <a:ea typeface="Raleway" pitchFamily="34" charset="-122"/>
                <a:cs typeface="Raleway" pitchFamily="34" charset="-120"/>
              </a:rPr>
              <a:t>Actions</a:t>
            </a:r>
            <a:endParaRPr lang="en-US" sz="1300" dirty="0"/>
          </a:p>
        </p:txBody>
      </p:sp>
      <p:sp>
        <p:nvSpPr>
          <p:cNvPr id="20" name="Text 16"/>
          <p:cNvSpPr txBox="1"/>
          <p:nvPr/>
        </p:nvSpPr>
        <p:spPr>
          <a:xfrm>
            <a:off x="5219395" y="3685946"/>
            <a:ext cx="3363163"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Sensibilisation et éducation environnementale</a:t>
            </a:r>
            <a:endParaRPr lang="en-US" sz="1200" dirty="0"/>
          </a:p>
        </p:txBody>
      </p:sp>
      <p:sp>
        <p:nvSpPr>
          <p:cNvPr id="21" name="Text 17"/>
          <p:cNvSpPr txBox="1"/>
          <p:nvPr/>
        </p:nvSpPr>
        <p:spPr>
          <a:xfrm>
            <a:off x="5219395" y="3952951"/>
            <a:ext cx="3277210"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Promotion des pratiques agricoles résilientes</a:t>
            </a:r>
            <a:endParaRPr lang="en-US" sz="1200" dirty="0"/>
          </a:p>
        </p:txBody>
      </p:sp>
      <p:sp>
        <p:nvSpPr>
          <p:cNvPr id="22" name="Text 18"/>
          <p:cNvSpPr txBox="1"/>
          <p:nvPr/>
        </p:nvSpPr>
        <p:spPr>
          <a:xfrm>
            <a:off x="5219395" y="4219956"/>
            <a:ext cx="3381451"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Développement de systèmes d'alerte précoce</a:t>
            </a:r>
            <a:endParaRPr lang="en-US" sz="1200" dirty="0"/>
          </a:p>
        </p:txBody>
      </p:sp>
      <p:sp>
        <p:nvSpPr>
          <p:cNvPr id="23" name="Shape 19"/>
          <p:cNvSpPr/>
          <p:nvPr/>
        </p:nvSpPr>
        <p:spPr>
          <a:xfrm>
            <a:off x="9219895" y="3172054"/>
            <a:ext cx="4229100" cy="1638605"/>
          </a:xfrm>
          <a:prstGeom prst="roundRect">
            <a:avLst>
              <a:gd name="adj" fmla="val 2596"/>
            </a:avLst>
          </a:prstGeom>
          <a:solidFill>
            <a:srgbClr val="2ECC71">
              <a:alpha val="15000"/>
            </a:srgbClr>
          </a:solidFill>
          <a:ln/>
          <a:effectLst>
            <a:outerShdw blurRad="12700" dist="12700" dir="16200000" algn="bl" rotWithShape="0">
              <a:srgbClr val="000000">
                <a:alpha val="75000"/>
              </a:srgbClr>
            </a:outerShdw>
          </a:effectLst>
        </p:spPr>
      </p:sp>
      <p:sp>
        <p:nvSpPr>
          <p:cNvPr id="24" name="Shape 20"/>
          <p:cNvSpPr/>
          <p:nvPr/>
        </p:nvSpPr>
        <p:spPr>
          <a:xfrm>
            <a:off x="9219895" y="3172054"/>
            <a:ext cx="38405" cy="1638605"/>
          </a:xfrm>
          <a:prstGeom prst="rect">
            <a:avLst/>
          </a:prstGeom>
          <a:solidFill>
            <a:srgbClr val="2ECC71"/>
          </a:solidFill>
          <a:ln/>
        </p:spPr>
      </p:sp>
      <p:sp>
        <p:nvSpPr>
          <p:cNvPr id="25" name="Text 21"/>
          <p:cNvSpPr txBox="1"/>
          <p:nvPr/>
        </p:nvSpPr>
        <p:spPr>
          <a:xfrm>
            <a:off x="9411005" y="3353105"/>
            <a:ext cx="900684" cy="200254"/>
          </a:xfrm>
          <a:prstGeom prst="rect">
            <a:avLst/>
          </a:prstGeom>
          <a:noFill/>
          <a:ln/>
        </p:spPr>
        <p:txBody>
          <a:bodyPr wrap="square" lIns="0" tIns="0" rIns="0" bIns="0" rtlCol="0" anchor="ctr"/>
          <a:lstStyle/>
          <a:p>
            <a:pPr marL="0" indent="0" algn="l">
              <a:buNone/>
            </a:pPr>
            <a:r>
              <a:rPr lang="en-US" sz="1300" b="1" dirty="0">
                <a:solidFill>
                  <a:srgbClr val="2C3E50"/>
                </a:solidFill>
                <a:latin typeface="Raleway" pitchFamily="34" charset="0"/>
                <a:ea typeface="Raleway" pitchFamily="34" charset="-122"/>
                <a:cs typeface="Raleway" pitchFamily="34" charset="-120"/>
              </a:rPr>
              <a:t>Résultats</a:t>
            </a:r>
            <a:endParaRPr lang="en-US" sz="1300" dirty="0"/>
          </a:p>
        </p:txBody>
      </p:sp>
      <p:sp>
        <p:nvSpPr>
          <p:cNvPr id="26" name="Text 22"/>
          <p:cNvSpPr txBox="1"/>
          <p:nvPr/>
        </p:nvSpPr>
        <p:spPr>
          <a:xfrm>
            <a:off x="9601200" y="3685946"/>
            <a:ext cx="2857500" cy="4096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Adoption de pratiques durables par les communautés</a:t>
            </a:r>
            <a:endParaRPr lang="en-US" sz="1200" dirty="0"/>
          </a:p>
        </p:txBody>
      </p:sp>
      <p:sp>
        <p:nvSpPr>
          <p:cNvPr id="27" name="Text 23"/>
          <p:cNvSpPr txBox="1"/>
          <p:nvPr/>
        </p:nvSpPr>
        <p:spPr>
          <a:xfrm>
            <a:off x="9601200" y="4181551"/>
            <a:ext cx="3648456"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Augmentation des rendements agricoles durables</a:t>
            </a:r>
            <a:endParaRPr lang="en-US" sz="1200" dirty="0"/>
          </a:p>
        </p:txBody>
      </p:sp>
      <p:sp>
        <p:nvSpPr>
          <p:cNvPr id="28" name="Text 24"/>
          <p:cNvSpPr txBox="1"/>
          <p:nvPr/>
        </p:nvSpPr>
        <p:spPr>
          <a:xfrm>
            <a:off x="9601200" y="4448556"/>
            <a:ext cx="3182112"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Meilleure gestion des ressources naturelles</a:t>
            </a:r>
            <a:endParaRPr lang="en-US" sz="1200" dirty="0"/>
          </a:p>
        </p:txBody>
      </p:sp>
      <p:sp>
        <p:nvSpPr>
          <p:cNvPr id="29" name="Shape 25"/>
          <p:cNvSpPr/>
          <p:nvPr/>
        </p:nvSpPr>
        <p:spPr>
          <a:xfrm>
            <a:off x="13601700" y="3172054"/>
            <a:ext cx="4229100" cy="1638605"/>
          </a:xfrm>
          <a:prstGeom prst="roundRect">
            <a:avLst>
              <a:gd name="adj" fmla="val 2596"/>
            </a:avLst>
          </a:prstGeom>
          <a:solidFill>
            <a:srgbClr val="2ECC71">
              <a:alpha val="15000"/>
            </a:srgbClr>
          </a:solidFill>
          <a:ln/>
          <a:effectLst>
            <a:outerShdw blurRad="12700" dist="12700" dir="16200000" algn="bl" rotWithShape="0">
              <a:srgbClr val="000000">
                <a:alpha val="75000"/>
              </a:srgbClr>
            </a:outerShdw>
          </a:effectLst>
        </p:spPr>
      </p:sp>
      <p:sp>
        <p:nvSpPr>
          <p:cNvPr id="30" name="Shape 26"/>
          <p:cNvSpPr/>
          <p:nvPr/>
        </p:nvSpPr>
        <p:spPr>
          <a:xfrm>
            <a:off x="13601700" y="3172054"/>
            <a:ext cx="38405" cy="1638605"/>
          </a:xfrm>
          <a:prstGeom prst="rect">
            <a:avLst/>
          </a:prstGeom>
          <a:solidFill>
            <a:srgbClr val="2ECC71"/>
          </a:solidFill>
          <a:ln/>
        </p:spPr>
      </p:sp>
      <p:sp>
        <p:nvSpPr>
          <p:cNvPr id="31" name="Text 27"/>
          <p:cNvSpPr txBox="1"/>
          <p:nvPr/>
        </p:nvSpPr>
        <p:spPr>
          <a:xfrm>
            <a:off x="13791895" y="3353105"/>
            <a:ext cx="1890979" cy="200254"/>
          </a:xfrm>
          <a:prstGeom prst="rect">
            <a:avLst/>
          </a:prstGeom>
          <a:noFill/>
          <a:ln/>
        </p:spPr>
        <p:txBody>
          <a:bodyPr wrap="square" lIns="0" tIns="0" rIns="0" bIns="0" rtlCol="0" anchor="ctr"/>
          <a:lstStyle/>
          <a:p>
            <a:pPr marL="0" indent="0" algn="l">
              <a:buNone/>
            </a:pPr>
            <a:r>
              <a:rPr lang="en-US" sz="1300" b="1" dirty="0">
                <a:solidFill>
                  <a:srgbClr val="2C3E50"/>
                </a:solidFill>
                <a:latin typeface="Raleway" pitchFamily="34" charset="0"/>
                <a:ea typeface="Raleway" pitchFamily="34" charset="-122"/>
                <a:cs typeface="Raleway" pitchFamily="34" charset="-120"/>
              </a:rPr>
              <a:t>Changement attendu</a:t>
            </a:r>
            <a:endParaRPr lang="en-US" sz="1300" dirty="0"/>
          </a:p>
        </p:txBody>
      </p:sp>
      <p:sp>
        <p:nvSpPr>
          <p:cNvPr id="32" name="Text 28"/>
          <p:cNvSpPr txBox="1"/>
          <p:nvPr/>
        </p:nvSpPr>
        <p:spPr>
          <a:xfrm>
            <a:off x="13791895" y="3685946"/>
            <a:ext cx="3867912" cy="6382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Des communautés résilientes face au changement climatique, capables de s'adapter aux conditions changeantes tout en préservant leur environnement.</a:t>
            </a:r>
            <a:endParaRPr lang="en-US" sz="1200" dirty="0"/>
          </a:p>
        </p:txBody>
      </p:sp>
      <p:pic>
        <p:nvPicPr>
          <p:cNvPr id="33" name="Image 2" descr="preencoded.png"/>
          <p:cNvPicPr>
            <a:picLocks noChangeAspect="1"/>
          </p:cNvPicPr>
          <p:nvPr/>
        </p:nvPicPr>
        <p:blipFill>
          <a:blip r:embed="rId5"/>
          <a:srcRect l="-80" r="-80"/>
          <a:stretch/>
        </p:blipFill>
        <p:spPr>
          <a:xfrm>
            <a:off x="457200" y="5305349"/>
            <a:ext cx="286207" cy="228600"/>
          </a:xfrm>
          <a:prstGeom prst="rect">
            <a:avLst/>
          </a:prstGeom>
        </p:spPr>
      </p:pic>
      <p:sp>
        <p:nvSpPr>
          <p:cNvPr id="34" name="Text 29"/>
          <p:cNvSpPr txBox="1"/>
          <p:nvPr/>
        </p:nvSpPr>
        <p:spPr>
          <a:xfrm>
            <a:off x="857707" y="5266944"/>
            <a:ext cx="1924812" cy="305410"/>
          </a:xfrm>
          <a:prstGeom prst="rect">
            <a:avLst/>
          </a:prstGeom>
          <a:noFill/>
          <a:ln/>
        </p:spPr>
        <p:txBody>
          <a:bodyPr wrap="square" lIns="0" tIns="0" rIns="0" bIns="0" rtlCol="0" anchor="ctr"/>
          <a:lstStyle/>
          <a:p>
            <a:pPr marL="0" indent="0" algn="l">
              <a:buNone/>
            </a:pPr>
            <a:r>
              <a:rPr lang="en-US" sz="1800" b="1" dirty="0">
                <a:solidFill>
                  <a:srgbClr val="2C3E50"/>
                </a:solidFill>
                <a:latin typeface="Montserrat" pitchFamily="34" charset="0"/>
                <a:ea typeface="Montserrat" pitchFamily="34" charset="-122"/>
                <a:cs typeface="Montserrat" pitchFamily="34" charset="-120"/>
              </a:rPr>
              <a:t>Espace civique</a:t>
            </a:r>
            <a:endParaRPr lang="en-US" sz="1800" dirty="0"/>
          </a:p>
        </p:txBody>
      </p:sp>
      <p:sp>
        <p:nvSpPr>
          <p:cNvPr id="35" name="Shape 30"/>
          <p:cNvSpPr/>
          <p:nvPr/>
        </p:nvSpPr>
        <p:spPr>
          <a:xfrm>
            <a:off x="457200" y="5724144"/>
            <a:ext cx="4229100" cy="1638605"/>
          </a:xfrm>
          <a:prstGeom prst="roundRect">
            <a:avLst>
              <a:gd name="adj" fmla="val 2596"/>
            </a:avLst>
          </a:prstGeom>
          <a:solidFill>
            <a:srgbClr val="3498DB">
              <a:alpha val="15000"/>
            </a:srgbClr>
          </a:solidFill>
          <a:ln/>
          <a:effectLst>
            <a:outerShdw blurRad="12700" dist="12700" dir="16200000" algn="bl" rotWithShape="0">
              <a:srgbClr val="000000">
                <a:alpha val="75000"/>
              </a:srgbClr>
            </a:outerShdw>
          </a:effectLst>
        </p:spPr>
      </p:sp>
      <p:sp>
        <p:nvSpPr>
          <p:cNvPr id="36" name="Shape 31"/>
          <p:cNvSpPr/>
          <p:nvPr/>
        </p:nvSpPr>
        <p:spPr>
          <a:xfrm>
            <a:off x="457200" y="5724144"/>
            <a:ext cx="38405" cy="1638605"/>
          </a:xfrm>
          <a:prstGeom prst="rect">
            <a:avLst/>
          </a:prstGeom>
          <a:solidFill>
            <a:srgbClr val="3498DB"/>
          </a:solidFill>
          <a:ln/>
        </p:spPr>
      </p:sp>
      <p:sp>
        <p:nvSpPr>
          <p:cNvPr id="37" name="Text 32"/>
          <p:cNvSpPr txBox="1"/>
          <p:nvPr/>
        </p:nvSpPr>
        <p:spPr>
          <a:xfrm>
            <a:off x="647395" y="5905195"/>
            <a:ext cx="1957730" cy="200254"/>
          </a:xfrm>
          <a:prstGeom prst="rect">
            <a:avLst/>
          </a:prstGeom>
          <a:noFill/>
          <a:ln/>
        </p:spPr>
        <p:txBody>
          <a:bodyPr wrap="square" lIns="0" tIns="0" rIns="0" bIns="0" rtlCol="0" anchor="ctr"/>
          <a:lstStyle/>
          <a:p>
            <a:pPr marL="0" indent="0" algn="l">
              <a:buNone/>
            </a:pPr>
            <a:r>
              <a:rPr lang="en-US" sz="1300" b="1" dirty="0">
                <a:solidFill>
                  <a:srgbClr val="2C3E50"/>
                </a:solidFill>
                <a:latin typeface="Raleway" pitchFamily="34" charset="0"/>
                <a:ea typeface="Raleway" pitchFamily="34" charset="-122"/>
                <a:cs typeface="Raleway" pitchFamily="34" charset="-120"/>
              </a:rPr>
              <a:t>Problèmes prioritaires</a:t>
            </a:r>
            <a:endParaRPr lang="en-US" sz="1300" dirty="0"/>
          </a:p>
        </p:txBody>
      </p:sp>
      <p:sp>
        <p:nvSpPr>
          <p:cNvPr id="38" name="Text 33"/>
          <p:cNvSpPr txBox="1"/>
          <p:nvPr/>
        </p:nvSpPr>
        <p:spPr>
          <a:xfrm>
            <a:off x="838505" y="6238951"/>
            <a:ext cx="3343961"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Faible participation des jeunes et des femmes</a:t>
            </a:r>
            <a:endParaRPr lang="en-US" sz="1200" dirty="0"/>
          </a:p>
        </p:txBody>
      </p:sp>
      <p:sp>
        <p:nvSpPr>
          <p:cNvPr id="39" name="Text 34"/>
          <p:cNvSpPr txBox="1"/>
          <p:nvPr/>
        </p:nvSpPr>
        <p:spPr>
          <a:xfrm>
            <a:off x="838505" y="6505956"/>
            <a:ext cx="3152851"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Manque de transparence et de redevabilité</a:t>
            </a:r>
            <a:endParaRPr lang="en-US" sz="1200" dirty="0"/>
          </a:p>
        </p:txBody>
      </p:sp>
      <p:sp>
        <p:nvSpPr>
          <p:cNvPr id="40" name="Text 35"/>
          <p:cNvSpPr txBox="1"/>
          <p:nvPr/>
        </p:nvSpPr>
        <p:spPr>
          <a:xfrm>
            <a:off x="838505" y="6772046"/>
            <a:ext cx="2400300" cy="4096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Espaces limités pour le dialogue intercommunautaire</a:t>
            </a:r>
            <a:endParaRPr lang="en-US" sz="1200" dirty="0"/>
          </a:p>
        </p:txBody>
      </p:sp>
      <p:sp>
        <p:nvSpPr>
          <p:cNvPr id="41" name="Shape 36"/>
          <p:cNvSpPr/>
          <p:nvPr/>
        </p:nvSpPr>
        <p:spPr>
          <a:xfrm>
            <a:off x="4839005" y="5724144"/>
            <a:ext cx="4229100" cy="1638605"/>
          </a:xfrm>
          <a:prstGeom prst="roundRect">
            <a:avLst>
              <a:gd name="adj" fmla="val 2596"/>
            </a:avLst>
          </a:prstGeom>
          <a:solidFill>
            <a:srgbClr val="3498DB">
              <a:alpha val="15000"/>
            </a:srgbClr>
          </a:solidFill>
          <a:ln/>
          <a:effectLst>
            <a:outerShdw blurRad="12700" dist="12700" dir="16200000" algn="bl" rotWithShape="0">
              <a:srgbClr val="000000">
                <a:alpha val="75000"/>
              </a:srgbClr>
            </a:outerShdw>
          </a:effectLst>
        </p:spPr>
      </p:sp>
      <p:sp>
        <p:nvSpPr>
          <p:cNvPr id="42" name="Shape 37"/>
          <p:cNvSpPr/>
          <p:nvPr/>
        </p:nvSpPr>
        <p:spPr>
          <a:xfrm>
            <a:off x="4839005" y="5724144"/>
            <a:ext cx="38405" cy="1638605"/>
          </a:xfrm>
          <a:prstGeom prst="rect">
            <a:avLst/>
          </a:prstGeom>
          <a:solidFill>
            <a:srgbClr val="3498DB"/>
          </a:solidFill>
          <a:ln/>
        </p:spPr>
      </p:sp>
      <p:sp>
        <p:nvSpPr>
          <p:cNvPr id="43" name="Text 38"/>
          <p:cNvSpPr txBox="1"/>
          <p:nvPr/>
        </p:nvSpPr>
        <p:spPr>
          <a:xfrm>
            <a:off x="5029200" y="5905195"/>
            <a:ext cx="747979" cy="200254"/>
          </a:xfrm>
          <a:prstGeom prst="rect">
            <a:avLst/>
          </a:prstGeom>
          <a:noFill/>
          <a:ln/>
        </p:spPr>
        <p:txBody>
          <a:bodyPr wrap="square" lIns="0" tIns="0" rIns="0" bIns="0" rtlCol="0" anchor="ctr"/>
          <a:lstStyle/>
          <a:p>
            <a:pPr marL="0" indent="0" algn="l">
              <a:buNone/>
            </a:pPr>
            <a:r>
              <a:rPr lang="en-US" sz="1300" b="1" dirty="0">
                <a:solidFill>
                  <a:srgbClr val="2C3E50"/>
                </a:solidFill>
                <a:latin typeface="Raleway" pitchFamily="34" charset="0"/>
                <a:ea typeface="Raleway" pitchFamily="34" charset="-122"/>
                <a:cs typeface="Raleway" pitchFamily="34" charset="-120"/>
              </a:rPr>
              <a:t>Actions</a:t>
            </a:r>
            <a:endParaRPr lang="en-US" sz="1300" dirty="0"/>
          </a:p>
        </p:txBody>
      </p:sp>
      <p:sp>
        <p:nvSpPr>
          <p:cNvPr id="44" name="Text 39"/>
          <p:cNvSpPr txBox="1"/>
          <p:nvPr/>
        </p:nvSpPr>
        <p:spPr>
          <a:xfrm>
            <a:off x="5219395" y="6238951"/>
            <a:ext cx="2753258"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Renforcement des capacités civiques</a:t>
            </a:r>
            <a:endParaRPr lang="en-US" sz="1200" dirty="0"/>
          </a:p>
        </p:txBody>
      </p:sp>
      <p:sp>
        <p:nvSpPr>
          <p:cNvPr id="45" name="Text 40"/>
          <p:cNvSpPr txBox="1"/>
          <p:nvPr/>
        </p:nvSpPr>
        <p:spPr>
          <a:xfrm>
            <a:off x="5219395" y="6505956"/>
            <a:ext cx="2705710"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Création de plateformes de dialogue</a:t>
            </a:r>
            <a:endParaRPr lang="en-US" sz="1200" dirty="0"/>
          </a:p>
        </p:txBody>
      </p:sp>
      <p:sp>
        <p:nvSpPr>
          <p:cNvPr id="46" name="Text 41"/>
          <p:cNvSpPr txBox="1"/>
          <p:nvPr/>
        </p:nvSpPr>
        <p:spPr>
          <a:xfrm>
            <a:off x="5219395" y="6772046"/>
            <a:ext cx="2886761"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Plaidoyer pour des politiques inclusives</a:t>
            </a:r>
            <a:endParaRPr lang="en-US" sz="1200" dirty="0"/>
          </a:p>
        </p:txBody>
      </p:sp>
      <p:sp>
        <p:nvSpPr>
          <p:cNvPr id="47" name="Shape 42"/>
          <p:cNvSpPr/>
          <p:nvPr/>
        </p:nvSpPr>
        <p:spPr>
          <a:xfrm>
            <a:off x="9219895" y="5724144"/>
            <a:ext cx="4229100" cy="1638605"/>
          </a:xfrm>
          <a:prstGeom prst="roundRect">
            <a:avLst>
              <a:gd name="adj" fmla="val 2596"/>
            </a:avLst>
          </a:prstGeom>
          <a:solidFill>
            <a:srgbClr val="3498DB">
              <a:alpha val="15000"/>
            </a:srgbClr>
          </a:solidFill>
          <a:ln/>
          <a:effectLst>
            <a:outerShdw blurRad="12700" dist="12700" dir="16200000" algn="bl" rotWithShape="0">
              <a:srgbClr val="000000">
                <a:alpha val="75000"/>
              </a:srgbClr>
            </a:outerShdw>
          </a:effectLst>
        </p:spPr>
      </p:sp>
      <p:sp>
        <p:nvSpPr>
          <p:cNvPr id="48" name="Shape 43"/>
          <p:cNvSpPr/>
          <p:nvPr/>
        </p:nvSpPr>
        <p:spPr>
          <a:xfrm>
            <a:off x="9219895" y="5724144"/>
            <a:ext cx="38405" cy="1638605"/>
          </a:xfrm>
          <a:prstGeom prst="rect">
            <a:avLst/>
          </a:prstGeom>
          <a:solidFill>
            <a:srgbClr val="3498DB"/>
          </a:solidFill>
          <a:ln/>
        </p:spPr>
      </p:sp>
      <p:sp>
        <p:nvSpPr>
          <p:cNvPr id="49" name="Text 44"/>
          <p:cNvSpPr txBox="1"/>
          <p:nvPr/>
        </p:nvSpPr>
        <p:spPr>
          <a:xfrm>
            <a:off x="9411005" y="5905195"/>
            <a:ext cx="900684" cy="200254"/>
          </a:xfrm>
          <a:prstGeom prst="rect">
            <a:avLst/>
          </a:prstGeom>
          <a:noFill/>
          <a:ln/>
        </p:spPr>
        <p:txBody>
          <a:bodyPr wrap="square" lIns="0" tIns="0" rIns="0" bIns="0" rtlCol="0" anchor="ctr"/>
          <a:lstStyle/>
          <a:p>
            <a:pPr marL="0" indent="0" algn="l">
              <a:buNone/>
            </a:pPr>
            <a:r>
              <a:rPr lang="en-US" sz="1300" b="1" dirty="0">
                <a:solidFill>
                  <a:srgbClr val="2C3E50"/>
                </a:solidFill>
                <a:latin typeface="Raleway" pitchFamily="34" charset="0"/>
                <a:ea typeface="Raleway" pitchFamily="34" charset="-122"/>
                <a:cs typeface="Raleway" pitchFamily="34" charset="-120"/>
              </a:rPr>
              <a:t>Résultats</a:t>
            </a:r>
            <a:endParaRPr lang="en-US" sz="1300" dirty="0"/>
          </a:p>
        </p:txBody>
      </p:sp>
      <p:sp>
        <p:nvSpPr>
          <p:cNvPr id="50" name="Text 45"/>
          <p:cNvSpPr txBox="1"/>
          <p:nvPr/>
        </p:nvSpPr>
        <p:spPr>
          <a:xfrm>
            <a:off x="9601200" y="6238951"/>
            <a:ext cx="3667658"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Participation accrue aux processus démocratiques</a:t>
            </a:r>
            <a:endParaRPr lang="en-US" sz="1200" dirty="0"/>
          </a:p>
        </p:txBody>
      </p:sp>
      <p:sp>
        <p:nvSpPr>
          <p:cNvPr id="51" name="Text 46"/>
          <p:cNvSpPr txBox="1"/>
          <p:nvPr/>
        </p:nvSpPr>
        <p:spPr>
          <a:xfrm>
            <a:off x="9601200" y="6505956"/>
            <a:ext cx="2839212"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Amélioration de la gouvernance locale</a:t>
            </a:r>
            <a:endParaRPr lang="en-US" sz="1200" dirty="0"/>
          </a:p>
        </p:txBody>
      </p:sp>
      <p:sp>
        <p:nvSpPr>
          <p:cNvPr id="52" name="Text 47"/>
          <p:cNvSpPr txBox="1"/>
          <p:nvPr/>
        </p:nvSpPr>
        <p:spPr>
          <a:xfrm>
            <a:off x="9601200" y="6772046"/>
            <a:ext cx="2724912"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Renforcement de la cohésion sociale</a:t>
            </a:r>
            <a:endParaRPr lang="en-US" sz="1200" dirty="0"/>
          </a:p>
        </p:txBody>
      </p:sp>
      <p:sp>
        <p:nvSpPr>
          <p:cNvPr id="53" name="Shape 48"/>
          <p:cNvSpPr/>
          <p:nvPr/>
        </p:nvSpPr>
        <p:spPr>
          <a:xfrm>
            <a:off x="13601700" y="5724144"/>
            <a:ext cx="4229100" cy="1638605"/>
          </a:xfrm>
          <a:prstGeom prst="roundRect">
            <a:avLst>
              <a:gd name="adj" fmla="val 2596"/>
            </a:avLst>
          </a:prstGeom>
          <a:solidFill>
            <a:srgbClr val="3498DB">
              <a:alpha val="15000"/>
            </a:srgbClr>
          </a:solidFill>
          <a:ln/>
          <a:effectLst>
            <a:outerShdw blurRad="12700" dist="12700" dir="16200000" algn="bl" rotWithShape="0">
              <a:srgbClr val="000000">
                <a:alpha val="75000"/>
              </a:srgbClr>
            </a:outerShdw>
          </a:effectLst>
        </p:spPr>
      </p:sp>
      <p:sp>
        <p:nvSpPr>
          <p:cNvPr id="54" name="Shape 49"/>
          <p:cNvSpPr/>
          <p:nvPr/>
        </p:nvSpPr>
        <p:spPr>
          <a:xfrm>
            <a:off x="13601700" y="5724144"/>
            <a:ext cx="38405" cy="1638605"/>
          </a:xfrm>
          <a:prstGeom prst="rect">
            <a:avLst/>
          </a:prstGeom>
          <a:solidFill>
            <a:srgbClr val="3498DB"/>
          </a:solidFill>
          <a:ln/>
        </p:spPr>
      </p:sp>
      <p:sp>
        <p:nvSpPr>
          <p:cNvPr id="55" name="Text 50"/>
          <p:cNvSpPr txBox="1"/>
          <p:nvPr/>
        </p:nvSpPr>
        <p:spPr>
          <a:xfrm>
            <a:off x="13791895" y="5905195"/>
            <a:ext cx="1890979" cy="200254"/>
          </a:xfrm>
          <a:prstGeom prst="rect">
            <a:avLst/>
          </a:prstGeom>
          <a:noFill/>
          <a:ln/>
        </p:spPr>
        <p:txBody>
          <a:bodyPr wrap="square" lIns="0" tIns="0" rIns="0" bIns="0" rtlCol="0" anchor="ctr"/>
          <a:lstStyle/>
          <a:p>
            <a:pPr marL="0" indent="0" algn="l">
              <a:buNone/>
            </a:pPr>
            <a:r>
              <a:rPr lang="en-US" sz="1300" b="1" dirty="0">
                <a:solidFill>
                  <a:srgbClr val="2C3E50"/>
                </a:solidFill>
                <a:latin typeface="Raleway" pitchFamily="34" charset="0"/>
                <a:ea typeface="Raleway" pitchFamily="34" charset="-122"/>
                <a:cs typeface="Raleway" pitchFamily="34" charset="-120"/>
              </a:rPr>
              <a:t>Changement attendu</a:t>
            </a:r>
            <a:endParaRPr lang="en-US" sz="1300" dirty="0"/>
          </a:p>
        </p:txBody>
      </p:sp>
      <p:sp>
        <p:nvSpPr>
          <p:cNvPr id="56" name="Text 51"/>
          <p:cNvSpPr txBox="1"/>
          <p:nvPr/>
        </p:nvSpPr>
        <p:spPr>
          <a:xfrm>
            <a:off x="13791895" y="6238951"/>
            <a:ext cx="3600907" cy="8668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Une société civile dynamique où les citoyens, notamment les jeunes et les femmes, participent activement aux processus décisionnels pour influencer les politiques publiques.</a:t>
            </a:r>
            <a:endParaRPr lang="en-US" sz="1200" dirty="0"/>
          </a:p>
        </p:txBody>
      </p:sp>
      <p:pic>
        <p:nvPicPr>
          <p:cNvPr id="57" name="Image 3" descr="preencoded.png"/>
          <p:cNvPicPr>
            <a:picLocks noChangeAspect="1"/>
          </p:cNvPicPr>
          <p:nvPr/>
        </p:nvPicPr>
        <p:blipFill>
          <a:blip r:embed="rId6"/>
          <a:srcRect l="-80" r="-80"/>
          <a:stretch/>
        </p:blipFill>
        <p:spPr>
          <a:xfrm>
            <a:off x="457200" y="7858354"/>
            <a:ext cx="286207" cy="228600"/>
          </a:xfrm>
          <a:prstGeom prst="rect">
            <a:avLst/>
          </a:prstGeom>
        </p:spPr>
      </p:pic>
      <p:sp>
        <p:nvSpPr>
          <p:cNvPr id="58" name="Text 52"/>
          <p:cNvSpPr txBox="1"/>
          <p:nvPr/>
        </p:nvSpPr>
        <p:spPr>
          <a:xfrm>
            <a:off x="857707" y="7819949"/>
            <a:ext cx="1981505" cy="305410"/>
          </a:xfrm>
          <a:prstGeom prst="rect">
            <a:avLst/>
          </a:prstGeom>
          <a:noFill/>
          <a:ln/>
        </p:spPr>
        <p:txBody>
          <a:bodyPr wrap="square" lIns="0" tIns="0" rIns="0" bIns="0" rtlCol="0" anchor="ctr"/>
          <a:lstStyle/>
          <a:p>
            <a:pPr marL="0" indent="0" algn="l">
              <a:buNone/>
            </a:pPr>
            <a:r>
              <a:rPr lang="en-US" sz="1800" b="1" dirty="0">
                <a:solidFill>
                  <a:srgbClr val="2C3E50"/>
                </a:solidFill>
                <a:latin typeface="Montserrat" pitchFamily="34" charset="0"/>
                <a:ea typeface="Montserrat" pitchFamily="34" charset="-122"/>
                <a:cs typeface="Montserrat" pitchFamily="34" charset="-120"/>
              </a:rPr>
              <a:t>Droits humains</a:t>
            </a:r>
            <a:endParaRPr lang="en-US" sz="1800" dirty="0"/>
          </a:p>
        </p:txBody>
      </p:sp>
      <p:sp>
        <p:nvSpPr>
          <p:cNvPr id="59" name="Shape 53"/>
          <p:cNvSpPr/>
          <p:nvPr/>
        </p:nvSpPr>
        <p:spPr>
          <a:xfrm>
            <a:off x="457200" y="8277149"/>
            <a:ext cx="4229100" cy="1410005"/>
          </a:xfrm>
          <a:prstGeom prst="roundRect">
            <a:avLst>
              <a:gd name="adj" fmla="val 3505"/>
            </a:avLst>
          </a:prstGeom>
          <a:solidFill>
            <a:srgbClr val="9B59B6">
              <a:alpha val="15000"/>
            </a:srgbClr>
          </a:solidFill>
          <a:ln/>
          <a:effectLst>
            <a:outerShdw blurRad="12700" dist="12700" dir="16200000" algn="bl" rotWithShape="0">
              <a:srgbClr val="000000">
                <a:alpha val="75000"/>
              </a:srgbClr>
            </a:outerShdw>
          </a:effectLst>
        </p:spPr>
      </p:sp>
      <p:sp>
        <p:nvSpPr>
          <p:cNvPr id="60" name="Shape 54"/>
          <p:cNvSpPr/>
          <p:nvPr/>
        </p:nvSpPr>
        <p:spPr>
          <a:xfrm>
            <a:off x="457200" y="8277149"/>
            <a:ext cx="38405" cy="1410005"/>
          </a:xfrm>
          <a:prstGeom prst="rect">
            <a:avLst/>
          </a:prstGeom>
          <a:solidFill>
            <a:srgbClr val="9B59B6"/>
          </a:solidFill>
          <a:ln/>
        </p:spPr>
      </p:sp>
      <p:sp>
        <p:nvSpPr>
          <p:cNvPr id="61" name="Text 55"/>
          <p:cNvSpPr txBox="1"/>
          <p:nvPr/>
        </p:nvSpPr>
        <p:spPr>
          <a:xfrm>
            <a:off x="647395" y="8458200"/>
            <a:ext cx="1957730" cy="200254"/>
          </a:xfrm>
          <a:prstGeom prst="rect">
            <a:avLst/>
          </a:prstGeom>
          <a:noFill/>
          <a:ln/>
        </p:spPr>
        <p:txBody>
          <a:bodyPr wrap="square" lIns="0" tIns="0" rIns="0" bIns="0" rtlCol="0" anchor="ctr"/>
          <a:lstStyle/>
          <a:p>
            <a:pPr marL="0" indent="0" algn="l">
              <a:buNone/>
            </a:pPr>
            <a:r>
              <a:rPr lang="en-US" sz="1300" b="1" dirty="0">
                <a:solidFill>
                  <a:srgbClr val="2C3E50"/>
                </a:solidFill>
                <a:latin typeface="Raleway" pitchFamily="34" charset="0"/>
                <a:ea typeface="Raleway" pitchFamily="34" charset="-122"/>
                <a:cs typeface="Raleway" pitchFamily="34" charset="-120"/>
              </a:rPr>
              <a:t>Problèmes prioritaires</a:t>
            </a:r>
            <a:endParaRPr lang="en-US" sz="1300" dirty="0"/>
          </a:p>
        </p:txBody>
      </p:sp>
      <p:sp>
        <p:nvSpPr>
          <p:cNvPr id="62" name="Text 56"/>
          <p:cNvSpPr txBox="1"/>
          <p:nvPr/>
        </p:nvSpPr>
        <p:spPr>
          <a:xfrm>
            <a:off x="838505" y="8791956"/>
            <a:ext cx="3439058"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Violations des droits des femmes et des jeunes</a:t>
            </a:r>
            <a:endParaRPr lang="en-US" sz="1200" dirty="0"/>
          </a:p>
        </p:txBody>
      </p:sp>
      <p:sp>
        <p:nvSpPr>
          <p:cNvPr id="63" name="Text 57"/>
          <p:cNvSpPr txBox="1"/>
          <p:nvPr/>
        </p:nvSpPr>
        <p:spPr>
          <a:xfrm>
            <a:off x="838505" y="9058046"/>
            <a:ext cx="2086661"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Violence basée sur le genre</a:t>
            </a:r>
            <a:endParaRPr lang="en-US" sz="1200" dirty="0"/>
          </a:p>
        </p:txBody>
      </p:sp>
      <p:sp>
        <p:nvSpPr>
          <p:cNvPr id="64" name="Text 58"/>
          <p:cNvSpPr txBox="1"/>
          <p:nvPr/>
        </p:nvSpPr>
        <p:spPr>
          <a:xfrm>
            <a:off x="838505" y="9325051"/>
            <a:ext cx="1752905"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Accès limité à la justice</a:t>
            </a:r>
            <a:endParaRPr lang="en-US" sz="1200" dirty="0"/>
          </a:p>
        </p:txBody>
      </p:sp>
      <p:sp>
        <p:nvSpPr>
          <p:cNvPr id="65" name="Shape 59"/>
          <p:cNvSpPr/>
          <p:nvPr/>
        </p:nvSpPr>
        <p:spPr>
          <a:xfrm>
            <a:off x="4839005" y="8277149"/>
            <a:ext cx="4229100" cy="1410005"/>
          </a:xfrm>
          <a:prstGeom prst="roundRect">
            <a:avLst>
              <a:gd name="adj" fmla="val 3505"/>
            </a:avLst>
          </a:prstGeom>
          <a:solidFill>
            <a:srgbClr val="9B59B6">
              <a:alpha val="15000"/>
            </a:srgbClr>
          </a:solidFill>
          <a:ln/>
          <a:effectLst>
            <a:outerShdw blurRad="12700" dist="12700" dir="16200000" algn="bl" rotWithShape="0">
              <a:srgbClr val="000000">
                <a:alpha val="75000"/>
              </a:srgbClr>
            </a:outerShdw>
          </a:effectLst>
        </p:spPr>
      </p:sp>
      <p:sp>
        <p:nvSpPr>
          <p:cNvPr id="66" name="Shape 60"/>
          <p:cNvSpPr/>
          <p:nvPr/>
        </p:nvSpPr>
        <p:spPr>
          <a:xfrm>
            <a:off x="4839005" y="8277149"/>
            <a:ext cx="38405" cy="1410005"/>
          </a:xfrm>
          <a:prstGeom prst="rect">
            <a:avLst/>
          </a:prstGeom>
          <a:solidFill>
            <a:srgbClr val="9B59B6"/>
          </a:solidFill>
          <a:ln/>
        </p:spPr>
      </p:sp>
      <p:sp>
        <p:nvSpPr>
          <p:cNvPr id="67" name="Text 61"/>
          <p:cNvSpPr txBox="1"/>
          <p:nvPr/>
        </p:nvSpPr>
        <p:spPr>
          <a:xfrm>
            <a:off x="5029200" y="8458200"/>
            <a:ext cx="747979" cy="200254"/>
          </a:xfrm>
          <a:prstGeom prst="rect">
            <a:avLst/>
          </a:prstGeom>
          <a:noFill/>
          <a:ln/>
        </p:spPr>
        <p:txBody>
          <a:bodyPr wrap="square" lIns="0" tIns="0" rIns="0" bIns="0" rtlCol="0" anchor="ctr"/>
          <a:lstStyle/>
          <a:p>
            <a:pPr marL="0" indent="0" algn="l">
              <a:buNone/>
            </a:pPr>
            <a:r>
              <a:rPr lang="en-US" sz="1300" b="1" dirty="0">
                <a:solidFill>
                  <a:srgbClr val="2C3E50"/>
                </a:solidFill>
                <a:latin typeface="Raleway" pitchFamily="34" charset="0"/>
                <a:ea typeface="Raleway" pitchFamily="34" charset="-122"/>
                <a:cs typeface="Raleway" pitchFamily="34" charset="-120"/>
              </a:rPr>
              <a:t>Actions</a:t>
            </a:r>
            <a:endParaRPr lang="en-US" sz="1300" dirty="0"/>
          </a:p>
        </p:txBody>
      </p:sp>
      <p:sp>
        <p:nvSpPr>
          <p:cNvPr id="68" name="Text 62"/>
          <p:cNvSpPr txBox="1"/>
          <p:nvPr/>
        </p:nvSpPr>
        <p:spPr>
          <a:xfrm>
            <a:off x="5219395" y="8791956"/>
            <a:ext cx="2905963"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Sensibilisation aux droits fondamentaux</a:t>
            </a:r>
            <a:endParaRPr lang="en-US" sz="1200" dirty="0"/>
          </a:p>
        </p:txBody>
      </p:sp>
      <p:sp>
        <p:nvSpPr>
          <p:cNvPr id="69" name="Text 63"/>
          <p:cNvSpPr txBox="1"/>
          <p:nvPr/>
        </p:nvSpPr>
        <p:spPr>
          <a:xfrm>
            <a:off x="5219395" y="9058046"/>
            <a:ext cx="3001061"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Accompagnement juridique des victimes</a:t>
            </a:r>
            <a:endParaRPr lang="en-US" sz="1200" dirty="0"/>
          </a:p>
        </p:txBody>
      </p:sp>
      <p:sp>
        <p:nvSpPr>
          <p:cNvPr id="70" name="Text 64"/>
          <p:cNvSpPr txBox="1"/>
          <p:nvPr/>
        </p:nvSpPr>
        <p:spPr>
          <a:xfrm>
            <a:off x="5219395" y="9325051"/>
            <a:ext cx="2924251"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Plaidoyer pour des réformes législatives</a:t>
            </a:r>
            <a:endParaRPr lang="en-US" sz="1200" dirty="0"/>
          </a:p>
        </p:txBody>
      </p:sp>
      <p:sp>
        <p:nvSpPr>
          <p:cNvPr id="71" name="Shape 65"/>
          <p:cNvSpPr/>
          <p:nvPr/>
        </p:nvSpPr>
        <p:spPr>
          <a:xfrm>
            <a:off x="9219895" y="8277149"/>
            <a:ext cx="4229100" cy="1410005"/>
          </a:xfrm>
          <a:prstGeom prst="roundRect">
            <a:avLst>
              <a:gd name="adj" fmla="val 3505"/>
            </a:avLst>
          </a:prstGeom>
          <a:solidFill>
            <a:srgbClr val="9B59B6">
              <a:alpha val="15000"/>
            </a:srgbClr>
          </a:solidFill>
          <a:ln/>
          <a:effectLst>
            <a:outerShdw blurRad="12700" dist="12700" dir="16200000" algn="bl" rotWithShape="0">
              <a:srgbClr val="000000">
                <a:alpha val="75000"/>
              </a:srgbClr>
            </a:outerShdw>
          </a:effectLst>
        </p:spPr>
      </p:sp>
      <p:sp>
        <p:nvSpPr>
          <p:cNvPr id="72" name="Shape 66"/>
          <p:cNvSpPr/>
          <p:nvPr/>
        </p:nvSpPr>
        <p:spPr>
          <a:xfrm>
            <a:off x="9219895" y="8277149"/>
            <a:ext cx="38405" cy="1410005"/>
          </a:xfrm>
          <a:prstGeom prst="rect">
            <a:avLst/>
          </a:prstGeom>
          <a:solidFill>
            <a:srgbClr val="9B59B6"/>
          </a:solidFill>
          <a:ln/>
        </p:spPr>
      </p:sp>
      <p:sp>
        <p:nvSpPr>
          <p:cNvPr id="73" name="Text 67"/>
          <p:cNvSpPr txBox="1"/>
          <p:nvPr/>
        </p:nvSpPr>
        <p:spPr>
          <a:xfrm>
            <a:off x="9411005" y="8458200"/>
            <a:ext cx="900684" cy="200254"/>
          </a:xfrm>
          <a:prstGeom prst="rect">
            <a:avLst/>
          </a:prstGeom>
          <a:noFill/>
          <a:ln/>
        </p:spPr>
        <p:txBody>
          <a:bodyPr wrap="square" lIns="0" tIns="0" rIns="0" bIns="0" rtlCol="0" anchor="ctr"/>
          <a:lstStyle/>
          <a:p>
            <a:pPr marL="0" indent="0" algn="l">
              <a:buNone/>
            </a:pPr>
            <a:r>
              <a:rPr lang="en-US" sz="1300" b="1" dirty="0">
                <a:solidFill>
                  <a:srgbClr val="2C3E50"/>
                </a:solidFill>
                <a:latin typeface="Raleway" pitchFamily="34" charset="0"/>
                <a:ea typeface="Raleway" pitchFamily="34" charset="-122"/>
                <a:cs typeface="Raleway" pitchFamily="34" charset="-120"/>
              </a:rPr>
              <a:t>Résultats</a:t>
            </a:r>
            <a:endParaRPr lang="en-US" sz="1300" dirty="0"/>
          </a:p>
        </p:txBody>
      </p:sp>
      <p:sp>
        <p:nvSpPr>
          <p:cNvPr id="74" name="Text 68"/>
          <p:cNvSpPr txBox="1"/>
          <p:nvPr/>
        </p:nvSpPr>
        <p:spPr>
          <a:xfrm>
            <a:off x="9601200" y="8791956"/>
            <a:ext cx="3314700"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Meilleure protection des groupes vulnérables</a:t>
            </a:r>
            <a:endParaRPr lang="en-US" sz="1200" dirty="0"/>
          </a:p>
        </p:txBody>
      </p:sp>
      <p:sp>
        <p:nvSpPr>
          <p:cNvPr id="75" name="Text 69"/>
          <p:cNvSpPr txBox="1"/>
          <p:nvPr/>
        </p:nvSpPr>
        <p:spPr>
          <a:xfrm>
            <a:off x="9601200" y="9058046"/>
            <a:ext cx="2343607"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Réduction des cas de violences</a:t>
            </a:r>
            <a:endParaRPr lang="en-US" sz="1200" dirty="0"/>
          </a:p>
        </p:txBody>
      </p:sp>
      <p:sp>
        <p:nvSpPr>
          <p:cNvPr id="76" name="Text 70"/>
          <p:cNvSpPr txBox="1"/>
          <p:nvPr/>
        </p:nvSpPr>
        <p:spPr>
          <a:xfrm>
            <a:off x="9601200" y="9325051"/>
            <a:ext cx="2533802"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Amélioration de l'accès à la justice</a:t>
            </a:r>
            <a:endParaRPr lang="en-US" sz="1200" dirty="0"/>
          </a:p>
        </p:txBody>
      </p:sp>
      <p:sp>
        <p:nvSpPr>
          <p:cNvPr id="77" name="Shape 71"/>
          <p:cNvSpPr/>
          <p:nvPr/>
        </p:nvSpPr>
        <p:spPr>
          <a:xfrm>
            <a:off x="13601700" y="8277149"/>
            <a:ext cx="4229100" cy="1410005"/>
          </a:xfrm>
          <a:prstGeom prst="roundRect">
            <a:avLst>
              <a:gd name="adj" fmla="val 3505"/>
            </a:avLst>
          </a:prstGeom>
          <a:solidFill>
            <a:srgbClr val="9B59B6">
              <a:alpha val="15000"/>
            </a:srgbClr>
          </a:solidFill>
          <a:ln/>
          <a:effectLst>
            <a:outerShdw blurRad="12700" dist="12700" dir="16200000" algn="bl" rotWithShape="0">
              <a:srgbClr val="000000">
                <a:alpha val="75000"/>
              </a:srgbClr>
            </a:outerShdw>
          </a:effectLst>
        </p:spPr>
      </p:sp>
      <p:sp>
        <p:nvSpPr>
          <p:cNvPr id="78" name="Shape 72"/>
          <p:cNvSpPr/>
          <p:nvPr/>
        </p:nvSpPr>
        <p:spPr>
          <a:xfrm>
            <a:off x="13601700" y="8277149"/>
            <a:ext cx="38405" cy="1410005"/>
          </a:xfrm>
          <a:prstGeom prst="rect">
            <a:avLst/>
          </a:prstGeom>
          <a:solidFill>
            <a:srgbClr val="9B59B6"/>
          </a:solidFill>
          <a:ln/>
        </p:spPr>
      </p:sp>
      <p:sp>
        <p:nvSpPr>
          <p:cNvPr id="79" name="Text 73"/>
          <p:cNvSpPr txBox="1"/>
          <p:nvPr/>
        </p:nvSpPr>
        <p:spPr>
          <a:xfrm>
            <a:off x="13791895" y="8458200"/>
            <a:ext cx="1890979" cy="200254"/>
          </a:xfrm>
          <a:prstGeom prst="rect">
            <a:avLst/>
          </a:prstGeom>
          <a:noFill/>
          <a:ln/>
        </p:spPr>
        <p:txBody>
          <a:bodyPr wrap="square" lIns="0" tIns="0" rIns="0" bIns="0" rtlCol="0" anchor="ctr"/>
          <a:lstStyle/>
          <a:p>
            <a:pPr marL="0" indent="0" algn="l">
              <a:buNone/>
            </a:pPr>
            <a:r>
              <a:rPr lang="en-US" sz="1300" b="1" dirty="0">
                <a:solidFill>
                  <a:srgbClr val="2C3E50"/>
                </a:solidFill>
                <a:latin typeface="Raleway" pitchFamily="34" charset="0"/>
                <a:ea typeface="Raleway" pitchFamily="34" charset="-122"/>
                <a:cs typeface="Raleway" pitchFamily="34" charset="-120"/>
              </a:rPr>
              <a:t>Changement attendu</a:t>
            </a:r>
            <a:endParaRPr lang="en-US" sz="1300" dirty="0"/>
          </a:p>
        </p:txBody>
      </p:sp>
      <p:sp>
        <p:nvSpPr>
          <p:cNvPr id="80" name="Text 74"/>
          <p:cNvSpPr txBox="1"/>
          <p:nvPr/>
        </p:nvSpPr>
        <p:spPr>
          <a:xfrm>
            <a:off x="13791895" y="8791956"/>
            <a:ext cx="3905402" cy="6382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Une société où les droits fondamentaux de tous, en particulier des femmes et des jeunes, sont respectés, protégés et promus activement par les institutions.</a:t>
            </a:r>
            <a:endParaRPr lang="en-US" sz="1200" dirty="0"/>
          </a:p>
        </p:txBody>
      </p:sp>
      <p:pic>
        <p:nvPicPr>
          <p:cNvPr id="81" name="Image 4" descr="preencoded.png"/>
          <p:cNvPicPr>
            <a:picLocks noChangeAspect="1"/>
          </p:cNvPicPr>
          <p:nvPr/>
        </p:nvPicPr>
        <p:blipFill>
          <a:blip r:embed="rId7"/>
          <a:srcRect t="-44" b="-44"/>
          <a:stretch/>
        </p:blipFill>
        <p:spPr>
          <a:xfrm>
            <a:off x="457200" y="10181844"/>
            <a:ext cx="256946" cy="228600"/>
          </a:xfrm>
          <a:prstGeom prst="rect">
            <a:avLst/>
          </a:prstGeom>
        </p:spPr>
      </p:pic>
      <p:sp>
        <p:nvSpPr>
          <p:cNvPr id="82" name="Text 75"/>
          <p:cNvSpPr txBox="1"/>
          <p:nvPr/>
        </p:nvSpPr>
        <p:spPr>
          <a:xfrm>
            <a:off x="828446" y="10144354"/>
            <a:ext cx="2553005" cy="305410"/>
          </a:xfrm>
          <a:prstGeom prst="rect">
            <a:avLst/>
          </a:prstGeom>
          <a:noFill/>
          <a:ln/>
        </p:spPr>
        <p:txBody>
          <a:bodyPr wrap="square" lIns="0" tIns="0" rIns="0" bIns="0" rtlCol="0" anchor="ctr"/>
          <a:lstStyle/>
          <a:p>
            <a:pPr marL="0" indent="0" algn="l">
              <a:buNone/>
            </a:pPr>
            <a:r>
              <a:rPr lang="en-US" sz="1800" b="1" dirty="0">
                <a:solidFill>
                  <a:srgbClr val="2C3E50"/>
                </a:solidFill>
                <a:latin typeface="Montserrat" pitchFamily="34" charset="0"/>
                <a:ea typeface="Montserrat" pitchFamily="34" charset="-122"/>
                <a:cs typeface="Montserrat" pitchFamily="34" charset="-120"/>
              </a:rPr>
              <a:t>Justice économique</a:t>
            </a:r>
            <a:endParaRPr lang="en-US" sz="1800" dirty="0"/>
          </a:p>
        </p:txBody>
      </p:sp>
      <p:sp>
        <p:nvSpPr>
          <p:cNvPr id="83" name="Shape 76"/>
          <p:cNvSpPr/>
          <p:nvPr/>
        </p:nvSpPr>
        <p:spPr>
          <a:xfrm>
            <a:off x="457200" y="10601554"/>
            <a:ext cx="4229100" cy="1410005"/>
          </a:xfrm>
          <a:prstGeom prst="roundRect">
            <a:avLst>
              <a:gd name="adj" fmla="val 3505"/>
            </a:avLst>
          </a:prstGeom>
          <a:solidFill>
            <a:srgbClr val="E67E22">
              <a:alpha val="15000"/>
            </a:srgbClr>
          </a:solidFill>
          <a:ln/>
          <a:effectLst>
            <a:outerShdw blurRad="12700" dist="12700" dir="16200000" algn="bl" rotWithShape="0">
              <a:srgbClr val="000000">
                <a:alpha val="75000"/>
              </a:srgbClr>
            </a:outerShdw>
          </a:effectLst>
        </p:spPr>
      </p:sp>
      <p:sp>
        <p:nvSpPr>
          <p:cNvPr id="84" name="Shape 77"/>
          <p:cNvSpPr/>
          <p:nvPr/>
        </p:nvSpPr>
        <p:spPr>
          <a:xfrm>
            <a:off x="457200" y="10601554"/>
            <a:ext cx="38405" cy="1410005"/>
          </a:xfrm>
          <a:prstGeom prst="rect">
            <a:avLst/>
          </a:prstGeom>
          <a:solidFill>
            <a:srgbClr val="E67E22"/>
          </a:solidFill>
          <a:ln/>
        </p:spPr>
      </p:sp>
      <p:sp>
        <p:nvSpPr>
          <p:cNvPr id="85" name="Text 78"/>
          <p:cNvSpPr txBox="1"/>
          <p:nvPr/>
        </p:nvSpPr>
        <p:spPr>
          <a:xfrm>
            <a:off x="647395" y="10782605"/>
            <a:ext cx="1957730" cy="200254"/>
          </a:xfrm>
          <a:prstGeom prst="rect">
            <a:avLst/>
          </a:prstGeom>
          <a:noFill/>
          <a:ln/>
        </p:spPr>
        <p:txBody>
          <a:bodyPr wrap="square" lIns="0" tIns="0" rIns="0" bIns="0" rtlCol="0" anchor="ctr"/>
          <a:lstStyle/>
          <a:p>
            <a:pPr marL="0" indent="0" algn="l">
              <a:buNone/>
            </a:pPr>
            <a:r>
              <a:rPr lang="en-US" sz="1300" b="1" dirty="0">
                <a:solidFill>
                  <a:srgbClr val="2C3E50"/>
                </a:solidFill>
                <a:latin typeface="Raleway" pitchFamily="34" charset="0"/>
                <a:ea typeface="Raleway" pitchFamily="34" charset="-122"/>
                <a:cs typeface="Raleway" pitchFamily="34" charset="-120"/>
              </a:rPr>
              <a:t>Problèmes prioritaires</a:t>
            </a:r>
            <a:endParaRPr lang="en-US" sz="1300" dirty="0"/>
          </a:p>
        </p:txBody>
      </p:sp>
      <p:sp>
        <p:nvSpPr>
          <p:cNvPr id="86" name="Text 79"/>
          <p:cNvSpPr txBox="1"/>
          <p:nvPr/>
        </p:nvSpPr>
        <p:spPr>
          <a:xfrm>
            <a:off x="838505" y="11115446"/>
            <a:ext cx="3534156"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Exclusion financière des populations vulnérables</a:t>
            </a:r>
            <a:endParaRPr lang="en-US" sz="1200" dirty="0"/>
          </a:p>
        </p:txBody>
      </p:sp>
      <p:sp>
        <p:nvSpPr>
          <p:cNvPr id="87" name="Text 80"/>
          <p:cNvSpPr txBox="1"/>
          <p:nvPr/>
        </p:nvSpPr>
        <p:spPr>
          <a:xfrm>
            <a:off x="838505" y="11382451"/>
            <a:ext cx="2039112"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Chômage élevé des jeunes</a:t>
            </a:r>
            <a:endParaRPr lang="en-US" sz="1200" dirty="0"/>
          </a:p>
        </p:txBody>
      </p:sp>
      <p:sp>
        <p:nvSpPr>
          <p:cNvPr id="88" name="Text 81"/>
          <p:cNvSpPr txBox="1"/>
          <p:nvPr/>
        </p:nvSpPr>
        <p:spPr>
          <a:xfrm>
            <a:off x="838505" y="11649456"/>
            <a:ext cx="2695651"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Inégalités économiques persistantes</a:t>
            </a:r>
            <a:endParaRPr lang="en-US" sz="1200" dirty="0"/>
          </a:p>
        </p:txBody>
      </p:sp>
      <p:sp>
        <p:nvSpPr>
          <p:cNvPr id="89" name="Shape 82"/>
          <p:cNvSpPr/>
          <p:nvPr/>
        </p:nvSpPr>
        <p:spPr>
          <a:xfrm>
            <a:off x="4839005" y="10601554"/>
            <a:ext cx="4229100" cy="1410005"/>
          </a:xfrm>
          <a:prstGeom prst="roundRect">
            <a:avLst>
              <a:gd name="adj" fmla="val 3505"/>
            </a:avLst>
          </a:prstGeom>
          <a:solidFill>
            <a:srgbClr val="E67E22">
              <a:alpha val="15000"/>
            </a:srgbClr>
          </a:solidFill>
          <a:ln/>
          <a:effectLst>
            <a:outerShdw blurRad="12700" dist="12700" dir="16200000" algn="bl" rotWithShape="0">
              <a:srgbClr val="000000">
                <a:alpha val="75000"/>
              </a:srgbClr>
            </a:outerShdw>
          </a:effectLst>
        </p:spPr>
      </p:sp>
      <p:sp>
        <p:nvSpPr>
          <p:cNvPr id="90" name="Shape 83"/>
          <p:cNvSpPr/>
          <p:nvPr/>
        </p:nvSpPr>
        <p:spPr>
          <a:xfrm>
            <a:off x="4839005" y="10601554"/>
            <a:ext cx="38405" cy="1410005"/>
          </a:xfrm>
          <a:prstGeom prst="rect">
            <a:avLst/>
          </a:prstGeom>
          <a:solidFill>
            <a:srgbClr val="E67E22"/>
          </a:solidFill>
          <a:ln/>
        </p:spPr>
      </p:sp>
      <p:sp>
        <p:nvSpPr>
          <p:cNvPr id="91" name="Text 84"/>
          <p:cNvSpPr txBox="1"/>
          <p:nvPr/>
        </p:nvSpPr>
        <p:spPr>
          <a:xfrm>
            <a:off x="5029200" y="10782605"/>
            <a:ext cx="747979" cy="200254"/>
          </a:xfrm>
          <a:prstGeom prst="rect">
            <a:avLst/>
          </a:prstGeom>
          <a:noFill/>
          <a:ln/>
        </p:spPr>
        <p:txBody>
          <a:bodyPr wrap="square" lIns="0" tIns="0" rIns="0" bIns="0" rtlCol="0" anchor="ctr"/>
          <a:lstStyle/>
          <a:p>
            <a:pPr marL="0" indent="0" algn="l">
              <a:buNone/>
            </a:pPr>
            <a:r>
              <a:rPr lang="en-US" sz="1300" b="1" dirty="0">
                <a:solidFill>
                  <a:srgbClr val="2C3E50"/>
                </a:solidFill>
                <a:latin typeface="Raleway" pitchFamily="34" charset="0"/>
                <a:ea typeface="Raleway" pitchFamily="34" charset="-122"/>
                <a:cs typeface="Raleway" pitchFamily="34" charset="-120"/>
              </a:rPr>
              <a:t>Actions</a:t>
            </a:r>
            <a:endParaRPr lang="en-US" sz="1300" dirty="0"/>
          </a:p>
        </p:txBody>
      </p:sp>
      <p:sp>
        <p:nvSpPr>
          <p:cNvPr id="92" name="Text 85"/>
          <p:cNvSpPr txBox="1"/>
          <p:nvPr/>
        </p:nvSpPr>
        <p:spPr>
          <a:xfrm>
            <a:off x="5219395" y="11115446"/>
            <a:ext cx="2533802"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Promotion de l'inclusion financière</a:t>
            </a:r>
            <a:endParaRPr lang="en-US" sz="1200" dirty="0"/>
          </a:p>
        </p:txBody>
      </p:sp>
      <p:sp>
        <p:nvSpPr>
          <p:cNvPr id="93" name="Text 86"/>
          <p:cNvSpPr txBox="1"/>
          <p:nvPr/>
        </p:nvSpPr>
        <p:spPr>
          <a:xfrm>
            <a:off x="5219395" y="11382451"/>
            <a:ext cx="2753258"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Formation professionnelle des jeunes</a:t>
            </a:r>
            <a:endParaRPr lang="en-US" sz="1200" dirty="0"/>
          </a:p>
        </p:txBody>
      </p:sp>
      <p:sp>
        <p:nvSpPr>
          <p:cNvPr id="94" name="Text 87"/>
          <p:cNvSpPr txBox="1"/>
          <p:nvPr/>
        </p:nvSpPr>
        <p:spPr>
          <a:xfrm>
            <a:off x="5219395" y="11649456"/>
            <a:ext cx="2419502"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Soutien à l'entrepreneuriat social</a:t>
            </a:r>
            <a:endParaRPr lang="en-US" sz="1200" dirty="0"/>
          </a:p>
        </p:txBody>
      </p:sp>
      <p:sp>
        <p:nvSpPr>
          <p:cNvPr id="95" name="Shape 88"/>
          <p:cNvSpPr/>
          <p:nvPr/>
        </p:nvSpPr>
        <p:spPr>
          <a:xfrm>
            <a:off x="9219895" y="10601554"/>
            <a:ext cx="4229100" cy="1410005"/>
          </a:xfrm>
          <a:prstGeom prst="roundRect">
            <a:avLst>
              <a:gd name="adj" fmla="val 3505"/>
            </a:avLst>
          </a:prstGeom>
          <a:solidFill>
            <a:srgbClr val="E67E22">
              <a:alpha val="15000"/>
            </a:srgbClr>
          </a:solidFill>
          <a:ln/>
          <a:effectLst>
            <a:outerShdw blurRad="12700" dist="12700" dir="16200000" algn="bl" rotWithShape="0">
              <a:srgbClr val="000000">
                <a:alpha val="75000"/>
              </a:srgbClr>
            </a:outerShdw>
          </a:effectLst>
        </p:spPr>
      </p:sp>
      <p:sp>
        <p:nvSpPr>
          <p:cNvPr id="96" name="Shape 89"/>
          <p:cNvSpPr/>
          <p:nvPr/>
        </p:nvSpPr>
        <p:spPr>
          <a:xfrm>
            <a:off x="9219895" y="10601554"/>
            <a:ext cx="38405" cy="1410005"/>
          </a:xfrm>
          <a:prstGeom prst="rect">
            <a:avLst/>
          </a:prstGeom>
          <a:solidFill>
            <a:srgbClr val="E67E22"/>
          </a:solidFill>
          <a:ln/>
        </p:spPr>
      </p:sp>
      <p:sp>
        <p:nvSpPr>
          <p:cNvPr id="97" name="Text 90"/>
          <p:cNvSpPr txBox="1"/>
          <p:nvPr/>
        </p:nvSpPr>
        <p:spPr>
          <a:xfrm>
            <a:off x="9411005" y="10782605"/>
            <a:ext cx="900684" cy="200254"/>
          </a:xfrm>
          <a:prstGeom prst="rect">
            <a:avLst/>
          </a:prstGeom>
          <a:noFill/>
          <a:ln/>
        </p:spPr>
        <p:txBody>
          <a:bodyPr wrap="square" lIns="0" tIns="0" rIns="0" bIns="0" rtlCol="0" anchor="ctr"/>
          <a:lstStyle/>
          <a:p>
            <a:pPr marL="0" indent="0" algn="l">
              <a:buNone/>
            </a:pPr>
            <a:r>
              <a:rPr lang="en-US" sz="1300" b="1" dirty="0">
                <a:solidFill>
                  <a:srgbClr val="2C3E50"/>
                </a:solidFill>
                <a:latin typeface="Raleway" pitchFamily="34" charset="0"/>
                <a:ea typeface="Raleway" pitchFamily="34" charset="-122"/>
                <a:cs typeface="Raleway" pitchFamily="34" charset="-120"/>
              </a:rPr>
              <a:t>Résultats</a:t>
            </a:r>
            <a:endParaRPr lang="en-US" sz="1300" dirty="0"/>
          </a:p>
        </p:txBody>
      </p:sp>
      <p:sp>
        <p:nvSpPr>
          <p:cNvPr id="98" name="Text 91"/>
          <p:cNvSpPr txBox="1"/>
          <p:nvPr/>
        </p:nvSpPr>
        <p:spPr>
          <a:xfrm>
            <a:off x="9601200" y="11115446"/>
            <a:ext cx="2600554"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Accès accru aux services financiers</a:t>
            </a:r>
            <a:endParaRPr lang="en-US" sz="1200" dirty="0"/>
          </a:p>
        </p:txBody>
      </p:sp>
      <p:sp>
        <p:nvSpPr>
          <p:cNvPr id="99" name="Text 92"/>
          <p:cNvSpPr txBox="1"/>
          <p:nvPr/>
        </p:nvSpPr>
        <p:spPr>
          <a:xfrm>
            <a:off x="9601200" y="11382451"/>
            <a:ext cx="2714854"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Création d'emplois et d'auto-emplois</a:t>
            </a:r>
            <a:endParaRPr lang="en-US" sz="1200" dirty="0"/>
          </a:p>
        </p:txBody>
      </p:sp>
      <p:sp>
        <p:nvSpPr>
          <p:cNvPr id="100" name="Text 93"/>
          <p:cNvSpPr txBox="1"/>
          <p:nvPr/>
        </p:nvSpPr>
        <p:spPr>
          <a:xfrm>
            <a:off x="9601200" y="11649456"/>
            <a:ext cx="3343961"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Développement d'entreprises sociales viables</a:t>
            </a:r>
            <a:endParaRPr lang="en-US" sz="1200" dirty="0"/>
          </a:p>
        </p:txBody>
      </p:sp>
      <p:sp>
        <p:nvSpPr>
          <p:cNvPr id="101" name="Shape 94"/>
          <p:cNvSpPr/>
          <p:nvPr/>
        </p:nvSpPr>
        <p:spPr>
          <a:xfrm>
            <a:off x="13601700" y="10601554"/>
            <a:ext cx="4229100" cy="1410005"/>
          </a:xfrm>
          <a:prstGeom prst="roundRect">
            <a:avLst>
              <a:gd name="adj" fmla="val 3505"/>
            </a:avLst>
          </a:prstGeom>
          <a:solidFill>
            <a:srgbClr val="E67E22">
              <a:alpha val="15000"/>
            </a:srgbClr>
          </a:solidFill>
          <a:ln/>
          <a:effectLst>
            <a:outerShdw blurRad="12700" dist="12700" dir="16200000" algn="bl" rotWithShape="0">
              <a:srgbClr val="000000">
                <a:alpha val="75000"/>
              </a:srgbClr>
            </a:outerShdw>
          </a:effectLst>
        </p:spPr>
      </p:sp>
      <p:sp>
        <p:nvSpPr>
          <p:cNvPr id="102" name="Shape 95"/>
          <p:cNvSpPr/>
          <p:nvPr/>
        </p:nvSpPr>
        <p:spPr>
          <a:xfrm>
            <a:off x="13601700" y="10601554"/>
            <a:ext cx="38405" cy="1410005"/>
          </a:xfrm>
          <a:prstGeom prst="rect">
            <a:avLst/>
          </a:prstGeom>
          <a:solidFill>
            <a:srgbClr val="E67E22"/>
          </a:solidFill>
          <a:ln/>
        </p:spPr>
      </p:sp>
      <p:sp>
        <p:nvSpPr>
          <p:cNvPr id="103" name="Text 96"/>
          <p:cNvSpPr txBox="1"/>
          <p:nvPr/>
        </p:nvSpPr>
        <p:spPr>
          <a:xfrm>
            <a:off x="13791895" y="10782605"/>
            <a:ext cx="1890979" cy="200254"/>
          </a:xfrm>
          <a:prstGeom prst="rect">
            <a:avLst/>
          </a:prstGeom>
          <a:noFill/>
          <a:ln/>
        </p:spPr>
        <p:txBody>
          <a:bodyPr wrap="square" lIns="0" tIns="0" rIns="0" bIns="0" rtlCol="0" anchor="ctr"/>
          <a:lstStyle/>
          <a:p>
            <a:pPr marL="0" indent="0" algn="l">
              <a:buNone/>
            </a:pPr>
            <a:r>
              <a:rPr lang="en-US" sz="1300" b="1" dirty="0">
                <a:solidFill>
                  <a:srgbClr val="2C3E50"/>
                </a:solidFill>
                <a:latin typeface="Raleway" pitchFamily="34" charset="0"/>
                <a:ea typeface="Raleway" pitchFamily="34" charset="-122"/>
                <a:cs typeface="Raleway" pitchFamily="34" charset="-120"/>
              </a:rPr>
              <a:t>Changement attendu</a:t>
            </a:r>
            <a:endParaRPr lang="en-US" sz="1300" dirty="0"/>
          </a:p>
        </p:txBody>
      </p:sp>
      <p:sp>
        <p:nvSpPr>
          <p:cNvPr id="104" name="Text 97"/>
          <p:cNvSpPr txBox="1"/>
          <p:nvPr/>
        </p:nvSpPr>
        <p:spPr>
          <a:xfrm>
            <a:off x="13791895" y="11115446"/>
            <a:ext cx="3857854" cy="6382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Un système économique plus inclusif où les opportunités, les ressources et les bénéfices sont répartis équitablement, réduisant ainsi les inégalités.</a:t>
            </a:r>
            <a:endParaRPr lang="en-US" sz="1200" dirty="0"/>
          </a:p>
        </p:txBody>
      </p:sp>
      <p:pic>
        <p:nvPicPr>
          <p:cNvPr id="105" name="Image 5" descr="preencoded.png"/>
          <p:cNvPicPr>
            <a:picLocks noChangeAspect="1"/>
          </p:cNvPicPr>
          <p:nvPr/>
        </p:nvPicPr>
        <p:blipFill>
          <a:blip r:embed="rId8"/>
          <a:srcRect l="-80" r="-80"/>
          <a:stretch/>
        </p:blipFill>
        <p:spPr>
          <a:xfrm>
            <a:off x="457200" y="12506249"/>
            <a:ext cx="286207" cy="228600"/>
          </a:xfrm>
          <a:prstGeom prst="rect">
            <a:avLst/>
          </a:prstGeom>
        </p:spPr>
      </p:pic>
      <p:sp>
        <p:nvSpPr>
          <p:cNvPr id="106" name="Text 98"/>
          <p:cNvSpPr txBox="1"/>
          <p:nvPr/>
        </p:nvSpPr>
        <p:spPr>
          <a:xfrm>
            <a:off x="857707" y="12467844"/>
            <a:ext cx="2115007" cy="305410"/>
          </a:xfrm>
          <a:prstGeom prst="rect">
            <a:avLst/>
          </a:prstGeom>
          <a:noFill/>
          <a:ln/>
        </p:spPr>
        <p:txBody>
          <a:bodyPr wrap="square" lIns="0" tIns="0" rIns="0" bIns="0" rtlCol="0" anchor="ctr"/>
          <a:lstStyle/>
          <a:p>
            <a:pPr marL="0" indent="0" algn="l">
              <a:buNone/>
            </a:pPr>
            <a:r>
              <a:rPr lang="en-US" sz="1800" b="1" dirty="0">
                <a:solidFill>
                  <a:srgbClr val="2C3E50"/>
                </a:solidFill>
                <a:latin typeface="Montserrat" pitchFamily="34" charset="0"/>
                <a:ea typeface="Montserrat" pitchFamily="34" charset="-122"/>
                <a:cs typeface="Montserrat" pitchFamily="34" charset="-120"/>
              </a:rPr>
              <a:t>Égalité de genre</a:t>
            </a:r>
            <a:endParaRPr lang="en-US" sz="1800" dirty="0"/>
          </a:p>
        </p:txBody>
      </p:sp>
      <p:sp>
        <p:nvSpPr>
          <p:cNvPr id="107" name="Shape 99"/>
          <p:cNvSpPr/>
          <p:nvPr/>
        </p:nvSpPr>
        <p:spPr>
          <a:xfrm>
            <a:off x="457200" y="12925044"/>
            <a:ext cx="4229100" cy="1561795"/>
          </a:xfrm>
          <a:prstGeom prst="roundRect">
            <a:avLst>
              <a:gd name="adj" fmla="val 2856"/>
            </a:avLst>
          </a:prstGeom>
          <a:solidFill>
            <a:srgbClr val="E74C3C">
              <a:alpha val="15000"/>
            </a:srgbClr>
          </a:solidFill>
          <a:ln/>
          <a:effectLst>
            <a:outerShdw blurRad="12700" dist="12700" dir="16200000" algn="bl" rotWithShape="0">
              <a:srgbClr val="000000">
                <a:alpha val="75000"/>
              </a:srgbClr>
            </a:outerShdw>
          </a:effectLst>
        </p:spPr>
      </p:sp>
      <p:sp>
        <p:nvSpPr>
          <p:cNvPr id="108" name="Shape 100"/>
          <p:cNvSpPr/>
          <p:nvPr/>
        </p:nvSpPr>
        <p:spPr>
          <a:xfrm>
            <a:off x="457200" y="12925044"/>
            <a:ext cx="38405" cy="1561795"/>
          </a:xfrm>
          <a:prstGeom prst="rect">
            <a:avLst/>
          </a:prstGeom>
          <a:solidFill>
            <a:srgbClr val="E74C3C"/>
          </a:solidFill>
          <a:ln/>
        </p:spPr>
      </p:sp>
      <p:sp>
        <p:nvSpPr>
          <p:cNvPr id="109" name="Text 101"/>
          <p:cNvSpPr txBox="1"/>
          <p:nvPr/>
        </p:nvSpPr>
        <p:spPr>
          <a:xfrm>
            <a:off x="647395" y="13106095"/>
            <a:ext cx="1957730" cy="200254"/>
          </a:xfrm>
          <a:prstGeom prst="rect">
            <a:avLst/>
          </a:prstGeom>
          <a:noFill/>
          <a:ln/>
        </p:spPr>
        <p:txBody>
          <a:bodyPr wrap="square" lIns="0" tIns="0" rIns="0" bIns="0" rtlCol="0" anchor="ctr"/>
          <a:lstStyle/>
          <a:p>
            <a:pPr marL="0" indent="0" algn="l">
              <a:buNone/>
            </a:pPr>
            <a:r>
              <a:rPr lang="en-US" sz="1300" b="1" dirty="0">
                <a:solidFill>
                  <a:srgbClr val="2C3E50"/>
                </a:solidFill>
                <a:latin typeface="Raleway" pitchFamily="34" charset="0"/>
                <a:ea typeface="Raleway" pitchFamily="34" charset="-122"/>
                <a:cs typeface="Raleway" pitchFamily="34" charset="-120"/>
              </a:rPr>
              <a:t>Problèmes prioritaires</a:t>
            </a:r>
            <a:endParaRPr lang="en-US" sz="1300" dirty="0"/>
          </a:p>
        </p:txBody>
      </p:sp>
      <p:sp>
        <p:nvSpPr>
          <p:cNvPr id="110" name="Text 102"/>
          <p:cNvSpPr txBox="1"/>
          <p:nvPr/>
        </p:nvSpPr>
        <p:spPr>
          <a:xfrm>
            <a:off x="838505" y="13439851"/>
            <a:ext cx="2362810"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Inégalités de genre persistantes</a:t>
            </a:r>
            <a:endParaRPr lang="en-US" sz="1200" dirty="0"/>
          </a:p>
        </p:txBody>
      </p:sp>
      <p:sp>
        <p:nvSpPr>
          <p:cNvPr id="111" name="Text 103"/>
          <p:cNvSpPr txBox="1"/>
          <p:nvPr/>
        </p:nvSpPr>
        <p:spPr>
          <a:xfrm>
            <a:off x="838505" y="13706856"/>
            <a:ext cx="1877263"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Faible leadership féminin</a:t>
            </a:r>
            <a:endParaRPr lang="en-US" sz="1200" dirty="0"/>
          </a:p>
        </p:txBody>
      </p:sp>
      <p:sp>
        <p:nvSpPr>
          <p:cNvPr id="112" name="Text 104"/>
          <p:cNvSpPr txBox="1"/>
          <p:nvPr/>
        </p:nvSpPr>
        <p:spPr>
          <a:xfrm>
            <a:off x="838505" y="13972946"/>
            <a:ext cx="2876702"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Accès limité à l'éducation pour les filles</a:t>
            </a:r>
            <a:endParaRPr lang="en-US" sz="1200" dirty="0"/>
          </a:p>
        </p:txBody>
      </p:sp>
      <p:sp>
        <p:nvSpPr>
          <p:cNvPr id="113" name="Shape 105"/>
          <p:cNvSpPr/>
          <p:nvPr/>
        </p:nvSpPr>
        <p:spPr>
          <a:xfrm>
            <a:off x="4839005" y="12925044"/>
            <a:ext cx="4229100" cy="1561795"/>
          </a:xfrm>
          <a:prstGeom prst="roundRect">
            <a:avLst>
              <a:gd name="adj" fmla="val 2856"/>
            </a:avLst>
          </a:prstGeom>
          <a:solidFill>
            <a:srgbClr val="E74C3C">
              <a:alpha val="15000"/>
            </a:srgbClr>
          </a:solidFill>
          <a:ln/>
          <a:effectLst>
            <a:outerShdw blurRad="12700" dist="12700" dir="16200000" algn="bl" rotWithShape="0">
              <a:srgbClr val="000000">
                <a:alpha val="75000"/>
              </a:srgbClr>
            </a:outerShdw>
          </a:effectLst>
        </p:spPr>
      </p:sp>
      <p:sp>
        <p:nvSpPr>
          <p:cNvPr id="114" name="Shape 106"/>
          <p:cNvSpPr/>
          <p:nvPr/>
        </p:nvSpPr>
        <p:spPr>
          <a:xfrm>
            <a:off x="4839005" y="12925044"/>
            <a:ext cx="38405" cy="1561795"/>
          </a:xfrm>
          <a:prstGeom prst="rect">
            <a:avLst/>
          </a:prstGeom>
          <a:solidFill>
            <a:srgbClr val="E74C3C"/>
          </a:solidFill>
          <a:ln/>
        </p:spPr>
      </p:sp>
      <p:sp>
        <p:nvSpPr>
          <p:cNvPr id="115" name="Text 107"/>
          <p:cNvSpPr txBox="1"/>
          <p:nvPr/>
        </p:nvSpPr>
        <p:spPr>
          <a:xfrm>
            <a:off x="5029200" y="13106095"/>
            <a:ext cx="747979" cy="200254"/>
          </a:xfrm>
          <a:prstGeom prst="rect">
            <a:avLst/>
          </a:prstGeom>
          <a:noFill/>
          <a:ln/>
        </p:spPr>
        <p:txBody>
          <a:bodyPr wrap="square" lIns="0" tIns="0" rIns="0" bIns="0" rtlCol="0" anchor="ctr"/>
          <a:lstStyle/>
          <a:p>
            <a:pPr marL="0" indent="0" algn="l">
              <a:buNone/>
            </a:pPr>
            <a:r>
              <a:rPr lang="en-US" sz="1300" b="1" dirty="0">
                <a:solidFill>
                  <a:srgbClr val="2C3E50"/>
                </a:solidFill>
                <a:latin typeface="Raleway" pitchFamily="34" charset="0"/>
                <a:ea typeface="Raleway" pitchFamily="34" charset="-122"/>
                <a:cs typeface="Raleway" pitchFamily="34" charset="-120"/>
              </a:rPr>
              <a:t>Actions</a:t>
            </a:r>
            <a:endParaRPr lang="en-US" sz="1300" dirty="0"/>
          </a:p>
        </p:txBody>
      </p:sp>
      <p:sp>
        <p:nvSpPr>
          <p:cNvPr id="116" name="Text 108"/>
          <p:cNvSpPr txBox="1"/>
          <p:nvPr/>
        </p:nvSpPr>
        <p:spPr>
          <a:xfrm>
            <a:off x="5219395" y="13439851"/>
            <a:ext cx="3124505"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Programme d'autonomisation des femmes</a:t>
            </a:r>
            <a:endParaRPr lang="en-US" sz="1200" dirty="0"/>
          </a:p>
        </p:txBody>
      </p:sp>
      <p:sp>
        <p:nvSpPr>
          <p:cNvPr id="117" name="Text 109"/>
          <p:cNvSpPr txBox="1"/>
          <p:nvPr/>
        </p:nvSpPr>
        <p:spPr>
          <a:xfrm>
            <a:off x="5219395" y="13706856"/>
            <a:ext cx="2533802"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Promotion de l'éducation des filles</a:t>
            </a:r>
            <a:endParaRPr lang="en-US" sz="1200" dirty="0"/>
          </a:p>
        </p:txBody>
      </p:sp>
      <p:sp>
        <p:nvSpPr>
          <p:cNvPr id="118" name="Text 110"/>
          <p:cNvSpPr txBox="1"/>
          <p:nvPr/>
        </p:nvSpPr>
        <p:spPr>
          <a:xfrm>
            <a:off x="5219395" y="13972946"/>
            <a:ext cx="2391156"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Formation au leadership féminin</a:t>
            </a:r>
            <a:endParaRPr lang="en-US" sz="1200" dirty="0"/>
          </a:p>
        </p:txBody>
      </p:sp>
      <p:sp>
        <p:nvSpPr>
          <p:cNvPr id="119" name="Shape 111"/>
          <p:cNvSpPr/>
          <p:nvPr/>
        </p:nvSpPr>
        <p:spPr>
          <a:xfrm>
            <a:off x="9219895" y="12925044"/>
            <a:ext cx="4229100" cy="1561795"/>
          </a:xfrm>
          <a:prstGeom prst="roundRect">
            <a:avLst>
              <a:gd name="adj" fmla="val 2856"/>
            </a:avLst>
          </a:prstGeom>
          <a:solidFill>
            <a:srgbClr val="E74C3C">
              <a:alpha val="15000"/>
            </a:srgbClr>
          </a:solidFill>
          <a:ln/>
          <a:effectLst>
            <a:outerShdw blurRad="12700" dist="12700" dir="16200000" algn="bl" rotWithShape="0">
              <a:srgbClr val="000000">
                <a:alpha val="75000"/>
              </a:srgbClr>
            </a:outerShdw>
          </a:effectLst>
        </p:spPr>
      </p:sp>
      <p:sp>
        <p:nvSpPr>
          <p:cNvPr id="120" name="Shape 112"/>
          <p:cNvSpPr/>
          <p:nvPr/>
        </p:nvSpPr>
        <p:spPr>
          <a:xfrm>
            <a:off x="9219895" y="12925044"/>
            <a:ext cx="38405" cy="1561795"/>
          </a:xfrm>
          <a:prstGeom prst="rect">
            <a:avLst/>
          </a:prstGeom>
          <a:solidFill>
            <a:srgbClr val="E74C3C"/>
          </a:solidFill>
          <a:ln/>
        </p:spPr>
      </p:sp>
      <p:sp>
        <p:nvSpPr>
          <p:cNvPr id="121" name="Text 113"/>
          <p:cNvSpPr txBox="1"/>
          <p:nvPr/>
        </p:nvSpPr>
        <p:spPr>
          <a:xfrm>
            <a:off x="9411005" y="13106095"/>
            <a:ext cx="900684" cy="200254"/>
          </a:xfrm>
          <a:prstGeom prst="rect">
            <a:avLst/>
          </a:prstGeom>
          <a:noFill/>
          <a:ln/>
        </p:spPr>
        <p:txBody>
          <a:bodyPr wrap="square" lIns="0" tIns="0" rIns="0" bIns="0" rtlCol="0" anchor="ctr"/>
          <a:lstStyle/>
          <a:p>
            <a:pPr marL="0" indent="0" algn="l">
              <a:buNone/>
            </a:pPr>
            <a:r>
              <a:rPr lang="en-US" sz="1300" b="1" dirty="0">
                <a:solidFill>
                  <a:srgbClr val="2C3E50"/>
                </a:solidFill>
                <a:latin typeface="Raleway" pitchFamily="34" charset="0"/>
                <a:ea typeface="Raleway" pitchFamily="34" charset="-122"/>
                <a:cs typeface="Raleway" pitchFamily="34" charset="-120"/>
              </a:rPr>
              <a:t>Résultats</a:t>
            </a:r>
            <a:endParaRPr lang="en-US" sz="1300" dirty="0"/>
          </a:p>
        </p:txBody>
      </p:sp>
      <p:sp>
        <p:nvSpPr>
          <p:cNvPr id="122" name="Text 114"/>
          <p:cNvSpPr txBox="1"/>
          <p:nvPr/>
        </p:nvSpPr>
        <p:spPr>
          <a:xfrm>
            <a:off x="9601200" y="13439851"/>
            <a:ext cx="3343961"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Augmentation du nombre de femmes leaders</a:t>
            </a:r>
            <a:endParaRPr lang="en-US" sz="1200" dirty="0"/>
          </a:p>
        </p:txBody>
      </p:sp>
      <p:sp>
        <p:nvSpPr>
          <p:cNvPr id="123" name="Text 115"/>
          <p:cNvSpPr txBox="1"/>
          <p:nvPr/>
        </p:nvSpPr>
        <p:spPr>
          <a:xfrm>
            <a:off x="9601200" y="13706856"/>
            <a:ext cx="3448202"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Amélioration des taux de scolarisation des filles</a:t>
            </a:r>
            <a:endParaRPr lang="en-US" sz="1200" dirty="0"/>
          </a:p>
        </p:txBody>
      </p:sp>
      <p:sp>
        <p:nvSpPr>
          <p:cNvPr id="124" name="Text 116"/>
          <p:cNvSpPr txBox="1"/>
          <p:nvPr/>
        </p:nvSpPr>
        <p:spPr>
          <a:xfrm>
            <a:off x="9601200" y="13972946"/>
            <a:ext cx="3534156"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Réduction des disparités économiques de genre</a:t>
            </a:r>
            <a:endParaRPr lang="en-US" sz="1200" dirty="0"/>
          </a:p>
        </p:txBody>
      </p:sp>
      <p:sp>
        <p:nvSpPr>
          <p:cNvPr id="125" name="Shape 117"/>
          <p:cNvSpPr/>
          <p:nvPr/>
        </p:nvSpPr>
        <p:spPr>
          <a:xfrm>
            <a:off x="13601700" y="12925044"/>
            <a:ext cx="4229100" cy="1561795"/>
          </a:xfrm>
          <a:prstGeom prst="roundRect">
            <a:avLst>
              <a:gd name="adj" fmla="val 2856"/>
            </a:avLst>
          </a:prstGeom>
          <a:solidFill>
            <a:srgbClr val="E74C3C">
              <a:alpha val="15000"/>
            </a:srgbClr>
          </a:solidFill>
          <a:ln/>
          <a:effectLst>
            <a:outerShdw blurRad="12700" dist="12700" dir="16200000" algn="bl" rotWithShape="0">
              <a:srgbClr val="000000">
                <a:alpha val="75000"/>
              </a:srgbClr>
            </a:outerShdw>
          </a:effectLst>
        </p:spPr>
      </p:sp>
      <p:sp>
        <p:nvSpPr>
          <p:cNvPr id="126" name="Shape 118"/>
          <p:cNvSpPr/>
          <p:nvPr/>
        </p:nvSpPr>
        <p:spPr>
          <a:xfrm>
            <a:off x="13601700" y="12925044"/>
            <a:ext cx="38405" cy="1561795"/>
          </a:xfrm>
          <a:prstGeom prst="rect">
            <a:avLst/>
          </a:prstGeom>
          <a:solidFill>
            <a:srgbClr val="E74C3C"/>
          </a:solidFill>
          <a:ln/>
        </p:spPr>
      </p:sp>
      <p:sp>
        <p:nvSpPr>
          <p:cNvPr id="127" name="Text 119"/>
          <p:cNvSpPr txBox="1"/>
          <p:nvPr/>
        </p:nvSpPr>
        <p:spPr>
          <a:xfrm>
            <a:off x="13791895" y="13106095"/>
            <a:ext cx="1890979" cy="200254"/>
          </a:xfrm>
          <a:prstGeom prst="rect">
            <a:avLst/>
          </a:prstGeom>
          <a:noFill/>
          <a:ln/>
        </p:spPr>
        <p:txBody>
          <a:bodyPr wrap="square" lIns="0" tIns="0" rIns="0" bIns="0" rtlCol="0" anchor="ctr"/>
          <a:lstStyle/>
          <a:p>
            <a:pPr marL="0" indent="0" algn="l">
              <a:buNone/>
            </a:pPr>
            <a:r>
              <a:rPr lang="en-US" sz="1300" b="1" dirty="0">
                <a:solidFill>
                  <a:srgbClr val="2C3E50"/>
                </a:solidFill>
                <a:latin typeface="Raleway" pitchFamily="34" charset="0"/>
                <a:ea typeface="Raleway" pitchFamily="34" charset="-122"/>
                <a:cs typeface="Raleway" pitchFamily="34" charset="-120"/>
              </a:rPr>
              <a:t>Changement attendu</a:t>
            </a:r>
            <a:endParaRPr lang="en-US" sz="1300" dirty="0"/>
          </a:p>
        </p:txBody>
      </p:sp>
      <p:sp>
        <p:nvSpPr>
          <p:cNvPr id="128" name="Text 120"/>
          <p:cNvSpPr txBox="1"/>
          <p:nvPr/>
        </p:nvSpPr>
        <p:spPr>
          <a:xfrm>
            <a:off x="13791895" y="13439851"/>
            <a:ext cx="3943807" cy="8668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Une société où les femmes et les hommes jouissent des mêmes droits, opportunités et responsabilités dans tous les domaines de la vie sociale, économique et politique.</a:t>
            </a:r>
            <a:endParaRPr lang="en-US" sz="1200" dirty="0"/>
          </a:p>
        </p:txBody>
      </p:sp>
      <p:sp>
        <p:nvSpPr>
          <p:cNvPr id="129" name="Shape 121"/>
          <p:cNvSpPr/>
          <p:nvPr/>
        </p:nvSpPr>
        <p:spPr>
          <a:xfrm>
            <a:off x="0" y="14944954"/>
            <a:ext cx="18288000" cy="543154"/>
          </a:xfrm>
          <a:prstGeom prst="rect">
            <a:avLst/>
          </a:prstGeom>
          <a:solidFill>
            <a:srgbClr val="F3F4F6"/>
          </a:solidFill>
          <a:ln/>
        </p:spPr>
      </p:sp>
      <p:sp>
        <p:nvSpPr>
          <p:cNvPr id="130" name="Shape 122"/>
          <p:cNvSpPr/>
          <p:nvPr/>
        </p:nvSpPr>
        <p:spPr>
          <a:xfrm>
            <a:off x="0" y="14944954"/>
            <a:ext cx="18288000" cy="9144"/>
          </a:xfrm>
          <a:prstGeom prst="rect">
            <a:avLst/>
          </a:prstGeom>
          <a:solidFill>
            <a:srgbClr val="E5E7EB"/>
          </a:solidFill>
          <a:ln/>
        </p:spPr>
      </p:sp>
      <p:pic>
        <p:nvPicPr>
          <p:cNvPr id="131" name="Image 6" descr="preencoded.png"/>
          <p:cNvPicPr>
            <a:picLocks noChangeAspect="1"/>
          </p:cNvPicPr>
          <p:nvPr/>
        </p:nvPicPr>
        <p:blipFill>
          <a:blip r:embed="rId9"/>
          <a:srcRect/>
          <a:stretch/>
        </p:blipFill>
        <p:spPr>
          <a:xfrm>
            <a:off x="457200" y="15135149"/>
            <a:ext cx="152705" cy="152705"/>
          </a:xfrm>
          <a:prstGeom prst="rect">
            <a:avLst/>
          </a:prstGeom>
        </p:spPr>
      </p:pic>
      <p:sp>
        <p:nvSpPr>
          <p:cNvPr id="132" name="Text 123"/>
          <p:cNvSpPr txBox="1"/>
          <p:nvPr/>
        </p:nvSpPr>
        <p:spPr>
          <a:xfrm>
            <a:off x="685800" y="15126005"/>
            <a:ext cx="2410358" cy="181051"/>
          </a:xfrm>
          <a:prstGeom prst="rect">
            <a:avLst/>
          </a:prstGeom>
          <a:noFill/>
          <a:ln/>
        </p:spPr>
        <p:txBody>
          <a:bodyPr wrap="square" lIns="0" tIns="0" rIns="0" bIns="0" rtlCol="0" anchor="ctr"/>
          <a:lstStyle/>
          <a:p>
            <a:pPr marL="0" indent="0" algn="l">
              <a:buNone/>
            </a:pPr>
            <a:r>
              <a:rPr lang="en-US" sz="1200" dirty="0">
                <a:solidFill>
                  <a:srgbClr val="374151"/>
                </a:solidFill>
                <a:latin typeface="Raleway" pitchFamily="34" charset="0"/>
                <a:ea typeface="Raleway" pitchFamily="34" charset="-122"/>
                <a:cs typeface="Raleway" pitchFamily="34" charset="-120"/>
              </a:rPr>
              <a:t>Contact@jerestaure-bienetre.org</a:t>
            </a:r>
            <a:endParaRPr lang="en-US" sz="1200" dirty="0"/>
          </a:p>
        </p:txBody>
      </p:sp>
      <p:pic>
        <p:nvPicPr>
          <p:cNvPr id="133" name="Image 7" descr="preencoded.png"/>
          <p:cNvPicPr>
            <a:picLocks noChangeAspect="1"/>
          </p:cNvPicPr>
          <p:nvPr/>
        </p:nvPicPr>
        <p:blipFill>
          <a:blip r:embed="rId10"/>
          <a:srcRect/>
          <a:stretch/>
        </p:blipFill>
        <p:spPr>
          <a:xfrm>
            <a:off x="3209544" y="15135149"/>
            <a:ext cx="152705" cy="152705"/>
          </a:xfrm>
          <a:prstGeom prst="rect">
            <a:avLst/>
          </a:prstGeom>
        </p:spPr>
      </p:pic>
      <p:sp>
        <p:nvSpPr>
          <p:cNvPr id="134" name="Text 124"/>
          <p:cNvSpPr txBox="1"/>
          <p:nvPr/>
        </p:nvSpPr>
        <p:spPr>
          <a:xfrm>
            <a:off x="3438144" y="15126005"/>
            <a:ext cx="1286561" cy="181051"/>
          </a:xfrm>
          <a:prstGeom prst="rect">
            <a:avLst/>
          </a:prstGeom>
          <a:noFill/>
          <a:ln/>
        </p:spPr>
        <p:txBody>
          <a:bodyPr wrap="square" lIns="0" tIns="0" rIns="0" bIns="0" rtlCol="0" anchor="ctr"/>
          <a:lstStyle/>
          <a:p>
            <a:pPr marL="0" indent="0" algn="l">
              <a:buNone/>
            </a:pPr>
            <a:r>
              <a:rPr lang="en-US" sz="1200" dirty="0">
                <a:solidFill>
                  <a:srgbClr val="374151"/>
                </a:solidFill>
                <a:latin typeface="Raleway" pitchFamily="34" charset="0"/>
                <a:ea typeface="Raleway" pitchFamily="34" charset="-122"/>
                <a:cs typeface="Raleway" pitchFamily="34" charset="-120"/>
              </a:rPr>
              <a:t>+229 96 24 94 86</a:t>
            </a:r>
            <a:endParaRPr lang="en-US" sz="1200" dirty="0"/>
          </a:p>
        </p:txBody>
      </p:sp>
      <p:pic>
        <p:nvPicPr>
          <p:cNvPr id="135" name="Image 8" descr="preencoded.png"/>
          <p:cNvPicPr>
            <a:picLocks noChangeAspect="1"/>
          </p:cNvPicPr>
          <p:nvPr/>
        </p:nvPicPr>
        <p:blipFill>
          <a:blip r:embed="rId11"/>
          <a:srcRect l="-989999" r="-989999"/>
          <a:stretch/>
        </p:blipFill>
        <p:spPr>
          <a:xfrm>
            <a:off x="16925544" y="15296998"/>
            <a:ext cx="190195" cy="9144"/>
          </a:xfrm>
          <a:prstGeom prst="rect">
            <a:avLst/>
          </a:prstGeom>
        </p:spPr>
      </p:pic>
      <p:pic>
        <p:nvPicPr>
          <p:cNvPr id="136" name="Image 9" descr="preencoded.png"/>
          <p:cNvPicPr>
            <a:picLocks noChangeAspect="1"/>
          </p:cNvPicPr>
          <p:nvPr/>
        </p:nvPicPr>
        <p:blipFill>
          <a:blip r:embed="rId12"/>
          <a:srcRect l="-989999" r="-989999"/>
          <a:stretch/>
        </p:blipFill>
        <p:spPr>
          <a:xfrm>
            <a:off x="17268444" y="15296998"/>
            <a:ext cx="190195" cy="9144"/>
          </a:xfrm>
          <a:prstGeom prst="rect">
            <a:avLst/>
          </a:prstGeom>
        </p:spPr>
      </p:pic>
      <p:pic>
        <p:nvPicPr>
          <p:cNvPr id="137" name="Image 10" descr="preencoded.png"/>
          <p:cNvPicPr>
            <a:picLocks noChangeAspect="1"/>
          </p:cNvPicPr>
          <p:nvPr/>
        </p:nvPicPr>
        <p:blipFill>
          <a:blip r:embed="rId13"/>
          <a:srcRect l="-1016667" r="-1016667"/>
          <a:stretch/>
        </p:blipFill>
        <p:spPr>
          <a:xfrm>
            <a:off x="17611344" y="15296998"/>
            <a:ext cx="219456" cy="9144"/>
          </a:xfrm>
          <a:prstGeom prst="rect">
            <a:avLst/>
          </a:prstGeom>
        </p:spPr>
      </p:pic>
      <p:pic>
        <p:nvPicPr>
          <p:cNvPr id="138" name="Image 11" descr="preencoded.png"/>
          <p:cNvPicPr>
            <a:picLocks noChangeAspect="1"/>
          </p:cNvPicPr>
          <p:nvPr/>
        </p:nvPicPr>
        <p:blipFill>
          <a:blip r:embed="rId14"/>
          <a:srcRect t="-80" b="-80"/>
          <a:stretch/>
        </p:blipFill>
        <p:spPr>
          <a:xfrm>
            <a:off x="4733849" y="3866998"/>
            <a:ext cx="142646" cy="228600"/>
          </a:xfrm>
          <a:prstGeom prst="rect">
            <a:avLst/>
          </a:prstGeom>
        </p:spPr>
      </p:pic>
      <p:pic>
        <p:nvPicPr>
          <p:cNvPr id="139" name="Image 12" descr="preencoded.png"/>
          <p:cNvPicPr>
            <a:picLocks noChangeAspect="1"/>
          </p:cNvPicPr>
          <p:nvPr/>
        </p:nvPicPr>
        <p:blipFill>
          <a:blip r:embed="rId14"/>
          <a:srcRect t="-80" b="-80"/>
          <a:stretch/>
        </p:blipFill>
        <p:spPr>
          <a:xfrm>
            <a:off x="9115654" y="3866998"/>
            <a:ext cx="142646" cy="228600"/>
          </a:xfrm>
          <a:prstGeom prst="rect">
            <a:avLst/>
          </a:prstGeom>
        </p:spPr>
      </p:pic>
      <p:pic>
        <p:nvPicPr>
          <p:cNvPr id="140" name="Image 13" descr="preencoded.png"/>
          <p:cNvPicPr>
            <a:picLocks noChangeAspect="1"/>
          </p:cNvPicPr>
          <p:nvPr/>
        </p:nvPicPr>
        <p:blipFill>
          <a:blip r:embed="rId14"/>
          <a:srcRect t="-80" b="-80"/>
          <a:stretch/>
        </p:blipFill>
        <p:spPr>
          <a:xfrm>
            <a:off x="13496544" y="3866998"/>
            <a:ext cx="142646" cy="228600"/>
          </a:xfrm>
          <a:prstGeom prst="rect">
            <a:avLst/>
          </a:prstGeom>
        </p:spPr>
      </p:pic>
      <p:pic>
        <p:nvPicPr>
          <p:cNvPr id="141" name="Image 14" descr="preencoded.png"/>
          <p:cNvPicPr>
            <a:picLocks noChangeAspect="1"/>
          </p:cNvPicPr>
          <p:nvPr/>
        </p:nvPicPr>
        <p:blipFill>
          <a:blip r:embed="rId14"/>
          <a:srcRect t="-80" b="-80"/>
          <a:stretch/>
        </p:blipFill>
        <p:spPr>
          <a:xfrm>
            <a:off x="4733849" y="6420002"/>
            <a:ext cx="142646" cy="228600"/>
          </a:xfrm>
          <a:prstGeom prst="rect">
            <a:avLst/>
          </a:prstGeom>
        </p:spPr>
      </p:pic>
      <p:pic>
        <p:nvPicPr>
          <p:cNvPr id="142" name="Image 15" descr="preencoded.png"/>
          <p:cNvPicPr>
            <a:picLocks noChangeAspect="1"/>
          </p:cNvPicPr>
          <p:nvPr/>
        </p:nvPicPr>
        <p:blipFill>
          <a:blip r:embed="rId14"/>
          <a:srcRect t="-80" b="-80"/>
          <a:stretch/>
        </p:blipFill>
        <p:spPr>
          <a:xfrm>
            <a:off x="9115654" y="6420002"/>
            <a:ext cx="142646" cy="228600"/>
          </a:xfrm>
          <a:prstGeom prst="rect">
            <a:avLst/>
          </a:prstGeom>
        </p:spPr>
      </p:pic>
      <p:pic>
        <p:nvPicPr>
          <p:cNvPr id="143" name="Image 16" descr="preencoded.png"/>
          <p:cNvPicPr>
            <a:picLocks noChangeAspect="1"/>
          </p:cNvPicPr>
          <p:nvPr/>
        </p:nvPicPr>
        <p:blipFill>
          <a:blip r:embed="rId14"/>
          <a:srcRect t="-80" b="-80"/>
          <a:stretch/>
        </p:blipFill>
        <p:spPr>
          <a:xfrm>
            <a:off x="13496544" y="6420002"/>
            <a:ext cx="142646" cy="228600"/>
          </a:xfrm>
          <a:prstGeom prst="rect">
            <a:avLst/>
          </a:prstGeom>
        </p:spPr>
      </p:pic>
      <p:pic>
        <p:nvPicPr>
          <p:cNvPr id="144" name="Image 17" descr="preencoded.png"/>
          <p:cNvPicPr>
            <a:picLocks noChangeAspect="1"/>
          </p:cNvPicPr>
          <p:nvPr/>
        </p:nvPicPr>
        <p:blipFill>
          <a:blip r:embed="rId14"/>
          <a:srcRect t="-80" b="-80"/>
          <a:stretch/>
        </p:blipFill>
        <p:spPr>
          <a:xfrm>
            <a:off x="4733849" y="8858707"/>
            <a:ext cx="142646" cy="228600"/>
          </a:xfrm>
          <a:prstGeom prst="rect">
            <a:avLst/>
          </a:prstGeom>
        </p:spPr>
      </p:pic>
      <p:pic>
        <p:nvPicPr>
          <p:cNvPr id="145" name="Image 18" descr="preencoded.png"/>
          <p:cNvPicPr>
            <a:picLocks noChangeAspect="1"/>
          </p:cNvPicPr>
          <p:nvPr/>
        </p:nvPicPr>
        <p:blipFill>
          <a:blip r:embed="rId14"/>
          <a:srcRect t="-80" b="-80"/>
          <a:stretch/>
        </p:blipFill>
        <p:spPr>
          <a:xfrm>
            <a:off x="9115654" y="8858707"/>
            <a:ext cx="142646" cy="228600"/>
          </a:xfrm>
          <a:prstGeom prst="rect">
            <a:avLst/>
          </a:prstGeom>
        </p:spPr>
      </p:pic>
      <p:pic>
        <p:nvPicPr>
          <p:cNvPr id="146" name="Image 19" descr="preencoded.png"/>
          <p:cNvPicPr>
            <a:picLocks noChangeAspect="1"/>
          </p:cNvPicPr>
          <p:nvPr/>
        </p:nvPicPr>
        <p:blipFill>
          <a:blip r:embed="rId14"/>
          <a:srcRect t="-80" b="-80"/>
          <a:stretch/>
        </p:blipFill>
        <p:spPr>
          <a:xfrm>
            <a:off x="13496544" y="8858707"/>
            <a:ext cx="142646" cy="228600"/>
          </a:xfrm>
          <a:prstGeom prst="rect">
            <a:avLst/>
          </a:prstGeom>
        </p:spPr>
      </p:pic>
      <p:pic>
        <p:nvPicPr>
          <p:cNvPr id="147" name="Image 20" descr="preencoded.png"/>
          <p:cNvPicPr>
            <a:picLocks noChangeAspect="1"/>
          </p:cNvPicPr>
          <p:nvPr/>
        </p:nvPicPr>
        <p:blipFill>
          <a:blip r:embed="rId14"/>
          <a:srcRect t="-80" b="-80"/>
          <a:stretch/>
        </p:blipFill>
        <p:spPr>
          <a:xfrm>
            <a:off x="4733849" y="11182198"/>
            <a:ext cx="142646" cy="228600"/>
          </a:xfrm>
          <a:prstGeom prst="rect">
            <a:avLst/>
          </a:prstGeom>
        </p:spPr>
      </p:pic>
      <p:pic>
        <p:nvPicPr>
          <p:cNvPr id="148" name="Image 21" descr="preencoded.png"/>
          <p:cNvPicPr>
            <a:picLocks noChangeAspect="1"/>
          </p:cNvPicPr>
          <p:nvPr/>
        </p:nvPicPr>
        <p:blipFill>
          <a:blip r:embed="rId14"/>
          <a:srcRect t="-80" b="-80"/>
          <a:stretch/>
        </p:blipFill>
        <p:spPr>
          <a:xfrm>
            <a:off x="9115654" y="11182198"/>
            <a:ext cx="142646" cy="228600"/>
          </a:xfrm>
          <a:prstGeom prst="rect">
            <a:avLst/>
          </a:prstGeom>
        </p:spPr>
      </p:pic>
      <p:pic>
        <p:nvPicPr>
          <p:cNvPr id="149" name="Image 22" descr="preencoded.png"/>
          <p:cNvPicPr>
            <a:picLocks noChangeAspect="1"/>
          </p:cNvPicPr>
          <p:nvPr/>
        </p:nvPicPr>
        <p:blipFill>
          <a:blip r:embed="rId14"/>
          <a:srcRect t="-80" b="-80"/>
          <a:stretch/>
        </p:blipFill>
        <p:spPr>
          <a:xfrm>
            <a:off x="13496544" y="11182198"/>
            <a:ext cx="142646" cy="228600"/>
          </a:xfrm>
          <a:prstGeom prst="rect">
            <a:avLst/>
          </a:prstGeom>
        </p:spPr>
      </p:pic>
      <p:pic>
        <p:nvPicPr>
          <p:cNvPr id="150" name="Image 23" descr="preencoded.png"/>
          <p:cNvPicPr>
            <a:picLocks noChangeAspect="1"/>
          </p:cNvPicPr>
          <p:nvPr/>
        </p:nvPicPr>
        <p:blipFill>
          <a:blip r:embed="rId14"/>
          <a:srcRect t="-80" b="-80"/>
          <a:stretch/>
        </p:blipFill>
        <p:spPr>
          <a:xfrm>
            <a:off x="4733849" y="13582498"/>
            <a:ext cx="142646" cy="228600"/>
          </a:xfrm>
          <a:prstGeom prst="rect">
            <a:avLst/>
          </a:prstGeom>
        </p:spPr>
      </p:pic>
      <p:pic>
        <p:nvPicPr>
          <p:cNvPr id="151" name="Image 24" descr="preencoded.png"/>
          <p:cNvPicPr>
            <a:picLocks noChangeAspect="1"/>
          </p:cNvPicPr>
          <p:nvPr/>
        </p:nvPicPr>
        <p:blipFill>
          <a:blip r:embed="rId14"/>
          <a:srcRect t="-80" b="-80"/>
          <a:stretch/>
        </p:blipFill>
        <p:spPr>
          <a:xfrm>
            <a:off x="9115654" y="13582498"/>
            <a:ext cx="142646" cy="228600"/>
          </a:xfrm>
          <a:prstGeom prst="rect">
            <a:avLst/>
          </a:prstGeom>
        </p:spPr>
      </p:pic>
      <p:pic>
        <p:nvPicPr>
          <p:cNvPr id="152" name="Image 25" descr="preencoded.png"/>
          <p:cNvPicPr>
            <a:picLocks noChangeAspect="1"/>
          </p:cNvPicPr>
          <p:nvPr/>
        </p:nvPicPr>
        <p:blipFill>
          <a:blip r:embed="rId14"/>
          <a:srcRect t="-80" b="-80"/>
          <a:stretch/>
        </p:blipFill>
        <p:spPr>
          <a:xfrm>
            <a:off x="13496544" y="13582498"/>
            <a:ext cx="142646" cy="228600"/>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Shape 0"/>
          <p:cNvSpPr/>
          <p:nvPr/>
        </p:nvSpPr>
        <p:spPr>
          <a:xfrm>
            <a:off x="0" y="0"/>
            <a:ext cx="18288000" cy="10287000"/>
          </a:xfrm>
          <a:prstGeom prst="rect">
            <a:avLst/>
          </a:prstGeom>
          <a:solidFill>
            <a:srgbClr val="F8F9FA"/>
          </a:solidFill>
          <a:ln/>
        </p:spPr>
      </p:sp>
      <p:sp>
        <p:nvSpPr>
          <p:cNvPr id="3" name="Shape 1"/>
          <p:cNvSpPr/>
          <p:nvPr/>
        </p:nvSpPr>
        <p:spPr>
          <a:xfrm>
            <a:off x="0" y="0"/>
            <a:ext cx="18288000" cy="1067105"/>
          </a:xfrm>
          <a:prstGeom prst="rect">
            <a:avLst/>
          </a:prstGeom>
          <a:solidFill>
            <a:srgbClr val="1A5276"/>
          </a:solidFill>
          <a:ln/>
        </p:spPr>
      </p:sp>
      <p:sp>
        <p:nvSpPr>
          <p:cNvPr id="4" name="Text 2"/>
          <p:cNvSpPr txBox="1"/>
          <p:nvPr/>
        </p:nvSpPr>
        <p:spPr>
          <a:xfrm>
            <a:off x="457200" y="323698"/>
            <a:ext cx="6829654" cy="419710"/>
          </a:xfrm>
          <a:prstGeom prst="rect">
            <a:avLst/>
          </a:prstGeom>
          <a:noFill/>
          <a:ln/>
        </p:spPr>
        <p:txBody>
          <a:bodyPr wrap="square" lIns="0" tIns="0" rIns="0" bIns="0" rtlCol="0" anchor="ctr"/>
          <a:lstStyle/>
          <a:p>
            <a:pPr marL="0" indent="0" algn="l">
              <a:buNone/>
            </a:pPr>
            <a:r>
              <a:rPr lang="en-US" sz="2700" b="1" dirty="0">
                <a:solidFill>
                  <a:srgbClr val="FFFFFF"/>
                </a:solidFill>
                <a:latin typeface="Montserrat" pitchFamily="34" charset="0"/>
                <a:ea typeface="Montserrat" pitchFamily="34" charset="-122"/>
                <a:cs typeface="Montserrat" pitchFamily="34" charset="-120"/>
              </a:rPr>
              <a:t>Théorie du changement : Introduction</a:t>
            </a:r>
            <a:endParaRPr lang="en-US" sz="2700" dirty="0"/>
          </a:p>
        </p:txBody>
      </p:sp>
      <p:pic>
        <p:nvPicPr>
          <p:cNvPr id="5" name="Image 0" descr="https://page.gensparksite.com/slides_images/740ad25a7c784b701c665773731fb54f.png"/>
          <p:cNvPicPr>
            <a:picLocks noChangeAspect="1"/>
          </p:cNvPicPr>
          <p:nvPr/>
        </p:nvPicPr>
        <p:blipFill>
          <a:blip r:embed="rId3"/>
          <a:srcRect l="25" r="25"/>
          <a:stretch/>
        </p:blipFill>
        <p:spPr>
          <a:xfrm>
            <a:off x="16916400" y="228600"/>
            <a:ext cx="914400" cy="609905"/>
          </a:xfrm>
          <a:prstGeom prst="rect">
            <a:avLst/>
          </a:prstGeom>
        </p:spPr>
      </p:pic>
      <p:sp>
        <p:nvSpPr>
          <p:cNvPr id="6" name="Shape 3"/>
          <p:cNvSpPr/>
          <p:nvPr/>
        </p:nvSpPr>
        <p:spPr>
          <a:xfrm>
            <a:off x="0" y="1067105"/>
            <a:ext cx="18288000" cy="8639251"/>
          </a:xfrm>
          <a:prstGeom prst="rect">
            <a:avLst/>
          </a:prstGeom>
          <a:solidFill>
            <a:srgbClr val="F9FAFB"/>
          </a:solidFill>
          <a:ln/>
        </p:spPr>
      </p:sp>
      <p:sp>
        <p:nvSpPr>
          <p:cNvPr id="8" name="Text 4"/>
          <p:cNvSpPr txBox="1"/>
          <p:nvPr/>
        </p:nvSpPr>
        <p:spPr>
          <a:xfrm>
            <a:off x="5105095" y="1514246"/>
            <a:ext cx="5043830" cy="352958"/>
          </a:xfrm>
          <a:prstGeom prst="rect">
            <a:avLst/>
          </a:prstGeom>
          <a:noFill/>
          <a:ln/>
        </p:spPr>
        <p:txBody>
          <a:bodyPr wrap="square" lIns="0" tIns="0" rIns="0" bIns="0" rtlCol="0" anchor="ctr"/>
          <a:lstStyle/>
          <a:p>
            <a:pPr marL="0" indent="0" algn="l">
              <a:buNone/>
            </a:pPr>
            <a:r>
              <a:rPr lang="en-US" sz="2200" b="1" dirty="0">
                <a:solidFill>
                  <a:srgbClr val="1E40AF"/>
                </a:solidFill>
                <a:latin typeface="Montserrat" pitchFamily="34" charset="0"/>
                <a:ea typeface="Montserrat" pitchFamily="34" charset="-122"/>
                <a:cs typeface="Montserrat" pitchFamily="34" charset="-120"/>
              </a:rPr>
              <a:t>Notre approche du changement</a:t>
            </a:r>
            <a:endParaRPr lang="en-US" sz="2200" dirty="0"/>
          </a:p>
        </p:txBody>
      </p:sp>
      <p:sp>
        <p:nvSpPr>
          <p:cNvPr id="9" name="Text 5"/>
          <p:cNvSpPr txBox="1"/>
          <p:nvPr/>
        </p:nvSpPr>
        <p:spPr>
          <a:xfrm>
            <a:off x="5105095" y="2143354"/>
            <a:ext cx="11897258" cy="1019556"/>
          </a:xfrm>
          <a:prstGeom prst="rect">
            <a:avLst/>
          </a:prstGeom>
          <a:noFill/>
          <a:ln/>
        </p:spPr>
        <p:txBody>
          <a:bodyPr wrap="square" lIns="0" tIns="0" rIns="0" bIns="0" rtlCol="0" anchor="ctr"/>
          <a:lstStyle/>
          <a:p>
            <a:pPr marL="0" indent="0" algn="l">
              <a:buNone/>
            </a:pPr>
            <a:r>
              <a:rPr lang="en-US" sz="1800" dirty="0">
                <a:solidFill>
                  <a:srgbClr val="2C3E50"/>
                </a:solidFill>
                <a:latin typeface="Raleway" pitchFamily="34" charset="0"/>
                <a:ea typeface="Raleway" pitchFamily="34" charset="-122"/>
                <a:cs typeface="Raleway" pitchFamily="34" charset="-120"/>
              </a:rPr>
              <a:t>La théorie du changement de JERESTAURE BIEN-ÊTRE vise à articuler la logique d'action pour l'innovation et la restauration du bien-être des communautés, en priorité pour les jeunes et les femmes. Elle définit les étapes indispensables pour atteindre un impact réel, durable et inclusif.</a:t>
            </a:r>
            <a:endParaRPr lang="en-US" sz="1800" dirty="0"/>
          </a:p>
        </p:txBody>
      </p:sp>
      <p:sp>
        <p:nvSpPr>
          <p:cNvPr id="10" name="Shape 6"/>
          <p:cNvSpPr/>
          <p:nvPr/>
        </p:nvSpPr>
        <p:spPr>
          <a:xfrm>
            <a:off x="457200" y="3895344"/>
            <a:ext cx="17373600" cy="3962095"/>
          </a:xfrm>
          <a:prstGeom prst="roundRect">
            <a:avLst>
              <a:gd name="adj" fmla="val 444"/>
            </a:avLst>
          </a:prstGeom>
          <a:solidFill>
            <a:srgbClr val="FFFFFF"/>
          </a:solidFill>
          <a:ln/>
          <a:effectLst>
            <a:outerShdw blurRad="12700" dist="12700" dir="16200000" algn="bl" rotWithShape="0">
              <a:srgbClr val="000000">
                <a:alpha val="75000"/>
              </a:srgbClr>
            </a:outerShdw>
          </a:effectLst>
        </p:spPr>
      </p:sp>
      <p:sp>
        <p:nvSpPr>
          <p:cNvPr id="11" name="Shape 7"/>
          <p:cNvSpPr/>
          <p:nvPr/>
        </p:nvSpPr>
        <p:spPr>
          <a:xfrm>
            <a:off x="457200" y="3895344"/>
            <a:ext cx="47549" cy="3962095"/>
          </a:xfrm>
          <a:prstGeom prst="rect">
            <a:avLst/>
          </a:prstGeom>
          <a:solidFill>
            <a:srgbClr val="27AE60"/>
          </a:solidFill>
          <a:ln/>
        </p:spPr>
      </p:sp>
      <p:pic>
        <p:nvPicPr>
          <p:cNvPr id="12" name="Image 2" descr="preencoded.png"/>
          <p:cNvPicPr>
            <a:picLocks noChangeAspect="1"/>
          </p:cNvPicPr>
          <p:nvPr/>
        </p:nvPicPr>
        <p:blipFill>
          <a:blip r:embed="rId4"/>
          <a:srcRect l="-133" r="-133"/>
          <a:stretch/>
        </p:blipFill>
        <p:spPr>
          <a:xfrm>
            <a:off x="809244" y="4238244"/>
            <a:ext cx="171907" cy="228600"/>
          </a:xfrm>
          <a:prstGeom prst="rect">
            <a:avLst/>
          </a:prstGeom>
        </p:spPr>
      </p:pic>
      <p:sp>
        <p:nvSpPr>
          <p:cNvPr id="13" name="Text 8"/>
          <p:cNvSpPr txBox="1"/>
          <p:nvPr/>
        </p:nvSpPr>
        <p:spPr>
          <a:xfrm>
            <a:off x="1133856" y="4200754"/>
            <a:ext cx="7010705" cy="305410"/>
          </a:xfrm>
          <a:prstGeom prst="rect">
            <a:avLst/>
          </a:prstGeom>
          <a:noFill/>
          <a:ln/>
        </p:spPr>
        <p:txBody>
          <a:bodyPr wrap="square" lIns="0" tIns="0" rIns="0" bIns="0" rtlCol="0" anchor="ctr"/>
          <a:lstStyle/>
          <a:p>
            <a:pPr marL="0" indent="0" algn="l">
              <a:buNone/>
            </a:pPr>
            <a:r>
              <a:rPr lang="en-US" sz="1800" b="1" dirty="0">
                <a:solidFill>
                  <a:srgbClr val="2C3E50"/>
                </a:solidFill>
                <a:latin typeface="Montserrat" pitchFamily="34" charset="0"/>
                <a:ea typeface="Montserrat" pitchFamily="34" charset="-122"/>
                <a:cs typeface="Montserrat" pitchFamily="34" charset="-120"/>
              </a:rPr>
              <a:t>Principes fondamentaux de notre théorie du changement</a:t>
            </a:r>
            <a:endParaRPr lang="en-US" sz="1800" dirty="0"/>
          </a:p>
        </p:txBody>
      </p:sp>
      <p:sp>
        <p:nvSpPr>
          <p:cNvPr id="14" name="Shape 9"/>
          <p:cNvSpPr/>
          <p:nvPr/>
        </p:nvSpPr>
        <p:spPr>
          <a:xfrm>
            <a:off x="809244" y="4809744"/>
            <a:ext cx="5419649" cy="1257300"/>
          </a:xfrm>
          <a:prstGeom prst="rect">
            <a:avLst/>
          </a:prstGeom>
          <a:solidFill>
            <a:srgbClr val="27AE60">
              <a:alpha val="15000"/>
            </a:srgbClr>
          </a:solidFill>
          <a:ln/>
        </p:spPr>
      </p:sp>
      <p:sp>
        <p:nvSpPr>
          <p:cNvPr id="15" name="Shape 10"/>
          <p:cNvSpPr/>
          <p:nvPr/>
        </p:nvSpPr>
        <p:spPr>
          <a:xfrm>
            <a:off x="809244" y="4809744"/>
            <a:ext cx="38405" cy="1257300"/>
          </a:xfrm>
          <a:prstGeom prst="rect">
            <a:avLst/>
          </a:prstGeom>
          <a:solidFill>
            <a:srgbClr val="27AE60"/>
          </a:solidFill>
          <a:ln/>
        </p:spPr>
      </p:sp>
      <p:sp>
        <p:nvSpPr>
          <p:cNvPr id="16" name="Shape 11"/>
          <p:cNvSpPr/>
          <p:nvPr/>
        </p:nvSpPr>
        <p:spPr>
          <a:xfrm>
            <a:off x="6458407" y="4809744"/>
            <a:ext cx="5419649" cy="1257300"/>
          </a:xfrm>
          <a:prstGeom prst="rect">
            <a:avLst/>
          </a:prstGeom>
          <a:solidFill>
            <a:srgbClr val="27AE60">
              <a:alpha val="15000"/>
            </a:srgbClr>
          </a:solidFill>
          <a:ln/>
        </p:spPr>
      </p:sp>
      <p:sp>
        <p:nvSpPr>
          <p:cNvPr id="17" name="Shape 12"/>
          <p:cNvSpPr/>
          <p:nvPr/>
        </p:nvSpPr>
        <p:spPr>
          <a:xfrm>
            <a:off x="6458407" y="4809744"/>
            <a:ext cx="38405" cy="1257300"/>
          </a:xfrm>
          <a:prstGeom prst="rect">
            <a:avLst/>
          </a:prstGeom>
          <a:solidFill>
            <a:srgbClr val="27AE60"/>
          </a:solidFill>
          <a:ln/>
        </p:spPr>
      </p:sp>
      <p:sp>
        <p:nvSpPr>
          <p:cNvPr id="18" name="Shape 13"/>
          <p:cNvSpPr/>
          <p:nvPr/>
        </p:nvSpPr>
        <p:spPr>
          <a:xfrm>
            <a:off x="12106656" y="4809744"/>
            <a:ext cx="5419649" cy="1257300"/>
          </a:xfrm>
          <a:prstGeom prst="rect">
            <a:avLst/>
          </a:prstGeom>
          <a:solidFill>
            <a:srgbClr val="27AE60">
              <a:alpha val="15000"/>
            </a:srgbClr>
          </a:solidFill>
          <a:ln/>
        </p:spPr>
      </p:sp>
      <p:sp>
        <p:nvSpPr>
          <p:cNvPr id="19" name="Shape 14"/>
          <p:cNvSpPr/>
          <p:nvPr/>
        </p:nvSpPr>
        <p:spPr>
          <a:xfrm>
            <a:off x="12106656" y="4809744"/>
            <a:ext cx="38405" cy="1257300"/>
          </a:xfrm>
          <a:prstGeom prst="rect">
            <a:avLst/>
          </a:prstGeom>
          <a:solidFill>
            <a:srgbClr val="27AE60"/>
          </a:solidFill>
          <a:ln/>
        </p:spPr>
      </p:sp>
      <p:sp>
        <p:nvSpPr>
          <p:cNvPr id="20" name="Shape 15"/>
          <p:cNvSpPr/>
          <p:nvPr/>
        </p:nvSpPr>
        <p:spPr>
          <a:xfrm>
            <a:off x="809244" y="6295644"/>
            <a:ext cx="5419649" cy="1257300"/>
          </a:xfrm>
          <a:prstGeom prst="rect">
            <a:avLst/>
          </a:prstGeom>
          <a:solidFill>
            <a:srgbClr val="27AE60">
              <a:alpha val="15000"/>
            </a:srgbClr>
          </a:solidFill>
          <a:ln/>
        </p:spPr>
      </p:sp>
      <p:sp>
        <p:nvSpPr>
          <p:cNvPr id="21" name="Shape 16"/>
          <p:cNvSpPr/>
          <p:nvPr/>
        </p:nvSpPr>
        <p:spPr>
          <a:xfrm>
            <a:off x="809244" y="6295644"/>
            <a:ext cx="38405" cy="1257300"/>
          </a:xfrm>
          <a:prstGeom prst="rect">
            <a:avLst/>
          </a:prstGeom>
          <a:solidFill>
            <a:srgbClr val="27AE60"/>
          </a:solidFill>
          <a:ln/>
        </p:spPr>
      </p:sp>
      <p:sp>
        <p:nvSpPr>
          <p:cNvPr id="22" name="Shape 17"/>
          <p:cNvSpPr/>
          <p:nvPr/>
        </p:nvSpPr>
        <p:spPr>
          <a:xfrm>
            <a:off x="6458407" y="6295644"/>
            <a:ext cx="5419649" cy="1257300"/>
          </a:xfrm>
          <a:prstGeom prst="rect">
            <a:avLst/>
          </a:prstGeom>
          <a:solidFill>
            <a:srgbClr val="27AE60">
              <a:alpha val="15000"/>
            </a:srgbClr>
          </a:solidFill>
          <a:ln/>
        </p:spPr>
      </p:sp>
      <p:sp>
        <p:nvSpPr>
          <p:cNvPr id="23" name="Shape 18"/>
          <p:cNvSpPr/>
          <p:nvPr/>
        </p:nvSpPr>
        <p:spPr>
          <a:xfrm>
            <a:off x="6458407" y="6295644"/>
            <a:ext cx="38405" cy="1257300"/>
          </a:xfrm>
          <a:prstGeom prst="rect">
            <a:avLst/>
          </a:prstGeom>
          <a:solidFill>
            <a:srgbClr val="27AE60"/>
          </a:solidFill>
          <a:ln/>
        </p:spPr>
      </p:sp>
      <p:sp>
        <p:nvSpPr>
          <p:cNvPr id="24" name="Shape 19"/>
          <p:cNvSpPr/>
          <p:nvPr/>
        </p:nvSpPr>
        <p:spPr>
          <a:xfrm>
            <a:off x="12106656" y="6295644"/>
            <a:ext cx="5419649" cy="1257300"/>
          </a:xfrm>
          <a:prstGeom prst="rect">
            <a:avLst/>
          </a:prstGeom>
          <a:solidFill>
            <a:srgbClr val="27AE60">
              <a:alpha val="15000"/>
            </a:srgbClr>
          </a:solidFill>
          <a:ln/>
        </p:spPr>
      </p:sp>
      <p:sp>
        <p:nvSpPr>
          <p:cNvPr id="25" name="Shape 20"/>
          <p:cNvSpPr/>
          <p:nvPr/>
        </p:nvSpPr>
        <p:spPr>
          <a:xfrm>
            <a:off x="12106656" y="6295644"/>
            <a:ext cx="38405" cy="1257300"/>
          </a:xfrm>
          <a:prstGeom prst="rect">
            <a:avLst/>
          </a:prstGeom>
          <a:solidFill>
            <a:srgbClr val="27AE60"/>
          </a:solidFill>
          <a:ln/>
        </p:spPr>
      </p:sp>
      <p:sp>
        <p:nvSpPr>
          <p:cNvPr id="26" name="Text 21"/>
          <p:cNvSpPr txBox="1"/>
          <p:nvPr/>
        </p:nvSpPr>
        <p:spPr>
          <a:xfrm>
            <a:off x="1037844" y="5020056"/>
            <a:ext cx="2638958" cy="228600"/>
          </a:xfrm>
          <a:prstGeom prst="rect">
            <a:avLst/>
          </a:prstGeom>
          <a:noFill/>
          <a:ln/>
        </p:spPr>
        <p:txBody>
          <a:bodyPr wrap="square" lIns="0" tIns="0" rIns="0" bIns="0" rtlCol="0" anchor="ctr"/>
          <a:lstStyle/>
          <a:p>
            <a:pPr marL="0" indent="0" algn="l">
              <a:buNone/>
            </a:pPr>
            <a:r>
              <a:rPr lang="en-US" sz="1500" b="1" dirty="0">
                <a:solidFill>
                  <a:srgbClr val="2C3E50"/>
                </a:solidFill>
                <a:latin typeface="Raleway" pitchFamily="34" charset="0"/>
                <a:ea typeface="Raleway" pitchFamily="34" charset="-122"/>
                <a:cs typeface="Raleway" pitchFamily="34" charset="-120"/>
              </a:rPr>
              <a:t>Transformation systémique</a:t>
            </a:r>
            <a:endParaRPr lang="en-US" sz="1500" dirty="0"/>
          </a:p>
        </p:txBody>
      </p:sp>
      <p:sp>
        <p:nvSpPr>
          <p:cNvPr id="27" name="Text 22"/>
          <p:cNvSpPr txBox="1"/>
          <p:nvPr/>
        </p:nvSpPr>
        <p:spPr>
          <a:xfrm>
            <a:off x="6687007" y="5020056"/>
            <a:ext cx="2238451" cy="228600"/>
          </a:xfrm>
          <a:prstGeom prst="rect">
            <a:avLst/>
          </a:prstGeom>
          <a:noFill/>
          <a:ln/>
        </p:spPr>
        <p:txBody>
          <a:bodyPr wrap="square" lIns="0" tIns="0" rIns="0" bIns="0" rtlCol="0" anchor="ctr"/>
          <a:lstStyle/>
          <a:p>
            <a:pPr marL="0" indent="0" algn="l">
              <a:buNone/>
            </a:pPr>
            <a:r>
              <a:rPr lang="en-US" sz="1500" b="1" dirty="0">
                <a:solidFill>
                  <a:srgbClr val="2C3E50"/>
                </a:solidFill>
                <a:latin typeface="Raleway" pitchFamily="34" charset="0"/>
                <a:ea typeface="Raleway" pitchFamily="34" charset="-122"/>
                <a:cs typeface="Raleway" pitchFamily="34" charset="-120"/>
              </a:rPr>
              <a:t>Approche participative</a:t>
            </a:r>
            <a:endParaRPr lang="en-US" sz="1500" dirty="0"/>
          </a:p>
        </p:txBody>
      </p:sp>
      <p:sp>
        <p:nvSpPr>
          <p:cNvPr id="28" name="Text 23"/>
          <p:cNvSpPr txBox="1"/>
          <p:nvPr/>
        </p:nvSpPr>
        <p:spPr>
          <a:xfrm>
            <a:off x="12335256" y="5020056"/>
            <a:ext cx="1800454" cy="228600"/>
          </a:xfrm>
          <a:prstGeom prst="rect">
            <a:avLst/>
          </a:prstGeom>
          <a:noFill/>
          <a:ln/>
        </p:spPr>
        <p:txBody>
          <a:bodyPr wrap="square" lIns="0" tIns="0" rIns="0" bIns="0" rtlCol="0" anchor="ctr"/>
          <a:lstStyle/>
          <a:p>
            <a:pPr marL="0" indent="0" algn="l">
              <a:buNone/>
            </a:pPr>
            <a:r>
              <a:rPr lang="en-US" sz="1500" b="1" dirty="0">
                <a:solidFill>
                  <a:srgbClr val="2C3E50"/>
                </a:solidFill>
                <a:latin typeface="Raleway" pitchFamily="34" charset="0"/>
                <a:ea typeface="Raleway" pitchFamily="34" charset="-122"/>
                <a:cs typeface="Raleway" pitchFamily="34" charset="-120"/>
              </a:rPr>
              <a:t>Innovation sociale</a:t>
            </a:r>
            <a:endParaRPr lang="en-US" sz="1500" dirty="0"/>
          </a:p>
        </p:txBody>
      </p:sp>
      <p:sp>
        <p:nvSpPr>
          <p:cNvPr id="29" name="Text 24"/>
          <p:cNvSpPr txBox="1"/>
          <p:nvPr/>
        </p:nvSpPr>
        <p:spPr>
          <a:xfrm>
            <a:off x="1037844" y="6505956"/>
            <a:ext cx="1047902" cy="228600"/>
          </a:xfrm>
          <a:prstGeom prst="rect">
            <a:avLst/>
          </a:prstGeom>
          <a:noFill/>
          <a:ln/>
        </p:spPr>
        <p:txBody>
          <a:bodyPr wrap="square" lIns="0" tIns="0" rIns="0" bIns="0" rtlCol="0" anchor="ctr"/>
          <a:lstStyle/>
          <a:p>
            <a:pPr marL="0" indent="0" algn="l">
              <a:buNone/>
            </a:pPr>
            <a:r>
              <a:rPr lang="en-US" sz="1500" b="1" dirty="0">
                <a:solidFill>
                  <a:srgbClr val="2C3E50"/>
                </a:solidFill>
                <a:latin typeface="Raleway" pitchFamily="34" charset="0"/>
                <a:ea typeface="Raleway" pitchFamily="34" charset="-122"/>
                <a:cs typeface="Raleway" pitchFamily="34" charset="-120"/>
              </a:rPr>
              <a:t>Durabilité</a:t>
            </a:r>
            <a:endParaRPr lang="en-US" sz="1500" dirty="0"/>
          </a:p>
        </p:txBody>
      </p:sp>
      <p:sp>
        <p:nvSpPr>
          <p:cNvPr id="30" name="Text 25"/>
          <p:cNvSpPr txBox="1"/>
          <p:nvPr/>
        </p:nvSpPr>
        <p:spPr>
          <a:xfrm>
            <a:off x="6687007" y="6505956"/>
            <a:ext cx="972007" cy="228600"/>
          </a:xfrm>
          <a:prstGeom prst="rect">
            <a:avLst/>
          </a:prstGeom>
          <a:noFill/>
          <a:ln/>
        </p:spPr>
        <p:txBody>
          <a:bodyPr wrap="square" lIns="0" tIns="0" rIns="0" bIns="0" rtlCol="0" anchor="ctr"/>
          <a:lstStyle/>
          <a:p>
            <a:pPr marL="0" indent="0" algn="l">
              <a:buNone/>
            </a:pPr>
            <a:r>
              <a:rPr lang="en-US" sz="1500" b="1" dirty="0">
                <a:solidFill>
                  <a:srgbClr val="2C3E50"/>
                </a:solidFill>
                <a:latin typeface="Raleway" pitchFamily="34" charset="0"/>
                <a:ea typeface="Raleway" pitchFamily="34" charset="-122"/>
                <a:cs typeface="Raleway" pitchFamily="34" charset="-120"/>
              </a:rPr>
              <a:t>Inclusion</a:t>
            </a:r>
            <a:endParaRPr lang="en-US" sz="1500" dirty="0"/>
          </a:p>
        </p:txBody>
      </p:sp>
      <p:sp>
        <p:nvSpPr>
          <p:cNvPr id="31" name="Text 26"/>
          <p:cNvSpPr txBox="1"/>
          <p:nvPr/>
        </p:nvSpPr>
        <p:spPr>
          <a:xfrm>
            <a:off x="12335256" y="6505956"/>
            <a:ext cx="1677010" cy="228600"/>
          </a:xfrm>
          <a:prstGeom prst="rect">
            <a:avLst/>
          </a:prstGeom>
          <a:noFill/>
          <a:ln/>
        </p:spPr>
        <p:txBody>
          <a:bodyPr wrap="square" lIns="0" tIns="0" rIns="0" bIns="0" rtlCol="0" anchor="ctr"/>
          <a:lstStyle/>
          <a:p>
            <a:pPr marL="0" indent="0" algn="l">
              <a:buNone/>
            </a:pPr>
            <a:r>
              <a:rPr lang="en-US" sz="1500" b="1" dirty="0">
                <a:solidFill>
                  <a:srgbClr val="2C3E50"/>
                </a:solidFill>
                <a:latin typeface="Raleway" pitchFamily="34" charset="0"/>
                <a:ea typeface="Raleway" pitchFamily="34" charset="-122"/>
                <a:cs typeface="Raleway" pitchFamily="34" charset="-120"/>
              </a:rPr>
              <a:t>Mesure d'impact</a:t>
            </a:r>
            <a:endParaRPr lang="en-US" sz="1500" dirty="0"/>
          </a:p>
        </p:txBody>
      </p:sp>
      <p:sp>
        <p:nvSpPr>
          <p:cNvPr id="32" name="Text 27"/>
          <p:cNvSpPr txBox="1"/>
          <p:nvPr/>
        </p:nvSpPr>
        <p:spPr>
          <a:xfrm>
            <a:off x="1037844" y="5362956"/>
            <a:ext cx="4315054" cy="495605"/>
          </a:xfrm>
          <a:prstGeom prst="rect">
            <a:avLst/>
          </a:prstGeom>
          <a:noFill/>
          <a:ln/>
        </p:spPr>
        <p:txBody>
          <a:bodyPr wrap="square" lIns="0" tIns="0" rIns="0" bIns="0" rtlCol="0" anchor="ctr"/>
          <a:lstStyle/>
          <a:p>
            <a:pPr marL="0" indent="0" algn="l">
              <a:buNone/>
            </a:pPr>
            <a:r>
              <a:rPr lang="en-US" sz="1500" dirty="0">
                <a:solidFill>
                  <a:srgbClr val="2C3E50"/>
                </a:solidFill>
                <a:latin typeface="Raleway" pitchFamily="34" charset="0"/>
                <a:ea typeface="Raleway" pitchFamily="34" charset="-122"/>
                <a:cs typeface="Raleway" pitchFamily="34" charset="-120"/>
              </a:rPr>
              <a:t>Agir sur les causes profondes plutôt que sur les symptômes</a:t>
            </a:r>
            <a:endParaRPr lang="en-US" sz="1500" dirty="0"/>
          </a:p>
        </p:txBody>
      </p:sp>
      <p:sp>
        <p:nvSpPr>
          <p:cNvPr id="33" name="Text 28"/>
          <p:cNvSpPr txBox="1"/>
          <p:nvPr/>
        </p:nvSpPr>
        <p:spPr>
          <a:xfrm>
            <a:off x="6687007" y="5362956"/>
            <a:ext cx="4325112" cy="495605"/>
          </a:xfrm>
          <a:prstGeom prst="rect">
            <a:avLst/>
          </a:prstGeom>
          <a:noFill/>
          <a:ln/>
        </p:spPr>
        <p:txBody>
          <a:bodyPr wrap="square" lIns="0" tIns="0" rIns="0" bIns="0" rtlCol="0" anchor="ctr"/>
          <a:lstStyle/>
          <a:p>
            <a:pPr marL="0" indent="0" algn="l">
              <a:buNone/>
            </a:pPr>
            <a:r>
              <a:rPr lang="en-US" sz="1500" dirty="0">
                <a:solidFill>
                  <a:srgbClr val="2C3E50"/>
                </a:solidFill>
                <a:latin typeface="Raleway" pitchFamily="34" charset="0"/>
                <a:ea typeface="Raleway" pitchFamily="34" charset="-122"/>
                <a:cs typeface="Raleway" pitchFamily="34" charset="-120"/>
              </a:rPr>
              <a:t>Impliquer activement les communautés dans la conception des solutions</a:t>
            </a:r>
            <a:endParaRPr lang="en-US" sz="1500" dirty="0"/>
          </a:p>
        </p:txBody>
      </p:sp>
      <p:sp>
        <p:nvSpPr>
          <p:cNvPr id="34" name="Text 29"/>
          <p:cNvSpPr txBox="1"/>
          <p:nvPr/>
        </p:nvSpPr>
        <p:spPr>
          <a:xfrm>
            <a:off x="12335256" y="5362956"/>
            <a:ext cx="4686300" cy="495605"/>
          </a:xfrm>
          <a:prstGeom prst="rect">
            <a:avLst/>
          </a:prstGeom>
          <a:noFill/>
          <a:ln/>
        </p:spPr>
        <p:txBody>
          <a:bodyPr wrap="square" lIns="0" tIns="0" rIns="0" bIns="0" rtlCol="0" anchor="ctr"/>
          <a:lstStyle/>
          <a:p>
            <a:pPr marL="0" indent="0" algn="l">
              <a:buNone/>
            </a:pPr>
            <a:r>
              <a:rPr lang="en-US" sz="1500" dirty="0">
                <a:solidFill>
                  <a:srgbClr val="2C3E50"/>
                </a:solidFill>
                <a:latin typeface="Raleway" pitchFamily="34" charset="0"/>
                <a:ea typeface="Raleway" pitchFamily="34" charset="-122"/>
                <a:cs typeface="Raleway" pitchFamily="34" charset="-120"/>
              </a:rPr>
              <a:t>Développer des solutions créatives et adaptées aux contextes locaux</a:t>
            </a:r>
            <a:endParaRPr lang="en-US" sz="1500" dirty="0"/>
          </a:p>
        </p:txBody>
      </p:sp>
      <p:sp>
        <p:nvSpPr>
          <p:cNvPr id="35" name="Text 30"/>
          <p:cNvSpPr txBox="1"/>
          <p:nvPr/>
        </p:nvSpPr>
        <p:spPr>
          <a:xfrm>
            <a:off x="1037844" y="6848856"/>
            <a:ext cx="4086454" cy="495605"/>
          </a:xfrm>
          <a:prstGeom prst="rect">
            <a:avLst/>
          </a:prstGeom>
          <a:noFill/>
          <a:ln/>
        </p:spPr>
        <p:txBody>
          <a:bodyPr wrap="square" lIns="0" tIns="0" rIns="0" bIns="0" rtlCol="0" anchor="ctr"/>
          <a:lstStyle/>
          <a:p>
            <a:pPr marL="0" indent="0" algn="l">
              <a:buNone/>
            </a:pPr>
            <a:r>
              <a:rPr lang="en-US" sz="1500" dirty="0">
                <a:solidFill>
                  <a:srgbClr val="2C3E50"/>
                </a:solidFill>
                <a:latin typeface="Raleway" pitchFamily="34" charset="0"/>
                <a:ea typeface="Raleway" pitchFamily="34" charset="-122"/>
                <a:cs typeface="Raleway" pitchFamily="34" charset="-120"/>
              </a:rPr>
              <a:t>Assurer la pérennité des changements par le renforcement des capacités locales</a:t>
            </a:r>
            <a:endParaRPr lang="en-US" sz="1500" dirty="0"/>
          </a:p>
        </p:txBody>
      </p:sp>
      <p:sp>
        <p:nvSpPr>
          <p:cNvPr id="36" name="Text 31"/>
          <p:cNvSpPr txBox="1"/>
          <p:nvPr/>
        </p:nvSpPr>
        <p:spPr>
          <a:xfrm>
            <a:off x="6687007" y="6848856"/>
            <a:ext cx="4934102" cy="495605"/>
          </a:xfrm>
          <a:prstGeom prst="rect">
            <a:avLst/>
          </a:prstGeom>
          <a:noFill/>
          <a:ln/>
        </p:spPr>
        <p:txBody>
          <a:bodyPr wrap="square" lIns="0" tIns="0" rIns="0" bIns="0" rtlCol="0" anchor="ctr"/>
          <a:lstStyle/>
          <a:p>
            <a:pPr marL="0" indent="0" algn="l">
              <a:buNone/>
            </a:pPr>
            <a:r>
              <a:rPr lang="en-US" sz="1500" dirty="0">
                <a:solidFill>
                  <a:srgbClr val="2C3E50"/>
                </a:solidFill>
                <a:latin typeface="Raleway" pitchFamily="34" charset="0"/>
                <a:ea typeface="Raleway" pitchFamily="34" charset="-122"/>
                <a:cs typeface="Raleway" pitchFamily="34" charset="-120"/>
              </a:rPr>
              <a:t>Ne laisser personne de côté, en particulier les femmes et les jeunes</a:t>
            </a:r>
            <a:endParaRPr lang="en-US" sz="1500" dirty="0"/>
          </a:p>
        </p:txBody>
      </p:sp>
      <p:sp>
        <p:nvSpPr>
          <p:cNvPr id="37" name="Text 32"/>
          <p:cNvSpPr txBox="1"/>
          <p:nvPr/>
        </p:nvSpPr>
        <p:spPr>
          <a:xfrm>
            <a:off x="12335256" y="6848856"/>
            <a:ext cx="4944161" cy="495605"/>
          </a:xfrm>
          <a:prstGeom prst="rect">
            <a:avLst/>
          </a:prstGeom>
          <a:noFill/>
          <a:ln/>
        </p:spPr>
        <p:txBody>
          <a:bodyPr wrap="square" lIns="0" tIns="0" rIns="0" bIns="0" rtlCol="0" anchor="ctr"/>
          <a:lstStyle/>
          <a:p>
            <a:pPr marL="0" indent="0" algn="l">
              <a:buNone/>
            </a:pPr>
            <a:r>
              <a:rPr lang="en-US" sz="1500" dirty="0">
                <a:solidFill>
                  <a:srgbClr val="2C3E50"/>
                </a:solidFill>
                <a:latin typeface="Raleway" pitchFamily="34" charset="0"/>
                <a:ea typeface="Raleway" pitchFamily="34" charset="-122"/>
                <a:cs typeface="Raleway" pitchFamily="34" charset="-120"/>
              </a:rPr>
              <a:t>Évaluer systématiquement les résultats pour améliorer nos interventions</a:t>
            </a:r>
            <a:endParaRPr lang="en-US" sz="1500" dirty="0"/>
          </a:p>
        </p:txBody>
      </p:sp>
      <p:sp>
        <p:nvSpPr>
          <p:cNvPr id="38" name="Shape 33"/>
          <p:cNvSpPr/>
          <p:nvPr/>
        </p:nvSpPr>
        <p:spPr>
          <a:xfrm>
            <a:off x="0" y="9706356"/>
            <a:ext cx="18288000" cy="580644"/>
          </a:xfrm>
          <a:prstGeom prst="rect">
            <a:avLst/>
          </a:prstGeom>
          <a:solidFill>
            <a:srgbClr val="F3F4F6"/>
          </a:solidFill>
          <a:ln/>
        </p:spPr>
      </p:sp>
      <p:sp>
        <p:nvSpPr>
          <p:cNvPr id="39" name="Shape 34"/>
          <p:cNvSpPr/>
          <p:nvPr/>
        </p:nvSpPr>
        <p:spPr>
          <a:xfrm>
            <a:off x="0" y="9706356"/>
            <a:ext cx="18288000" cy="9144"/>
          </a:xfrm>
          <a:prstGeom prst="rect">
            <a:avLst/>
          </a:prstGeom>
          <a:solidFill>
            <a:srgbClr val="E5E7EB"/>
          </a:solidFill>
          <a:ln/>
        </p:spPr>
      </p:sp>
      <p:pic>
        <p:nvPicPr>
          <p:cNvPr id="40" name="Image 3" descr="preencoded.png"/>
          <p:cNvPicPr>
            <a:picLocks noChangeAspect="1"/>
          </p:cNvPicPr>
          <p:nvPr/>
        </p:nvPicPr>
        <p:blipFill>
          <a:blip r:embed="rId5"/>
          <a:srcRect/>
          <a:stretch/>
        </p:blipFill>
        <p:spPr>
          <a:xfrm>
            <a:off x="457200" y="9908438"/>
            <a:ext cx="171907" cy="171907"/>
          </a:xfrm>
          <a:prstGeom prst="rect">
            <a:avLst/>
          </a:prstGeom>
        </p:spPr>
      </p:pic>
      <p:sp>
        <p:nvSpPr>
          <p:cNvPr id="41" name="Text 35"/>
          <p:cNvSpPr txBox="1"/>
          <p:nvPr/>
        </p:nvSpPr>
        <p:spPr>
          <a:xfrm>
            <a:off x="705002" y="9896551"/>
            <a:ext cx="2719426" cy="200254"/>
          </a:xfrm>
          <a:prstGeom prst="rect">
            <a:avLst/>
          </a:prstGeom>
          <a:noFill/>
          <a:ln/>
        </p:spPr>
        <p:txBody>
          <a:bodyPr wrap="square" lIns="0" tIns="0" rIns="0" bIns="0" rtlCol="0" anchor="ctr"/>
          <a:lstStyle/>
          <a:p>
            <a:pPr marL="0" indent="0" algn="l">
              <a:buNone/>
            </a:pPr>
            <a:r>
              <a:rPr lang="en-US" sz="1300" dirty="0">
                <a:solidFill>
                  <a:srgbClr val="374151"/>
                </a:solidFill>
                <a:latin typeface="Raleway" pitchFamily="34" charset="0"/>
                <a:ea typeface="Raleway" pitchFamily="34" charset="-122"/>
                <a:cs typeface="Raleway" pitchFamily="34" charset="-120"/>
              </a:rPr>
              <a:t>Contact@jerestaure-bienetre.org</a:t>
            </a:r>
            <a:endParaRPr lang="en-US" sz="1300" dirty="0"/>
          </a:p>
        </p:txBody>
      </p:sp>
      <p:pic>
        <p:nvPicPr>
          <p:cNvPr id="42" name="Image 4" descr="preencoded.png"/>
          <p:cNvPicPr>
            <a:picLocks noChangeAspect="1"/>
          </p:cNvPicPr>
          <p:nvPr/>
        </p:nvPicPr>
        <p:blipFill>
          <a:blip r:embed="rId6"/>
          <a:srcRect/>
          <a:stretch/>
        </p:blipFill>
        <p:spPr>
          <a:xfrm>
            <a:off x="3514954" y="9908438"/>
            <a:ext cx="171907" cy="171907"/>
          </a:xfrm>
          <a:prstGeom prst="rect">
            <a:avLst/>
          </a:prstGeom>
        </p:spPr>
      </p:pic>
      <p:sp>
        <p:nvSpPr>
          <p:cNvPr id="43" name="Text 36"/>
          <p:cNvSpPr txBox="1"/>
          <p:nvPr/>
        </p:nvSpPr>
        <p:spPr>
          <a:xfrm>
            <a:off x="3762756" y="9896551"/>
            <a:ext cx="1443838" cy="200254"/>
          </a:xfrm>
          <a:prstGeom prst="rect">
            <a:avLst/>
          </a:prstGeom>
          <a:noFill/>
          <a:ln/>
        </p:spPr>
        <p:txBody>
          <a:bodyPr wrap="square" lIns="0" tIns="0" rIns="0" bIns="0" rtlCol="0" anchor="ctr"/>
          <a:lstStyle/>
          <a:p>
            <a:pPr marL="0" indent="0" algn="l">
              <a:buNone/>
            </a:pPr>
            <a:r>
              <a:rPr lang="en-US" sz="1300" dirty="0">
                <a:solidFill>
                  <a:srgbClr val="374151"/>
                </a:solidFill>
                <a:latin typeface="Raleway" pitchFamily="34" charset="0"/>
                <a:ea typeface="Raleway" pitchFamily="34" charset="-122"/>
                <a:cs typeface="Raleway" pitchFamily="34" charset="-120"/>
              </a:rPr>
              <a:t>+229 96 24 94 86</a:t>
            </a:r>
            <a:endParaRPr lang="en-US" sz="1300" dirty="0"/>
          </a:p>
        </p:txBody>
      </p:sp>
      <p:pic>
        <p:nvPicPr>
          <p:cNvPr id="44" name="Image 5" descr="preencoded.png"/>
          <p:cNvPicPr>
            <a:picLocks noChangeAspect="1"/>
          </p:cNvPicPr>
          <p:nvPr/>
        </p:nvPicPr>
        <p:blipFill>
          <a:blip r:embed="rId7"/>
          <a:srcRect l="-989999" r="-989999"/>
          <a:stretch/>
        </p:blipFill>
        <p:spPr>
          <a:xfrm>
            <a:off x="16925544" y="10077602"/>
            <a:ext cx="190195" cy="9144"/>
          </a:xfrm>
          <a:prstGeom prst="rect">
            <a:avLst/>
          </a:prstGeom>
        </p:spPr>
      </p:pic>
      <p:pic>
        <p:nvPicPr>
          <p:cNvPr id="45" name="Image 6" descr="preencoded.png"/>
          <p:cNvPicPr>
            <a:picLocks noChangeAspect="1"/>
          </p:cNvPicPr>
          <p:nvPr/>
        </p:nvPicPr>
        <p:blipFill>
          <a:blip r:embed="rId8"/>
          <a:srcRect l="-989999" r="-989999"/>
          <a:stretch/>
        </p:blipFill>
        <p:spPr>
          <a:xfrm>
            <a:off x="17268444" y="10077602"/>
            <a:ext cx="190195" cy="9144"/>
          </a:xfrm>
          <a:prstGeom prst="rect">
            <a:avLst/>
          </a:prstGeom>
        </p:spPr>
      </p:pic>
      <p:pic>
        <p:nvPicPr>
          <p:cNvPr id="46" name="Image 7" descr="preencoded.png"/>
          <p:cNvPicPr>
            <a:picLocks noChangeAspect="1"/>
          </p:cNvPicPr>
          <p:nvPr/>
        </p:nvPicPr>
        <p:blipFill>
          <a:blip r:embed="rId9"/>
          <a:srcRect l="-1016667" r="-1016667"/>
          <a:stretch/>
        </p:blipFill>
        <p:spPr>
          <a:xfrm>
            <a:off x="17611344" y="10077602"/>
            <a:ext cx="219456" cy="9144"/>
          </a:xfrm>
          <a:prstGeom prst="rect">
            <a:avLst/>
          </a:prstGeom>
        </p:spPr>
      </p:pic>
      <p:sp>
        <p:nvSpPr>
          <p:cNvPr id="47" name="Rectangle 46">
            <a:extLst>
              <a:ext uri="{FF2B5EF4-FFF2-40B4-BE49-F238E27FC236}">
                <a16:creationId xmlns:a16="http://schemas.microsoft.com/office/drawing/2014/main" id="{FA2DFE0A-8CED-FD46-91C1-0209D52E7FA8}"/>
              </a:ext>
            </a:extLst>
          </p:cNvPr>
          <p:cNvSpPr/>
          <p:nvPr/>
        </p:nvSpPr>
        <p:spPr>
          <a:xfrm>
            <a:off x="1133856" y="1370685"/>
            <a:ext cx="2194560" cy="1675311"/>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Shape 0"/>
          <p:cNvSpPr/>
          <p:nvPr/>
        </p:nvSpPr>
        <p:spPr>
          <a:xfrm>
            <a:off x="0" y="0"/>
            <a:ext cx="18288000" cy="10287000"/>
          </a:xfrm>
          <a:prstGeom prst="rect">
            <a:avLst/>
          </a:prstGeom>
          <a:solidFill>
            <a:srgbClr val="F8F9FA"/>
          </a:solidFill>
          <a:ln/>
        </p:spPr>
      </p:sp>
      <p:sp>
        <p:nvSpPr>
          <p:cNvPr id="3" name="Shape 1"/>
          <p:cNvSpPr/>
          <p:nvPr/>
        </p:nvSpPr>
        <p:spPr>
          <a:xfrm>
            <a:off x="0" y="0"/>
            <a:ext cx="18288000" cy="1067105"/>
          </a:xfrm>
          <a:prstGeom prst="rect">
            <a:avLst/>
          </a:prstGeom>
          <a:solidFill>
            <a:srgbClr val="1A5276"/>
          </a:solidFill>
          <a:ln/>
        </p:spPr>
      </p:sp>
      <p:pic>
        <p:nvPicPr>
          <p:cNvPr id="4" name="Image 0" descr="https://page.gensparksite.com/slides_images/740ad25a7c784b701c665773731fb54f.png"/>
          <p:cNvPicPr>
            <a:picLocks noChangeAspect="1"/>
          </p:cNvPicPr>
          <p:nvPr/>
        </p:nvPicPr>
        <p:blipFill>
          <a:blip r:embed="rId3"/>
          <a:srcRect l="25" r="25"/>
          <a:stretch/>
        </p:blipFill>
        <p:spPr>
          <a:xfrm>
            <a:off x="457200" y="228600"/>
            <a:ext cx="914400" cy="609905"/>
          </a:xfrm>
          <a:prstGeom prst="rect">
            <a:avLst/>
          </a:prstGeom>
        </p:spPr>
      </p:pic>
      <p:sp>
        <p:nvSpPr>
          <p:cNvPr id="5" name="Text 2"/>
          <p:cNvSpPr txBox="1"/>
          <p:nvPr/>
        </p:nvSpPr>
        <p:spPr>
          <a:xfrm>
            <a:off x="1600200" y="323698"/>
            <a:ext cx="8763610" cy="419710"/>
          </a:xfrm>
          <a:prstGeom prst="rect">
            <a:avLst/>
          </a:prstGeom>
          <a:noFill/>
          <a:ln/>
        </p:spPr>
        <p:txBody>
          <a:bodyPr wrap="square" lIns="0" tIns="0" rIns="0" bIns="0" rtlCol="0" anchor="ctr"/>
          <a:lstStyle/>
          <a:p>
            <a:pPr marL="0" indent="0" algn="l">
              <a:buNone/>
            </a:pPr>
            <a:r>
              <a:rPr lang="en-US" sz="2700" b="1" dirty="0">
                <a:solidFill>
                  <a:srgbClr val="FFFFFF"/>
                </a:solidFill>
                <a:latin typeface="Montserrat" pitchFamily="34" charset="0"/>
                <a:ea typeface="Montserrat" pitchFamily="34" charset="-122"/>
                <a:cs typeface="Montserrat" pitchFamily="34" charset="-120"/>
              </a:rPr>
              <a:t>Théorie du changement : Climat &amp; Espace civique</a:t>
            </a:r>
            <a:endParaRPr lang="en-US" sz="2700" dirty="0"/>
          </a:p>
        </p:txBody>
      </p:sp>
      <p:sp>
        <p:nvSpPr>
          <p:cNvPr id="6" name="Shape 3"/>
          <p:cNvSpPr/>
          <p:nvPr/>
        </p:nvSpPr>
        <p:spPr>
          <a:xfrm>
            <a:off x="0" y="1067105"/>
            <a:ext cx="18288000" cy="8677656"/>
          </a:xfrm>
          <a:prstGeom prst="rect">
            <a:avLst/>
          </a:prstGeom>
          <a:solidFill>
            <a:srgbClr val="F9FAFB"/>
          </a:solidFill>
          <a:ln/>
        </p:spPr>
      </p:sp>
      <p:sp>
        <p:nvSpPr>
          <p:cNvPr id="7" name="Text 4"/>
          <p:cNvSpPr txBox="1"/>
          <p:nvPr/>
        </p:nvSpPr>
        <p:spPr>
          <a:xfrm>
            <a:off x="457200" y="1571854"/>
            <a:ext cx="11839651" cy="277063"/>
          </a:xfrm>
          <a:prstGeom prst="rect">
            <a:avLst/>
          </a:prstGeom>
          <a:noFill/>
          <a:ln/>
        </p:spPr>
        <p:txBody>
          <a:bodyPr wrap="square" lIns="0" tIns="0" rIns="0" bIns="0" rtlCol="0" anchor="ctr"/>
          <a:lstStyle/>
          <a:p>
            <a:pPr marL="0" indent="0" algn="l">
              <a:buNone/>
            </a:pPr>
            <a:r>
              <a:rPr lang="en-US" sz="1800" dirty="0">
                <a:solidFill>
                  <a:srgbClr val="2C3E50"/>
                </a:solidFill>
                <a:latin typeface="Raleway" pitchFamily="34" charset="0"/>
                <a:ea typeface="Raleway" pitchFamily="34" charset="-122"/>
                <a:cs typeface="Raleway" pitchFamily="34" charset="-120"/>
              </a:rPr>
              <a:t>Notre théorie du changement détaille le parcours transformationnel pour nos deux premiers axes stratégiques:</a:t>
            </a:r>
            <a:endParaRPr lang="en-US" sz="1800" dirty="0"/>
          </a:p>
        </p:txBody>
      </p:sp>
      <p:pic>
        <p:nvPicPr>
          <p:cNvPr id="8" name="Image 1" descr="preencoded.png"/>
          <p:cNvPicPr>
            <a:picLocks noChangeAspect="1"/>
          </p:cNvPicPr>
          <p:nvPr/>
        </p:nvPicPr>
        <p:blipFill>
          <a:blip r:embed="rId4"/>
          <a:srcRect/>
          <a:stretch/>
        </p:blipFill>
        <p:spPr>
          <a:xfrm>
            <a:off x="457200" y="2257654"/>
            <a:ext cx="228600" cy="228600"/>
          </a:xfrm>
          <a:prstGeom prst="rect">
            <a:avLst/>
          </a:prstGeom>
        </p:spPr>
      </p:pic>
      <p:sp>
        <p:nvSpPr>
          <p:cNvPr id="9" name="Text 5"/>
          <p:cNvSpPr txBox="1"/>
          <p:nvPr/>
        </p:nvSpPr>
        <p:spPr>
          <a:xfrm>
            <a:off x="838505" y="2200046"/>
            <a:ext cx="3862426" cy="342900"/>
          </a:xfrm>
          <a:prstGeom prst="rect">
            <a:avLst/>
          </a:prstGeom>
          <a:noFill/>
          <a:ln/>
        </p:spPr>
        <p:txBody>
          <a:bodyPr wrap="square" lIns="0" tIns="0" rIns="0" bIns="0" rtlCol="0" anchor="ctr"/>
          <a:lstStyle/>
          <a:p>
            <a:pPr marL="0" indent="0" algn="l">
              <a:buNone/>
            </a:pPr>
            <a:r>
              <a:rPr lang="en-US" sz="2200" b="1" dirty="0">
                <a:solidFill>
                  <a:srgbClr val="2C3E50"/>
                </a:solidFill>
                <a:latin typeface="Montserrat" pitchFamily="34" charset="0"/>
                <a:ea typeface="Montserrat" pitchFamily="34" charset="-122"/>
                <a:cs typeface="Montserrat" pitchFamily="34" charset="-120"/>
              </a:rPr>
              <a:t>Changement climatique</a:t>
            </a:r>
            <a:endParaRPr lang="en-US" sz="2200" dirty="0"/>
          </a:p>
        </p:txBody>
      </p:sp>
      <p:sp>
        <p:nvSpPr>
          <p:cNvPr id="10" name="Shape 6"/>
          <p:cNvSpPr/>
          <p:nvPr/>
        </p:nvSpPr>
        <p:spPr>
          <a:xfrm>
            <a:off x="761695" y="2924251"/>
            <a:ext cx="3353105" cy="1524305"/>
          </a:xfrm>
          <a:prstGeom prst="roundRect">
            <a:avLst>
              <a:gd name="adj" fmla="val 2999"/>
            </a:avLst>
          </a:prstGeom>
          <a:solidFill>
            <a:srgbClr val="27AE60">
              <a:alpha val="15000"/>
            </a:srgbClr>
          </a:solidFill>
          <a:ln/>
        </p:spPr>
      </p:sp>
      <p:sp>
        <p:nvSpPr>
          <p:cNvPr id="11" name="Shape 7"/>
          <p:cNvSpPr/>
          <p:nvPr/>
        </p:nvSpPr>
        <p:spPr>
          <a:xfrm>
            <a:off x="761695" y="2924251"/>
            <a:ext cx="38405" cy="1524305"/>
          </a:xfrm>
          <a:prstGeom prst="rect">
            <a:avLst/>
          </a:prstGeom>
          <a:solidFill>
            <a:srgbClr val="27AE60"/>
          </a:solidFill>
          <a:ln/>
        </p:spPr>
      </p:sp>
      <p:sp>
        <p:nvSpPr>
          <p:cNvPr id="12" name="Text 8"/>
          <p:cNvSpPr txBox="1"/>
          <p:nvPr/>
        </p:nvSpPr>
        <p:spPr>
          <a:xfrm>
            <a:off x="990295" y="3133649"/>
            <a:ext cx="2895905" cy="228600"/>
          </a:xfrm>
          <a:prstGeom prst="rect">
            <a:avLst/>
          </a:prstGeom>
          <a:noFill/>
          <a:ln/>
        </p:spPr>
        <p:txBody>
          <a:bodyPr wrap="square" lIns="0" tIns="0" rIns="0" bIns="0" rtlCol="0" anchor="ctr"/>
          <a:lstStyle/>
          <a:p>
            <a:pPr marL="0" indent="0" algn="l">
              <a:buNone/>
            </a:pPr>
            <a:r>
              <a:rPr lang="en-US" sz="1500" b="1" dirty="0">
                <a:solidFill>
                  <a:srgbClr val="2C3E50"/>
                </a:solidFill>
                <a:latin typeface="Raleway" pitchFamily="34" charset="0"/>
                <a:ea typeface="Raleway" pitchFamily="34" charset="-122"/>
                <a:cs typeface="Raleway" pitchFamily="34" charset="-120"/>
              </a:rPr>
              <a:t>1. Mobilisation communautaire</a:t>
            </a:r>
            <a:endParaRPr lang="en-US" sz="1500" dirty="0"/>
          </a:p>
        </p:txBody>
      </p:sp>
      <p:sp>
        <p:nvSpPr>
          <p:cNvPr id="13" name="Text 9"/>
          <p:cNvSpPr txBox="1"/>
          <p:nvPr/>
        </p:nvSpPr>
        <p:spPr>
          <a:xfrm>
            <a:off x="990295" y="3486607"/>
            <a:ext cx="3024835" cy="734263"/>
          </a:xfrm>
          <a:prstGeom prst="rect">
            <a:avLst/>
          </a:prstGeom>
          <a:noFill/>
          <a:ln/>
        </p:spPr>
        <p:txBody>
          <a:bodyPr wrap="square" lIns="0" tIns="0" rIns="0" bIns="0" rtlCol="0" anchor="ctr"/>
          <a:lstStyle/>
          <a:p>
            <a:pPr marL="0" indent="0" algn="l">
              <a:buNone/>
            </a:pPr>
            <a:r>
              <a:rPr lang="en-US" sz="1300" dirty="0">
                <a:solidFill>
                  <a:srgbClr val="2C3E50"/>
                </a:solidFill>
                <a:latin typeface="Raleway" pitchFamily="34" charset="0"/>
                <a:ea typeface="Raleway" pitchFamily="34" charset="-122"/>
                <a:cs typeface="Raleway" pitchFamily="34" charset="-120"/>
              </a:rPr>
              <a:t>Engagement des communautés locales dans la lutte contre les effets du changement climatique</a:t>
            </a:r>
            <a:endParaRPr lang="en-US" sz="1300" dirty="0"/>
          </a:p>
        </p:txBody>
      </p:sp>
      <p:pic>
        <p:nvPicPr>
          <p:cNvPr id="14" name="Image 2" descr="preencoded.png"/>
          <p:cNvPicPr>
            <a:picLocks noChangeAspect="1"/>
          </p:cNvPicPr>
          <p:nvPr/>
        </p:nvPicPr>
        <p:blipFill>
          <a:blip r:embed="rId5"/>
          <a:srcRect/>
          <a:stretch/>
        </p:blipFill>
        <p:spPr>
          <a:xfrm>
            <a:off x="4559198" y="3562502"/>
            <a:ext cx="228600" cy="228600"/>
          </a:xfrm>
          <a:prstGeom prst="rect">
            <a:avLst/>
          </a:prstGeom>
        </p:spPr>
      </p:pic>
      <p:sp>
        <p:nvSpPr>
          <p:cNvPr id="15" name="Shape 10"/>
          <p:cNvSpPr/>
          <p:nvPr/>
        </p:nvSpPr>
        <p:spPr>
          <a:xfrm>
            <a:off x="5232197" y="2924251"/>
            <a:ext cx="3353105" cy="1524305"/>
          </a:xfrm>
          <a:prstGeom prst="roundRect">
            <a:avLst>
              <a:gd name="adj" fmla="val 2999"/>
            </a:avLst>
          </a:prstGeom>
          <a:solidFill>
            <a:srgbClr val="27AE60">
              <a:alpha val="15000"/>
            </a:srgbClr>
          </a:solidFill>
          <a:ln/>
        </p:spPr>
      </p:sp>
      <p:sp>
        <p:nvSpPr>
          <p:cNvPr id="16" name="Shape 11"/>
          <p:cNvSpPr/>
          <p:nvPr/>
        </p:nvSpPr>
        <p:spPr>
          <a:xfrm>
            <a:off x="5232197" y="2924251"/>
            <a:ext cx="38405" cy="1524305"/>
          </a:xfrm>
          <a:prstGeom prst="rect">
            <a:avLst/>
          </a:prstGeom>
          <a:solidFill>
            <a:srgbClr val="27AE60"/>
          </a:solidFill>
          <a:ln/>
        </p:spPr>
      </p:sp>
      <p:sp>
        <p:nvSpPr>
          <p:cNvPr id="17" name="Text 12"/>
          <p:cNvSpPr txBox="1"/>
          <p:nvPr/>
        </p:nvSpPr>
        <p:spPr>
          <a:xfrm>
            <a:off x="5460797" y="3133649"/>
            <a:ext cx="2943454" cy="228600"/>
          </a:xfrm>
          <a:prstGeom prst="rect">
            <a:avLst/>
          </a:prstGeom>
          <a:noFill/>
          <a:ln/>
        </p:spPr>
        <p:txBody>
          <a:bodyPr wrap="square" lIns="0" tIns="0" rIns="0" bIns="0" rtlCol="0" anchor="ctr"/>
          <a:lstStyle/>
          <a:p>
            <a:pPr marL="0" indent="0" algn="l">
              <a:buNone/>
            </a:pPr>
            <a:r>
              <a:rPr lang="en-US" sz="1500" b="1" dirty="0">
                <a:solidFill>
                  <a:srgbClr val="2C3E50"/>
                </a:solidFill>
                <a:latin typeface="Raleway" pitchFamily="34" charset="0"/>
                <a:ea typeface="Raleway" pitchFamily="34" charset="-122"/>
                <a:cs typeface="Raleway" pitchFamily="34" charset="-120"/>
              </a:rPr>
              <a:t>2. Éducation environnementale</a:t>
            </a:r>
            <a:endParaRPr lang="en-US" sz="1500" dirty="0"/>
          </a:p>
        </p:txBody>
      </p:sp>
      <p:sp>
        <p:nvSpPr>
          <p:cNvPr id="18" name="Text 13"/>
          <p:cNvSpPr txBox="1"/>
          <p:nvPr/>
        </p:nvSpPr>
        <p:spPr>
          <a:xfrm>
            <a:off x="5460797" y="3486607"/>
            <a:ext cx="2824582" cy="734263"/>
          </a:xfrm>
          <a:prstGeom prst="rect">
            <a:avLst/>
          </a:prstGeom>
          <a:noFill/>
          <a:ln/>
        </p:spPr>
        <p:txBody>
          <a:bodyPr wrap="square" lIns="0" tIns="0" rIns="0" bIns="0" rtlCol="0" anchor="ctr"/>
          <a:lstStyle/>
          <a:p>
            <a:pPr marL="0" indent="0" algn="l">
              <a:buNone/>
            </a:pPr>
            <a:r>
              <a:rPr lang="en-US" sz="1300" dirty="0">
                <a:solidFill>
                  <a:srgbClr val="2C3E50"/>
                </a:solidFill>
                <a:latin typeface="Raleway" pitchFamily="34" charset="0"/>
                <a:ea typeface="Raleway" pitchFamily="34" charset="-122"/>
                <a:cs typeface="Raleway" pitchFamily="34" charset="-120"/>
              </a:rPr>
              <a:t>Sensibilisation et formation sur les enjeux environnementaux et pratiques durables</a:t>
            </a:r>
            <a:endParaRPr lang="en-US" sz="1300" dirty="0"/>
          </a:p>
        </p:txBody>
      </p:sp>
      <p:pic>
        <p:nvPicPr>
          <p:cNvPr id="19" name="Image 3" descr="preencoded.png"/>
          <p:cNvPicPr>
            <a:picLocks noChangeAspect="1"/>
          </p:cNvPicPr>
          <p:nvPr/>
        </p:nvPicPr>
        <p:blipFill>
          <a:blip r:embed="rId5"/>
          <a:srcRect/>
          <a:stretch/>
        </p:blipFill>
        <p:spPr>
          <a:xfrm>
            <a:off x="9029700" y="3562502"/>
            <a:ext cx="228600" cy="228600"/>
          </a:xfrm>
          <a:prstGeom prst="rect">
            <a:avLst/>
          </a:prstGeom>
        </p:spPr>
      </p:pic>
      <p:sp>
        <p:nvSpPr>
          <p:cNvPr id="20" name="Shape 14"/>
          <p:cNvSpPr/>
          <p:nvPr/>
        </p:nvSpPr>
        <p:spPr>
          <a:xfrm>
            <a:off x="9702698" y="2924251"/>
            <a:ext cx="3353105" cy="1524305"/>
          </a:xfrm>
          <a:prstGeom prst="roundRect">
            <a:avLst>
              <a:gd name="adj" fmla="val 2999"/>
            </a:avLst>
          </a:prstGeom>
          <a:solidFill>
            <a:srgbClr val="27AE60">
              <a:alpha val="15000"/>
            </a:srgbClr>
          </a:solidFill>
          <a:ln/>
        </p:spPr>
      </p:sp>
      <p:sp>
        <p:nvSpPr>
          <p:cNvPr id="21" name="Shape 15"/>
          <p:cNvSpPr/>
          <p:nvPr/>
        </p:nvSpPr>
        <p:spPr>
          <a:xfrm>
            <a:off x="9702698" y="2924251"/>
            <a:ext cx="38405" cy="1524305"/>
          </a:xfrm>
          <a:prstGeom prst="rect">
            <a:avLst/>
          </a:prstGeom>
          <a:solidFill>
            <a:srgbClr val="27AE60"/>
          </a:solidFill>
          <a:ln/>
        </p:spPr>
      </p:sp>
      <p:sp>
        <p:nvSpPr>
          <p:cNvPr id="22" name="Text 16"/>
          <p:cNvSpPr txBox="1"/>
          <p:nvPr/>
        </p:nvSpPr>
        <p:spPr>
          <a:xfrm>
            <a:off x="9931298" y="3133649"/>
            <a:ext cx="2181758" cy="228600"/>
          </a:xfrm>
          <a:prstGeom prst="rect">
            <a:avLst/>
          </a:prstGeom>
          <a:noFill/>
          <a:ln/>
        </p:spPr>
        <p:txBody>
          <a:bodyPr wrap="square" lIns="0" tIns="0" rIns="0" bIns="0" rtlCol="0" anchor="ctr"/>
          <a:lstStyle/>
          <a:p>
            <a:pPr marL="0" indent="0" algn="l">
              <a:buNone/>
            </a:pPr>
            <a:r>
              <a:rPr lang="en-US" sz="1500" b="1" dirty="0">
                <a:solidFill>
                  <a:srgbClr val="2C3E50"/>
                </a:solidFill>
                <a:latin typeface="Raleway" pitchFamily="34" charset="0"/>
                <a:ea typeface="Raleway" pitchFamily="34" charset="-122"/>
                <a:cs typeface="Raleway" pitchFamily="34" charset="-120"/>
              </a:rPr>
              <a:t>3. Actions sur le terrain</a:t>
            </a:r>
            <a:endParaRPr lang="en-US" sz="1500" dirty="0"/>
          </a:p>
        </p:txBody>
      </p:sp>
      <p:sp>
        <p:nvSpPr>
          <p:cNvPr id="23" name="Text 17"/>
          <p:cNvSpPr txBox="1"/>
          <p:nvPr/>
        </p:nvSpPr>
        <p:spPr>
          <a:xfrm>
            <a:off x="9931298" y="3486607"/>
            <a:ext cx="3062326" cy="734263"/>
          </a:xfrm>
          <a:prstGeom prst="rect">
            <a:avLst/>
          </a:prstGeom>
          <a:noFill/>
          <a:ln/>
        </p:spPr>
        <p:txBody>
          <a:bodyPr wrap="square" lIns="0" tIns="0" rIns="0" bIns="0" rtlCol="0" anchor="ctr"/>
          <a:lstStyle/>
          <a:p>
            <a:pPr marL="0" indent="0" algn="l">
              <a:buNone/>
            </a:pPr>
            <a:r>
              <a:rPr lang="en-US" sz="1300" dirty="0">
                <a:solidFill>
                  <a:srgbClr val="2C3E50"/>
                </a:solidFill>
                <a:latin typeface="Raleway" pitchFamily="34" charset="0"/>
                <a:ea typeface="Raleway" pitchFamily="34" charset="-122"/>
                <a:cs typeface="Raleway" pitchFamily="34" charset="-120"/>
              </a:rPr>
              <a:t>Mise en œuvre d'initiatives concrètes de protection environnementale et d'adaptation</a:t>
            </a:r>
            <a:endParaRPr lang="en-US" sz="1300" dirty="0"/>
          </a:p>
        </p:txBody>
      </p:sp>
      <p:pic>
        <p:nvPicPr>
          <p:cNvPr id="24" name="Image 4" descr="preencoded.png"/>
          <p:cNvPicPr>
            <a:picLocks noChangeAspect="1"/>
          </p:cNvPicPr>
          <p:nvPr/>
        </p:nvPicPr>
        <p:blipFill>
          <a:blip r:embed="rId5"/>
          <a:srcRect/>
          <a:stretch/>
        </p:blipFill>
        <p:spPr>
          <a:xfrm>
            <a:off x="13499287" y="3562502"/>
            <a:ext cx="228600" cy="228600"/>
          </a:xfrm>
          <a:prstGeom prst="rect">
            <a:avLst/>
          </a:prstGeom>
        </p:spPr>
      </p:pic>
      <p:sp>
        <p:nvSpPr>
          <p:cNvPr id="25" name="Shape 18"/>
          <p:cNvSpPr/>
          <p:nvPr/>
        </p:nvSpPr>
        <p:spPr>
          <a:xfrm>
            <a:off x="14172286" y="2924251"/>
            <a:ext cx="3353105" cy="1524305"/>
          </a:xfrm>
          <a:prstGeom prst="roundRect">
            <a:avLst>
              <a:gd name="adj" fmla="val 2999"/>
            </a:avLst>
          </a:prstGeom>
          <a:solidFill>
            <a:srgbClr val="27AE60">
              <a:alpha val="15000"/>
            </a:srgbClr>
          </a:solidFill>
          <a:ln/>
        </p:spPr>
      </p:sp>
      <p:sp>
        <p:nvSpPr>
          <p:cNvPr id="26" name="Shape 19"/>
          <p:cNvSpPr/>
          <p:nvPr/>
        </p:nvSpPr>
        <p:spPr>
          <a:xfrm>
            <a:off x="14172286" y="2924251"/>
            <a:ext cx="38405" cy="1524305"/>
          </a:xfrm>
          <a:prstGeom prst="rect">
            <a:avLst/>
          </a:prstGeom>
          <a:solidFill>
            <a:srgbClr val="27AE60"/>
          </a:solidFill>
          <a:ln/>
        </p:spPr>
      </p:sp>
      <p:sp>
        <p:nvSpPr>
          <p:cNvPr id="27" name="Text 20"/>
          <p:cNvSpPr txBox="1"/>
          <p:nvPr/>
        </p:nvSpPr>
        <p:spPr>
          <a:xfrm>
            <a:off x="14400886" y="3133649"/>
            <a:ext cx="3048610" cy="228600"/>
          </a:xfrm>
          <a:prstGeom prst="rect">
            <a:avLst/>
          </a:prstGeom>
          <a:noFill/>
          <a:ln/>
        </p:spPr>
        <p:txBody>
          <a:bodyPr wrap="square" lIns="0" tIns="0" rIns="0" bIns="0" rtlCol="0" anchor="ctr"/>
          <a:lstStyle/>
          <a:p>
            <a:pPr marL="0" indent="0" algn="l">
              <a:buNone/>
            </a:pPr>
            <a:r>
              <a:rPr lang="en-US" sz="1500" b="1" dirty="0">
                <a:solidFill>
                  <a:srgbClr val="2C3E50"/>
                </a:solidFill>
                <a:latin typeface="Raleway" pitchFamily="34" charset="0"/>
                <a:ea typeface="Raleway" pitchFamily="34" charset="-122"/>
                <a:cs typeface="Raleway" pitchFamily="34" charset="-120"/>
              </a:rPr>
              <a:t>4. Renforcement de la résilience</a:t>
            </a:r>
            <a:endParaRPr lang="en-US" sz="1500" dirty="0"/>
          </a:p>
        </p:txBody>
      </p:sp>
      <p:sp>
        <p:nvSpPr>
          <p:cNvPr id="28" name="Text 21"/>
          <p:cNvSpPr txBox="1"/>
          <p:nvPr/>
        </p:nvSpPr>
        <p:spPr>
          <a:xfrm>
            <a:off x="14400886" y="3486607"/>
            <a:ext cx="2443277" cy="734263"/>
          </a:xfrm>
          <a:prstGeom prst="rect">
            <a:avLst/>
          </a:prstGeom>
          <a:noFill/>
          <a:ln/>
        </p:spPr>
        <p:txBody>
          <a:bodyPr wrap="square" lIns="0" tIns="0" rIns="0" bIns="0" rtlCol="0" anchor="ctr"/>
          <a:lstStyle/>
          <a:p>
            <a:pPr marL="0" indent="0" algn="l">
              <a:buNone/>
            </a:pPr>
            <a:r>
              <a:rPr lang="en-US" sz="1300" dirty="0">
                <a:solidFill>
                  <a:srgbClr val="2C3E50"/>
                </a:solidFill>
                <a:latin typeface="Raleway" pitchFamily="34" charset="0"/>
                <a:ea typeface="Raleway" pitchFamily="34" charset="-122"/>
                <a:cs typeface="Raleway" pitchFamily="34" charset="-120"/>
              </a:rPr>
              <a:t>Communautés autonomes et résilientes face aux défis environnementaux</a:t>
            </a:r>
            <a:endParaRPr lang="en-US" sz="1300" dirty="0"/>
          </a:p>
        </p:txBody>
      </p:sp>
      <p:pic>
        <p:nvPicPr>
          <p:cNvPr id="29" name="Image 5" descr="preencoded.png"/>
          <p:cNvPicPr>
            <a:picLocks noChangeAspect="1"/>
          </p:cNvPicPr>
          <p:nvPr/>
        </p:nvPicPr>
        <p:blipFill>
          <a:blip r:embed="rId6"/>
          <a:srcRect l="-80" r="-80"/>
          <a:stretch/>
        </p:blipFill>
        <p:spPr>
          <a:xfrm>
            <a:off x="457200" y="5115154"/>
            <a:ext cx="286207" cy="228600"/>
          </a:xfrm>
          <a:prstGeom prst="rect">
            <a:avLst/>
          </a:prstGeom>
        </p:spPr>
      </p:pic>
      <p:sp>
        <p:nvSpPr>
          <p:cNvPr id="30" name="Text 22"/>
          <p:cNvSpPr txBox="1"/>
          <p:nvPr/>
        </p:nvSpPr>
        <p:spPr>
          <a:xfrm>
            <a:off x="895198" y="5057546"/>
            <a:ext cx="2443277" cy="342900"/>
          </a:xfrm>
          <a:prstGeom prst="rect">
            <a:avLst/>
          </a:prstGeom>
          <a:noFill/>
          <a:ln/>
        </p:spPr>
        <p:txBody>
          <a:bodyPr wrap="square" lIns="0" tIns="0" rIns="0" bIns="0" rtlCol="0" anchor="ctr"/>
          <a:lstStyle/>
          <a:p>
            <a:pPr marL="0" indent="0" algn="l">
              <a:buNone/>
            </a:pPr>
            <a:r>
              <a:rPr lang="en-US" sz="2200" b="1" dirty="0">
                <a:solidFill>
                  <a:srgbClr val="2C3E50"/>
                </a:solidFill>
                <a:latin typeface="Montserrat" pitchFamily="34" charset="0"/>
                <a:ea typeface="Montserrat" pitchFamily="34" charset="-122"/>
                <a:cs typeface="Montserrat" pitchFamily="34" charset="-120"/>
              </a:rPr>
              <a:t>Espace civique</a:t>
            </a:r>
            <a:endParaRPr lang="en-US" sz="2200" dirty="0"/>
          </a:p>
        </p:txBody>
      </p:sp>
      <p:sp>
        <p:nvSpPr>
          <p:cNvPr id="31" name="Shape 23"/>
          <p:cNvSpPr/>
          <p:nvPr/>
        </p:nvSpPr>
        <p:spPr>
          <a:xfrm>
            <a:off x="761695" y="5781751"/>
            <a:ext cx="3353105" cy="1524305"/>
          </a:xfrm>
          <a:prstGeom prst="roundRect">
            <a:avLst>
              <a:gd name="adj" fmla="val 2999"/>
            </a:avLst>
          </a:prstGeom>
          <a:solidFill>
            <a:srgbClr val="27AE60">
              <a:alpha val="15000"/>
            </a:srgbClr>
          </a:solidFill>
          <a:ln/>
        </p:spPr>
      </p:sp>
      <p:sp>
        <p:nvSpPr>
          <p:cNvPr id="32" name="Shape 24"/>
          <p:cNvSpPr/>
          <p:nvPr/>
        </p:nvSpPr>
        <p:spPr>
          <a:xfrm>
            <a:off x="761695" y="5781751"/>
            <a:ext cx="38405" cy="1524305"/>
          </a:xfrm>
          <a:prstGeom prst="rect">
            <a:avLst/>
          </a:prstGeom>
          <a:solidFill>
            <a:srgbClr val="3498DB"/>
          </a:solidFill>
          <a:ln/>
        </p:spPr>
      </p:sp>
      <p:sp>
        <p:nvSpPr>
          <p:cNvPr id="33" name="Text 25"/>
          <p:cNvSpPr txBox="1"/>
          <p:nvPr/>
        </p:nvSpPr>
        <p:spPr>
          <a:xfrm>
            <a:off x="990295" y="5991149"/>
            <a:ext cx="1619402" cy="228600"/>
          </a:xfrm>
          <a:prstGeom prst="rect">
            <a:avLst/>
          </a:prstGeom>
          <a:noFill/>
          <a:ln/>
        </p:spPr>
        <p:txBody>
          <a:bodyPr wrap="square" lIns="0" tIns="0" rIns="0" bIns="0" rtlCol="0" anchor="ctr"/>
          <a:lstStyle/>
          <a:p>
            <a:pPr marL="0" indent="0" algn="l">
              <a:buNone/>
            </a:pPr>
            <a:r>
              <a:rPr lang="en-US" sz="1500" b="1" dirty="0">
                <a:solidFill>
                  <a:srgbClr val="2C3E50"/>
                </a:solidFill>
                <a:latin typeface="Raleway" pitchFamily="34" charset="0"/>
                <a:ea typeface="Raleway" pitchFamily="34" charset="-122"/>
                <a:cs typeface="Raleway" pitchFamily="34" charset="-120"/>
              </a:rPr>
              <a:t>1. Sensibilisation</a:t>
            </a:r>
            <a:endParaRPr lang="en-US" sz="1500" dirty="0"/>
          </a:p>
        </p:txBody>
      </p:sp>
      <p:sp>
        <p:nvSpPr>
          <p:cNvPr id="34" name="Text 26"/>
          <p:cNvSpPr txBox="1"/>
          <p:nvPr/>
        </p:nvSpPr>
        <p:spPr>
          <a:xfrm>
            <a:off x="990295" y="6344107"/>
            <a:ext cx="2586838" cy="734263"/>
          </a:xfrm>
          <a:prstGeom prst="rect">
            <a:avLst/>
          </a:prstGeom>
          <a:noFill/>
          <a:ln/>
        </p:spPr>
        <p:txBody>
          <a:bodyPr wrap="square" lIns="0" tIns="0" rIns="0" bIns="0" rtlCol="0" anchor="ctr"/>
          <a:lstStyle/>
          <a:p>
            <a:pPr marL="0" indent="0" algn="l">
              <a:buNone/>
            </a:pPr>
            <a:r>
              <a:rPr lang="en-US" sz="1300" dirty="0">
                <a:solidFill>
                  <a:srgbClr val="2C3E50"/>
                </a:solidFill>
                <a:latin typeface="Raleway" pitchFamily="34" charset="0"/>
                <a:ea typeface="Raleway" pitchFamily="34" charset="-122"/>
                <a:cs typeface="Raleway" pitchFamily="34" charset="-120"/>
              </a:rPr>
              <a:t>Information sur les droits et l'importance de la participation citoyenne</a:t>
            </a:r>
            <a:endParaRPr lang="en-US" sz="1300" dirty="0"/>
          </a:p>
        </p:txBody>
      </p:sp>
      <p:pic>
        <p:nvPicPr>
          <p:cNvPr id="35" name="Image 6" descr="preencoded.png"/>
          <p:cNvPicPr>
            <a:picLocks noChangeAspect="1"/>
          </p:cNvPicPr>
          <p:nvPr/>
        </p:nvPicPr>
        <p:blipFill>
          <a:blip r:embed="rId5"/>
          <a:srcRect/>
          <a:stretch/>
        </p:blipFill>
        <p:spPr>
          <a:xfrm>
            <a:off x="4559198" y="6420002"/>
            <a:ext cx="228600" cy="228600"/>
          </a:xfrm>
          <a:prstGeom prst="rect">
            <a:avLst/>
          </a:prstGeom>
        </p:spPr>
      </p:pic>
      <p:sp>
        <p:nvSpPr>
          <p:cNvPr id="36" name="Shape 27"/>
          <p:cNvSpPr/>
          <p:nvPr/>
        </p:nvSpPr>
        <p:spPr>
          <a:xfrm>
            <a:off x="5232197" y="5781751"/>
            <a:ext cx="3353105" cy="1524305"/>
          </a:xfrm>
          <a:prstGeom prst="roundRect">
            <a:avLst>
              <a:gd name="adj" fmla="val 2999"/>
            </a:avLst>
          </a:prstGeom>
          <a:solidFill>
            <a:srgbClr val="27AE60">
              <a:alpha val="15000"/>
            </a:srgbClr>
          </a:solidFill>
          <a:ln/>
        </p:spPr>
      </p:sp>
      <p:sp>
        <p:nvSpPr>
          <p:cNvPr id="37" name="Shape 28"/>
          <p:cNvSpPr/>
          <p:nvPr/>
        </p:nvSpPr>
        <p:spPr>
          <a:xfrm>
            <a:off x="5232197" y="5781751"/>
            <a:ext cx="38405" cy="1524305"/>
          </a:xfrm>
          <a:prstGeom prst="rect">
            <a:avLst/>
          </a:prstGeom>
          <a:solidFill>
            <a:srgbClr val="3498DB"/>
          </a:solidFill>
          <a:ln/>
        </p:spPr>
      </p:sp>
      <p:sp>
        <p:nvSpPr>
          <p:cNvPr id="38" name="Text 29"/>
          <p:cNvSpPr txBox="1"/>
          <p:nvPr/>
        </p:nvSpPr>
        <p:spPr>
          <a:xfrm>
            <a:off x="5460797" y="5991149"/>
            <a:ext cx="2324405" cy="228600"/>
          </a:xfrm>
          <a:prstGeom prst="rect">
            <a:avLst/>
          </a:prstGeom>
          <a:noFill/>
          <a:ln/>
        </p:spPr>
        <p:txBody>
          <a:bodyPr wrap="square" lIns="0" tIns="0" rIns="0" bIns="0" rtlCol="0" anchor="ctr"/>
          <a:lstStyle/>
          <a:p>
            <a:pPr marL="0" indent="0" algn="l">
              <a:buNone/>
            </a:pPr>
            <a:r>
              <a:rPr lang="en-US" sz="1500" b="1" dirty="0">
                <a:solidFill>
                  <a:srgbClr val="2C3E50"/>
                </a:solidFill>
                <a:latin typeface="Raleway" pitchFamily="34" charset="0"/>
                <a:ea typeface="Raleway" pitchFamily="34" charset="-122"/>
                <a:cs typeface="Raleway" pitchFamily="34" charset="-120"/>
              </a:rPr>
              <a:t>2. Inclusion participative</a:t>
            </a:r>
            <a:endParaRPr lang="en-US" sz="1500" dirty="0"/>
          </a:p>
        </p:txBody>
      </p:sp>
      <p:sp>
        <p:nvSpPr>
          <p:cNvPr id="39" name="Text 30"/>
          <p:cNvSpPr txBox="1"/>
          <p:nvPr/>
        </p:nvSpPr>
        <p:spPr>
          <a:xfrm>
            <a:off x="5460797" y="6344107"/>
            <a:ext cx="2443277" cy="734263"/>
          </a:xfrm>
          <a:prstGeom prst="rect">
            <a:avLst/>
          </a:prstGeom>
          <a:noFill/>
          <a:ln/>
        </p:spPr>
        <p:txBody>
          <a:bodyPr wrap="square" lIns="0" tIns="0" rIns="0" bIns="0" rtlCol="0" anchor="ctr"/>
          <a:lstStyle/>
          <a:p>
            <a:pPr marL="0" indent="0" algn="l">
              <a:buNone/>
            </a:pPr>
            <a:r>
              <a:rPr lang="en-US" sz="1300" dirty="0">
                <a:solidFill>
                  <a:srgbClr val="2C3E50"/>
                </a:solidFill>
                <a:latin typeface="Raleway" pitchFamily="34" charset="0"/>
                <a:ea typeface="Raleway" pitchFamily="34" charset="-122"/>
                <a:cs typeface="Raleway" pitchFamily="34" charset="-120"/>
              </a:rPr>
              <a:t>Intégration des jeunes et des femmes dans les espaces de dialogue et de décision</a:t>
            </a:r>
            <a:endParaRPr lang="en-US" sz="1300" dirty="0"/>
          </a:p>
        </p:txBody>
      </p:sp>
      <p:pic>
        <p:nvPicPr>
          <p:cNvPr id="40" name="Image 7" descr="preencoded.png"/>
          <p:cNvPicPr>
            <a:picLocks noChangeAspect="1"/>
          </p:cNvPicPr>
          <p:nvPr/>
        </p:nvPicPr>
        <p:blipFill>
          <a:blip r:embed="rId5"/>
          <a:srcRect/>
          <a:stretch/>
        </p:blipFill>
        <p:spPr>
          <a:xfrm>
            <a:off x="9029700" y="6420002"/>
            <a:ext cx="228600" cy="228600"/>
          </a:xfrm>
          <a:prstGeom prst="rect">
            <a:avLst/>
          </a:prstGeom>
        </p:spPr>
      </p:pic>
      <p:sp>
        <p:nvSpPr>
          <p:cNvPr id="41" name="Shape 31"/>
          <p:cNvSpPr/>
          <p:nvPr/>
        </p:nvSpPr>
        <p:spPr>
          <a:xfrm>
            <a:off x="9702698" y="5781751"/>
            <a:ext cx="3353105" cy="1524305"/>
          </a:xfrm>
          <a:prstGeom prst="roundRect">
            <a:avLst>
              <a:gd name="adj" fmla="val 2999"/>
            </a:avLst>
          </a:prstGeom>
          <a:solidFill>
            <a:srgbClr val="27AE60">
              <a:alpha val="15000"/>
            </a:srgbClr>
          </a:solidFill>
          <a:ln/>
        </p:spPr>
      </p:sp>
      <p:sp>
        <p:nvSpPr>
          <p:cNvPr id="42" name="Shape 32"/>
          <p:cNvSpPr/>
          <p:nvPr/>
        </p:nvSpPr>
        <p:spPr>
          <a:xfrm>
            <a:off x="9702698" y="5781751"/>
            <a:ext cx="38405" cy="1524305"/>
          </a:xfrm>
          <a:prstGeom prst="rect">
            <a:avLst/>
          </a:prstGeom>
          <a:solidFill>
            <a:srgbClr val="3498DB"/>
          </a:solidFill>
          <a:ln/>
        </p:spPr>
      </p:sp>
      <p:sp>
        <p:nvSpPr>
          <p:cNvPr id="43" name="Text 33"/>
          <p:cNvSpPr txBox="1"/>
          <p:nvPr/>
        </p:nvSpPr>
        <p:spPr>
          <a:xfrm>
            <a:off x="9931298" y="5991149"/>
            <a:ext cx="2924251" cy="228600"/>
          </a:xfrm>
          <a:prstGeom prst="rect">
            <a:avLst/>
          </a:prstGeom>
          <a:noFill/>
          <a:ln/>
        </p:spPr>
        <p:txBody>
          <a:bodyPr wrap="square" lIns="0" tIns="0" rIns="0" bIns="0" rtlCol="0" anchor="ctr"/>
          <a:lstStyle/>
          <a:p>
            <a:pPr marL="0" indent="0" algn="l">
              <a:buNone/>
            </a:pPr>
            <a:r>
              <a:rPr lang="en-US" sz="1500" b="1" dirty="0">
                <a:solidFill>
                  <a:srgbClr val="2C3E50"/>
                </a:solidFill>
                <a:latin typeface="Raleway" pitchFamily="34" charset="0"/>
                <a:ea typeface="Raleway" pitchFamily="34" charset="-122"/>
                <a:cs typeface="Raleway" pitchFamily="34" charset="-120"/>
              </a:rPr>
              <a:t>3. Renforcement des capacités</a:t>
            </a:r>
            <a:endParaRPr lang="en-US" sz="1500" dirty="0"/>
          </a:p>
        </p:txBody>
      </p:sp>
      <p:sp>
        <p:nvSpPr>
          <p:cNvPr id="44" name="Text 34"/>
          <p:cNvSpPr txBox="1"/>
          <p:nvPr/>
        </p:nvSpPr>
        <p:spPr>
          <a:xfrm>
            <a:off x="9931298" y="6344107"/>
            <a:ext cx="2891333" cy="734263"/>
          </a:xfrm>
          <a:prstGeom prst="rect">
            <a:avLst/>
          </a:prstGeom>
          <a:noFill/>
          <a:ln/>
        </p:spPr>
        <p:txBody>
          <a:bodyPr wrap="square" lIns="0" tIns="0" rIns="0" bIns="0" rtlCol="0" anchor="ctr"/>
          <a:lstStyle/>
          <a:p>
            <a:pPr marL="0" indent="0" algn="l">
              <a:buNone/>
            </a:pPr>
            <a:r>
              <a:rPr lang="en-US" sz="1300" dirty="0">
                <a:solidFill>
                  <a:srgbClr val="2C3E50"/>
                </a:solidFill>
                <a:latin typeface="Raleway" pitchFamily="34" charset="0"/>
                <a:ea typeface="Raleway" pitchFamily="34" charset="-122"/>
                <a:cs typeface="Raleway" pitchFamily="34" charset="-120"/>
              </a:rPr>
              <a:t>Développement des compétences en leadership, plaidoyer et engagement civique</a:t>
            </a:r>
            <a:endParaRPr lang="en-US" sz="1300" dirty="0"/>
          </a:p>
        </p:txBody>
      </p:sp>
      <p:pic>
        <p:nvPicPr>
          <p:cNvPr id="45" name="Image 8" descr="preencoded.png"/>
          <p:cNvPicPr>
            <a:picLocks noChangeAspect="1"/>
          </p:cNvPicPr>
          <p:nvPr/>
        </p:nvPicPr>
        <p:blipFill>
          <a:blip r:embed="rId5"/>
          <a:srcRect/>
          <a:stretch/>
        </p:blipFill>
        <p:spPr>
          <a:xfrm>
            <a:off x="13499287" y="6420002"/>
            <a:ext cx="228600" cy="228600"/>
          </a:xfrm>
          <a:prstGeom prst="rect">
            <a:avLst/>
          </a:prstGeom>
        </p:spPr>
      </p:pic>
      <p:sp>
        <p:nvSpPr>
          <p:cNvPr id="46" name="Shape 35"/>
          <p:cNvSpPr/>
          <p:nvPr/>
        </p:nvSpPr>
        <p:spPr>
          <a:xfrm>
            <a:off x="14172286" y="5781751"/>
            <a:ext cx="3353105" cy="1524305"/>
          </a:xfrm>
          <a:prstGeom prst="roundRect">
            <a:avLst>
              <a:gd name="adj" fmla="val 2999"/>
            </a:avLst>
          </a:prstGeom>
          <a:solidFill>
            <a:srgbClr val="27AE60">
              <a:alpha val="15000"/>
            </a:srgbClr>
          </a:solidFill>
          <a:ln/>
        </p:spPr>
      </p:sp>
      <p:sp>
        <p:nvSpPr>
          <p:cNvPr id="47" name="Shape 36"/>
          <p:cNvSpPr/>
          <p:nvPr/>
        </p:nvSpPr>
        <p:spPr>
          <a:xfrm>
            <a:off x="14172286" y="5781751"/>
            <a:ext cx="38405" cy="1524305"/>
          </a:xfrm>
          <a:prstGeom prst="rect">
            <a:avLst/>
          </a:prstGeom>
          <a:solidFill>
            <a:srgbClr val="3498DB"/>
          </a:solidFill>
          <a:ln/>
        </p:spPr>
      </p:sp>
      <p:sp>
        <p:nvSpPr>
          <p:cNvPr id="48" name="Text 37"/>
          <p:cNvSpPr txBox="1"/>
          <p:nvPr/>
        </p:nvSpPr>
        <p:spPr>
          <a:xfrm>
            <a:off x="14400886" y="5991149"/>
            <a:ext cx="2410358" cy="228600"/>
          </a:xfrm>
          <a:prstGeom prst="rect">
            <a:avLst/>
          </a:prstGeom>
          <a:noFill/>
          <a:ln/>
        </p:spPr>
        <p:txBody>
          <a:bodyPr wrap="square" lIns="0" tIns="0" rIns="0" bIns="0" rtlCol="0" anchor="ctr"/>
          <a:lstStyle/>
          <a:p>
            <a:pPr marL="0" indent="0" algn="l">
              <a:buNone/>
            </a:pPr>
            <a:r>
              <a:rPr lang="en-US" sz="1500" b="1" dirty="0">
                <a:solidFill>
                  <a:srgbClr val="2C3E50"/>
                </a:solidFill>
                <a:latin typeface="Raleway" pitchFamily="34" charset="0"/>
                <a:ea typeface="Raleway" pitchFamily="34" charset="-122"/>
                <a:cs typeface="Raleway" pitchFamily="34" charset="-120"/>
              </a:rPr>
              <a:t>4. Participation citoyenne</a:t>
            </a:r>
            <a:endParaRPr lang="en-US" sz="1500" dirty="0"/>
          </a:p>
        </p:txBody>
      </p:sp>
      <p:sp>
        <p:nvSpPr>
          <p:cNvPr id="49" name="Text 38"/>
          <p:cNvSpPr txBox="1"/>
          <p:nvPr/>
        </p:nvSpPr>
        <p:spPr>
          <a:xfrm>
            <a:off x="14400886" y="6344107"/>
            <a:ext cx="2805379" cy="734263"/>
          </a:xfrm>
          <a:prstGeom prst="rect">
            <a:avLst/>
          </a:prstGeom>
          <a:noFill/>
          <a:ln/>
        </p:spPr>
        <p:txBody>
          <a:bodyPr wrap="square" lIns="0" tIns="0" rIns="0" bIns="0" rtlCol="0" anchor="ctr"/>
          <a:lstStyle/>
          <a:p>
            <a:pPr marL="0" indent="0" algn="l">
              <a:buNone/>
            </a:pPr>
            <a:r>
              <a:rPr lang="en-US" sz="1300" dirty="0">
                <a:solidFill>
                  <a:srgbClr val="2C3E50"/>
                </a:solidFill>
                <a:latin typeface="Raleway" pitchFamily="34" charset="0"/>
                <a:ea typeface="Raleway" pitchFamily="34" charset="-122"/>
                <a:cs typeface="Raleway" pitchFamily="34" charset="-120"/>
              </a:rPr>
              <a:t>Implication active et durable dans les processus démocratiques et décisionnels</a:t>
            </a:r>
            <a:endParaRPr lang="en-US" sz="1300" dirty="0"/>
          </a:p>
        </p:txBody>
      </p:sp>
      <p:sp>
        <p:nvSpPr>
          <p:cNvPr id="50" name="Shape 39"/>
          <p:cNvSpPr/>
          <p:nvPr/>
        </p:nvSpPr>
        <p:spPr>
          <a:xfrm>
            <a:off x="0" y="9743846"/>
            <a:ext cx="18288000" cy="543154"/>
          </a:xfrm>
          <a:prstGeom prst="rect">
            <a:avLst/>
          </a:prstGeom>
          <a:solidFill>
            <a:srgbClr val="F3F4F6"/>
          </a:solidFill>
          <a:ln/>
        </p:spPr>
      </p:sp>
      <p:sp>
        <p:nvSpPr>
          <p:cNvPr id="51" name="Shape 40"/>
          <p:cNvSpPr/>
          <p:nvPr/>
        </p:nvSpPr>
        <p:spPr>
          <a:xfrm>
            <a:off x="0" y="9743846"/>
            <a:ext cx="18288000" cy="9144"/>
          </a:xfrm>
          <a:prstGeom prst="rect">
            <a:avLst/>
          </a:prstGeom>
          <a:solidFill>
            <a:srgbClr val="E5E7EB"/>
          </a:solidFill>
          <a:ln/>
        </p:spPr>
      </p:sp>
      <p:pic>
        <p:nvPicPr>
          <p:cNvPr id="52" name="Image 9" descr="preencoded.png"/>
          <p:cNvPicPr>
            <a:picLocks noChangeAspect="1"/>
          </p:cNvPicPr>
          <p:nvPr/>
        </p:nvPicPr>
        <p:blipFill>
          <a:blip r:embed="rId7"/>
          <a:srcRect/>
          <a:stretch/>
        </p:blipFill>
        <p:spPr>
          <a:xfrm>
            <a:off x="457200" y="9934956"/>
            <a:ext cx="152705" cy="152705"/>
          </a:xfrm>
          <a:prstGeom prst="rect">
            <a:avLst/>
          </a:prstGeom>
        </p:spPr>
      </p:pic>
      <p:sp>
        <p:nvSpPr>
          <p:cNvPr id="53" name="Text 41"/>
          <p:cNvSpPr txBox="1"/>
          <p:nvPr/>
        </p:nvSpPr>
        <p:spPr>
          <a:xfrm>
            <a:off x="685800" y="9924898"/>
            <a:ext cx="2410358" cy="181051"/>
          </a:xfrm>
          <a:prstGeom prst="rect">
            <a:avLst/>
          </a:prstGeom>
          <a:noFill/>
          <a:ln/>
        </p:spPr>
        <p:txBody>
          <a:bodyPr wrap="square" lIns="0" tIns="0" rIns="0" bIns="0" rtlCol="0" anchor="ctr"/>
          <a:lstStyle/>
          <a:p>
            <a:pPr marL="0" indent="0" algn="l">
              <a:buNone/>
            </a:pPr>
            <a:r>
              <a:rPr lang="en-US" sz="1200" dirty="0">
                <a:solidFill>
                  <a:srgbClr val="374151"/>
                </a:solidFill>
                <a:latin typeface="Raleway" pitchFamily="34" charset="0"/>
                <a:ea typeface="Raleway" pitchFamily="34" charset="-122"/>
                <a:cs typeface="Raleway" pitchFamily="34" charset="-120"/>
              </a:rPr>
              <a:t>Contact@jerestaure-bienetre.org</a:t>
            </a:r>
            <a:endParaRPr lang="en-US" sz="1200" dirty="0"/>
          </a:p>
        </p:txBody>
      </p:sp>
      <p:pic>
        <p:nvPicPr>
          <p:cNvPr id="54" name="Image 10" descr="preencoded.png"/>
          <p:cNvPicPr>
            <a:picLocks noChangeAspect="1"/>
          </p:cNvPicPr>
          <p:nvPr/>
        </p:nvPicPr>
        <p:blipFill>
          <a:blip r:embed="rId8"/>
          <a:srcRect/>
          <a:stretch/>
        </p:blipFill>
        <p:spPr>
          <a:xfrm>
            <a:off x="3209544" y="9934956"/>
            <a:ext cx="152705" cy="152705"/>
          </a:xfrm>
          <a:prstGeom prst="rect">
            <a:avLst/>
          </a:prstGeom>
        </p:spPr>
      </p:pic>
      <p:sp>
        <p:nvSpPr>
          <p:cNvPr id="55" name="Text 42"/>
          <p:cNvSpPr txBox="1"/>
          <p:nvPr/>
        </p:nvSpPr>
        <p:spPr>
          <a:xfrm>
            <a:off x="3438144" y="9924898"/>
            <a:ext cx="1286561" cy="181051"/>
          </a:xfrm>
          <a:prstGeom prst="rect">
            <a:avLst/>
          </a:prstGeom>
          <a:noFill/>
          <a:ln/>
        </p:spPr>
        <p:txBody>
          <a:bodyPr wrap="square" lIns="0" tIns="0" rIns="0" bIns="0" rtlCol="0" anchor="ctr"/>
          <a:lstStyle/>
          <a:p>
            <a:pPr marL="0" indent="0" algn="l">
              <a:buNone/>
            </a:pPr>
            <a:r>
              <a:rPr lang="en-US" sz="1200" dirty="0">
                <a:solidFill>
                  <a:srgbClr val="374151"/>
                </a:solidFill>
                <a:latin typeface="Raleway" pitchFamily="34" charset="0"/>
                <a:ea typeface="Raleway" pitchFamily="34" charset="-122"/>
                <a:cs typeface="Raleway" pitchFamily="34" charset="-120"/>
              </a:rPr>
              <a:t>+229 96 24 94 86</a:t>
            </a:r>
            <a:endParaRPr lang="en-US" sz="1200" dirty="0"/>
          </a:p>
        </p:txBody>
      </p:sp>
      <p:pic>
        <p:nvPicPr>
          <p:cNvPr id="56" name="Image 11" descr="preencoded.png"/>
          <p:cNvPicPr>
            <a:picLocks noChangeAspect="1"/>
          </p:cNvPicPr>
          <p:nvPr/>
        </p:nvPicPr>
        <p:blipFill>
          <a:blip r:embed="rId9"/>
          <a:srcRect l="-989999" r="-989999"/>
          <a:stretch/>
        </p:blipFill>
        <p:spPr>
          <a:xfrm>
            <a:off x="16925544" y="10096805"/>
            <a:ext cx="190195" cy="9144"/>
          </a:xfrm>
          <a:prstGeom prst="rect">
            <a:avLst/>
          </a:prstGeom>
        </p:spPr>
      </p:pic>
      <p:pic>
        <p:nvPicPr>
          <p:cNvPr id="57" name="Image 12" descr="preencoded.png"/>
          <p:cNvPicPr>
            <a:picLocks noChangeAspect="1"/>
          </p:cNvPicPr>
          <p:nvPr/>
        </p:nvPicPr>
        <p:blipFill>
          <a:blip r:embed="rId10"/>
          <a:srcRect l="-989999" r="-989999"/>
          <a:stretch/>
        </p:blipFill>
        <p:spPr>
          <a:xfrm>
            <a:off x="17268444" y="10096805"/>
            <a:ext cx="190195" cy="9144"/>
          </a:xfrm>
          <a:prstGeom prst="rect">
            <a:avLst/>
          </a:prstGeom>
        </p:spPr>
      </p:pic>
      <p:pic>
        <p:nvPicPr>
          <p:cNvPr id="58" name="Image 13" descr="preencoded.png"/>
          <p:cNvPicPr>
            <a:picLocks noChangeAspect="1"/>
          </p:cNvPicPr>
          <p:nvPr/>
        </p:nvPicPr>
        <p:blipFill>
          <a:blip r:embed="rId11"/>
          <a:srcRect l="-1016667" r="-1016667"/>
          <a:stretch/>
        </p:blipFill>
        <p:spPr>
          <a:xfrm>
            <a:off x="17611344" y="10096805"/>
            <a:ext cx="219456" cy="9144"/>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Shape 0"/>
          <p:cNvSpPr/>
          <p:nvPr/>
        </p:nvSpPr>
        <p:spPr>
          <a:xfrm>
            <a:off x="0" y="0"/>
            <a:ext cx="18288000" cy="10372954"/>
          </a:xfrm>
          <a:prstGeom prst="rect">
            <a:avLst/>
          </a:prstGeom>
          <a:solidFill>
            <a:srgbClr val="F8F9FA"/>
          </a:solidFill>
          <a:ln/>
        </p:spPr>
      </p:sp>
      <p:sp>
        <p:nvSpPr>
          <p:cNvPr id="3" name="Shape 1"/>
          <p:cNvSpPr/>
          <p:nvPr/>
        </p:nvSpPr>
        <p:spPr>
          <a:xfrm>
            <a:off x="0" y="0"/>
            <a:ext cx="18288000" cy="1067105"/>
          </a:xfrm>
          <a:prstGeom prst="rect">
            <a:avLst/>
          </a:prstGeom>
          <a:solidFill>
            <a:srgbClr val="1A5276"/>
          </a:solidFill>
          <a:ln/>
        </p:spPr>
      </p:sp>
      <p:sp>
        <p:nvSpPr>
          <p:cNvPr id="4" name="Text 2"/>
          <p:cNvSpPr txBox="1"/>
          <p:nvPr/>
        </p:nvSpPr>
        <p:spPr>
          <a:xfrm>
            <a:off x="457200" y="323698"/>
            <a:ext cx="14173200" cy="419710"/>
          </a:xfrm>
          <a:prstGeom prst="rect">
            <a:avLst/>
          </a:prstGeom>
          <a:noFill/>
          <a:ln/>
        </p:spPr>
        <p:txBody>
          <a:bodyPr wrap="square" lIns="0" tIns="0" rIns="0" bIns="0" rtlCol="0" anchor="ctr"/>
          <a:lstStyle/>
          <a:p>
            <a:pPr marL="0" indent="0" algn="l">
              <a:buNone/>
            </a:pPr>
            <a:r>
              <a:rPr lang="en-US" sz="2700" b="1" dirty="0">
                <a:solidFill>
                  <a:srgbClr val="FFFFFF"/>
                </a:solidFill>
                <a:latin typeface="Montserrat" pitchFamily="34" charset="0"/>
                <a:ea typeface="Montserrat" pitchFamily="34" charset="-122"/>
                <a:cs typeface="Montserrat" pitchFamily="34" charset="-120"/>
              </a:rPr>
              <a:t>Théorie du changement : Droits humains, Justice économique &amp; Égalité de genre</a:t>
            </a:r>
            <a:endParaRPr lang="en-US" sz="2700" dirty="0"/>
          </a:p>
        </p:txBody>
      </p:sp>
      <p:pic>
        <p:nvPicPr>
          <p:cNvPr id="5" name="Image 0" descr="https://page.gensparksite.com/slides_images/740ad25a7c784b701c665773731fb54f.png"/>
          <p:cNvPicPr>
            <a:picLocks noChangeAspect="1"/>
          </p:cNvPicPr>
          <p:nvPr/>
        </p:nvPicPr>
        <p:blipFill>
          <a:blip r:embed="rId3"/>
          <a:srcRect l="25" r="25"/>
          <a:stretch/>
        </p:blipFill>
        <p:spPr>
          <a:xfrm>
            <a:off x="16916400" y="228600"/>
            <a:ext cx="914400" cy="609905"/>
          </a:xfrm>
          <a:prstGeom prst="rect">
            <a:avLst/>
          </a:prstGeom>
        </p:spPr>
      </p:pic>
      <p:sp>
        <p:nvSpPr>
          <p:cNvPr id="6" name="Shape 3"/>
          <p:cNvSpPr/>
          <p:nvPr/>
        </p:nvSpPr>
        <p:spPr>
          <a:xfrm>
            <a:off x="0" y="1067105"/>
            <a:ext cx="18288000" cy="8725205"/>
          </a:xfrm>
          <a:prstGeom prst="rect">
            <a:avLst/>
          </a:prstGeom>
          <a:solidFill>
            <a:srgbClr val="F9FAFB"/>
          </a:solidFill>
          <a:ln/>
        </p:spPr>
      </p:sp>
      <p:sp>
        <p:nvSpPr>
          <p:cNvPr id="7" name="Shape 4"/>
          <p:cNvSpPr/>
          <p:nvPr/>
        </p:nvSpPr>
        <p:spPr>
          <a:xfrm>
            <a:off x="457200" y="1524305"/>
            <a:ext cx="17373600" cy="2400300"/>
          </a:xfrm>
          <a:prstGeom prst="roundRect">
            <a:avLst>
              <a:gd name="adj" fmla="val 1209"/>
            </a:avLst>
          </a:prstGeom>
          <a:solidFill>
            <a:srgbClr val="FFFFFF"/>
          </a:solidFill>
          <a:ln/>
          <a:effectLst>
            <a:outerShdw blurRad="12700" dist="12700" dir="16200000" algn="bl" rotWithShape="0">
              <a:srgbClr val="000000">
                <a:alpha val="75000"/>
              </a:srgbClr>
            </a:outerShdw>
          </a:effectLst>
        </p:spPr>
      </p:sp>
      <p:sp>
        <p:nvSpPr>
          <p:cNvPr id="8" name="Shape 5"/>
          <p:cNvSpPr/>
          <p:nvPr/>
        </p:nvSpPr>
        <p:spPr>
          <a:xfrm>
            <a:off x="457200" y="1524305"/>
            <a:ext cx="47549" cy="2400300"/>
          </a:xfrm>
          <a:prstGeom prst="rect">
            <a:avLst/>
          </a:prstGeom>
          <a:solidFill>
            <a:srgbClr val="3498DB"/>
          </a:solidFill>
          <a:ln/>
        </p:spPr>
      </p:sp>
      <p:pic>
        <p:nvPicPr>
          <p:cNvPr id="9" name="Image 1" descr="preencoded.png"/>
          <p:cNvPicPr>
            <a:picLocks noChangeAspect="1"/>
          </p:cNvPicPr>
          <p:nvPr/>
        </p:nvPicPr>
        <p:blipFill>
          <a:blip r:embed="rId4"/>
          <a:srcRect l="-90" r="-90"/>
          <a:stretch/>
        </p:blipFill>
        <p:spPr>
          <a:xfrm>
            <a:off x="733349" y="1772107"/>
            <a:ext cx="381305" cy="304495"/>
          </a:xfrm>
          <a:prstGeom prst="rect">
            <a:avLst/>
          </a:prstGeom>
        </p:spPr>
      </p:pic>
      <p:sp>
        <p:nvSpPr>
          <p:cNvPr id="10" name="Text 6"/>
          <p:cNvSpPr txBox="1"/>
          <p:nvPr/>
        </p:nvSpPr>
        <p:spPr>
          <a:xfrm>
            <a:off x="1257300" y="1742846"/>
            <a:ext cx="2510028" cy="352958"/>
          </a:xfrm>
          <a:prstGeom prst="rect">
            <a:avLst/>
          </a:prstGeom>
          <a:noFill/>
          <a:ln/>
        </p:spPr>
        <p:txBody>
          <a:bodyPr wrap="square" lIns="0" tIns="0" rIns="0" bIns="0" rtlCol="0" anchor="ctr"/>
          <a:lstStyle/>
          <a:p>
            <a:pPr marL="0" indent="0" algn="l">
              <a:buNone/>
            </a:pPr>
            <a:r>
              <a:rPr lang="en-US" sz="2200" b="1" dirty="0">
                <a:solidFill>
                  <a:srgbClr val="2C3E50"/>
                </a:solidFill>
                <a:latin typeface="Montserrat" pitchFamily="34" charset="0"/>
                <a:ea typeface="Montserrat" pitchFamily="34" charset="-122"/>
                <a:cs typeface="Montserrat" pitchFamily="34" charset="-120"/>
              </a:rPr>
              <a:t>Droits humains</a:t>
            </a:r>
            <a:endParaRPr lang="en-US" sz="2200" dirty="0"/>
          </a:p>
        </p:txBody>
      </p:sp>
      <p:sp>
        <p:nvSpPr>
          <p:cNvPr id="11" name="Text 7"/>
          <p:cNvSpPr txBox="1"/>
          <p:nvPr/>
        </p:nvSpPr>
        <p:spPr>
          <a:xfrm>
            <a:off x="1524305" y="2276856"/>
            <a:ext cx="2948026" cy="200254"/>
          </a:xfrm>
          <a:prstGeom prst="rect">
            <a:avLst/>
          </a:prstGeom>
          <a:noFill/>
          <a:ln/>
        </p:spPr>
        <p:txBody>
          <a:bodyPr wrap="square" lIns="0" tIns="0" rIns="0" bIns="0" rtlCol="0" anchor="ctr"/>
          <a:lstStyle/>
          <a:p>
            <a:pPr marL="0" indent="0" algn="l">
              <a:buNone/>
            </a:pPr>
            <a:r>
              <a:rPr lang="en-US" sz="1300" dirty="0">
                <a:solidFill>
                  <a:srgbClr val="2C3E50"/>
                </a:solidFill>
                <a:latin typeface="Raleway" pitchFamily="34" charset="0"/>
                <a:ea typeface="Raleway" pitchFamily="34" charset="-122"/>
                <a:cs typeface="Raleway" pitchFamily="34" charset="-120"/>
              </a:rPr>
              <a:t>Formation aux droits fondamentaux</a:t>
            </a:r>
            <a:endParaRPr lang="en-US" sz="1300" dirty="0"/>
          </a:p>
        </p:txBody>
      </p:sp>
      <p:sp>
        <p:nvSpPr>
          <p:cNvPr id="12" name="Text 8"/>
          <p:cNvSpPr txBox="1"/>
          <p:nvPr/>
        </p:nvSpPr>
        <p:spPr>
          <a:xfrm>
            <a:off x="1524305" y="2638044"/>
            <a:ext cx="2671877" cy="200254"/>
          </a:xfrm>
          <a:prstGeom prst="rect">
            <a:avLst/>
          </a:prstGeom>
          <a:noFill/>
          <a:ln/>
        </p:spPr>
        <p:txBody>
          <a:bodyPr wrap="square" lIns="0" tIns="0" rIns="0" bIns="0" rtlCol="0" anchor="ctr"/>
          <a:lstStyle/>
          <a:p>
            <a:pPr marL="0" indent="0" algn="l">
              <a:buNone/>
            </a:pPr>
            <a:r>
              <a:rPr lang="en-US" sz="1300" dirty="0">
                <a:solidFill>
                  <a:srgbClr val="2C3E50"/>
                </a:solidFill>
                <a:latin typeface="Raleway" pitchFamily="34" charset="0"/>
                <a:ea typeface="Raleway" pitchFamily="34" charset="-122"/>
                <a:cs typeface="Raleway" pitchFamily="34" charset="-120"/>
              </a:rPr>
              <a:t>Promotion du respect des droits</a:t>
            </a:r>
            <a:endParaRPr lang="en-US" sz="1300" dirty="0"/>
          </a:p>
        </p:txBody>
      </p:sp>
      <p:sp>
        <p:nvSpPr>
          <p:cNvPr id="13" name="Text 9"/>
          <p:cNvSpPr txBox="1"/>
          <p:nvPr/>
        </p:nvSpPr>
        <p:spPr>
          <a:xfrm>
            <a:off x="1524305" y="3000146"/>
            <a:ext cx="3376879" cy="200254"/>
          </a:xfrm>
          <a:prstGeom prst="rect">
            <a:avLst/>
          </a:prstGeom>
          <a:noFill/>
          <a:ln/>
        </p:spPr>
        <p:txBody>
          <a:bodyPr wrap="square" lIns="0" tIns="0" rIns="0" bIns="0" rtlCol="0" anchor="ctr"/>
          <a:lstStyle/>
          <a:p>
            <a:pPr marL="0" indent="0" algn="l">
              <a:buNone/>
            </a:pPr>
            <a:r>
              <a:rPr lang="en-US" sz="1300" dirty="0">
                <a:solidFill>
                  <a:srgbClr val="2C3E50"/>
                </a:solidFill>
                <a:latin typeface="Raleway" pitchFamily="34" charset="0"/>
                <a:ea typeface="Raleway" pitchFamily="34" charset="-122"/>
                <a:cs typeface="Raleway" pitchFamily="34" charset="-120"/>
              </a:rPr>
              <a:t>Accompagnement juridique des victimes</a:t>
            </a:r>
            <a:endParaRPr lang="en-US" sz="1300" dirty="0"/>
          </a:p>
        </p:txBody>
      </p:sp>
      <p:sp>
        <p:nvSpPr>
          <p:cNvPr id="14" name="Text 10"/>
          <p:cNvSpPr txBox="1"/>
          <p:nvPr/>
        </p:nvSpPr>
        <p:spPr>
          <a:xfrm>
            <a:off x="1524305" y="3362249"/>
            <a:ext cx="3262579" cy="200254"/>
          </a:xfrm>
          <a:prstGeom prst="rect">
            <a:avLst/>
          </a:prstGeom>
          <a:noFill/>
          <a:ln/>
        </p:spPr>
        <p:txBody>
          <a:bodyPr wrap="square" lIns="0" tIns="0" rIns="0" bIns="0" rtlCol="0" anchor="ctr"/>
          <a:lstStyle/>
          <a:p>
            <a:pPr marL="0" indent="0" algn="l">
              <a:buNone/>
            </a:pPr>
            <a:r>
              <a:rPr lang="en-US" sz="1300" dirty="0">
                <a:solidFill>
                  <a:srgbClr val="2C3E50"/>
                </a:solidFill>
                <a:latin typeface="Raleway" pitchFamily="34" charset="0"/>
                <a:ea typeface="Raleway" pitchFamily="34" charset="-122"/>
                <a:cs typeface="Raleway" pitchFamily="34" charset="-120"/>
              </a:rPr>
              <a:t>Suivi &amp; plaidoyer auprès des institutions</a:t>
            </a:r>
            <a:endParaRPr lang="en-US" sz="1300" dirty="0"/>
          </a:p>
        </p:txBody>
      </p:sp>
      <p:sp>
        <p:nvSpPr>
          <p:cNvPr id="15" name="Shape 11"/>
          <p:cNvSpPr/>
          <p:nvPr/>
        </p:nvSpPr>
        <p:spPr>
          <a:xfrm>
            <a:off x="457200" y="4229100"/>
            <a:ext cx="17373600" cy="2400300"/>
          </a:xfrm>
          <a:prstGeom prst="roundRect">
            <a:avLst>
              <a:gd name="adj" fmla="val 1209"/>
            </a:avLst>
          </a:prstGeom>
          <a:solidFill>
            <a:srgbClr val="FFFFFF"/>
          </a:solidFill>
          <a:ln/>
          <a:effectLst>
            <a:outerShdw blurRad="12700" dist="12700" dir="16200000" algn="bl" rotWithShape="0">
              <a:srgbClr val="000000">
                <a:alpha val="75000"/>
              </a:srgbClr>
            </a:outerShdw>
          </a:effectLst>
        </p:spPr>
      </p:sp>
      <p:sp>
        <p:nvSpPr>
          <p:cNvPr id="16" name="Shape 12"/>
          <p:cNvSpPr/>
          <p:nvPr/>
        </p:nvSpPr>
        <p:spPr>
          <a:xfrm>
            <a:off x="457200" y="4229100"/>
            <a:ext cx="47549" cy="2400300"/>
          </a:xfrm>
          <a:prstGeom prst="rect">
            <a:avLst/>
          </a:prstGeom>
          <a:solidFill>
            <a:srgbClr val="27AE60"/>
          </a:solidFill>
          <a:ln/>
        </p:spPr>
      </p:sp>
      <p:pic>
        <p:nvPicPr>
          <p:cNvPr id="17" name="Image 2" descr="preencoded.png"/>
          <p:cNvPicPr>
            <a:picLocks noChangeAspect="1"/>
          </p:cNvPicPr>
          <p:nvPr/>
        </p:nvPicPr>
        <p:blipFill>
          <a:blip r:embed="rId5"/>
          <a:srcRect l="-50" r="-50"/>
          <a:stretch/>
        </p:blipFill>
        <p:spPr>
          <a:xfrm>
            <a:off x="733349" y="4476902"/>
            <a:ext cx="342900" cy="304495"/>
          </a:xfrm>
          <a:prstGeom prst="rect">
            <a:avLst/>
          </a:prstGeom>
        </p:spPr>
      </p:pic>
      <p:sp>
        <p:nvSpPr>
          <p:cNvPr id="18" name="Text 13"/>
          <p:cNvSpPr txBox="1"/>
          <p:nvPr/>
        </p:nvSpPr>
        <p:spPr>
          <a:xfrm>
            <a:off x="1218895" y="4448556"/>
            <a:ext cx="3243377" cy="352958"/>
          </a:xfrm>
          <a:prstGeom prst="rect">
            <a:avLst/>
          </a:prstGeom>
          <a:noFill/>
          <a:ln/>
        </p:spPr>
        <p:txBody>
          <a:bodyPr wrap="square" lIns="0" tIns="0" rIns="0" bIns="0" rtlCol="0" anchor="ctr"/>
          <a:lstStyle/>
          <a:p>
            <a:pPr marL="0" indent="0" algn="l">
              <a:buNone/>
            </a:pPr>
            <a:r>
              <a:rPr lang="en-US" sz="2200" b="1" dirty="0">
                <a:solidFill>
                  <a:srgbClr val="2C3E50"/>
                </a:solidFill>
                <a:latin typeface="Montserrat" pitchFamily="34" charset="0"/>
                <a:ea typeface="Montserrat" pitchFamily="34" charset="-122"/>
                <a:cs typeface="Montserrat" pitchFamily="34" charset="-120"/>
              </a:rPr>
              <a:t>Justice économique</a:t>
            </a:r>
            <a:endParaRPr lang="en-US" sz="2200" dirty="0"/>
          </a:p>
        </p:txBody>
      </p:sp>
      <p:sp>
        <p:nvSpPr>
          <p:cNvPr id="19" name="Text 14"/>
          <p:cNvSpPr txBox="1"/>
          <p:nvPr/>
        </p:nvSpPr>
        <p:spPr>
          <a:xfrm>
            <a:off x="1524305" y="4981651"/>
            <a:ext cx="3320186" cy="200254"/>
          </a:xfrm>
          <a:prstGeom prst="rect">
            <a:avLst/>
          </a:prstGeom>
          <a:noFill/>
          <a:ln/>
        </p:spPr>
        <p:txBody>
          <a:bodyPr wrap="square" lIns="0" tIns="0" rIns="0" bIns="0" rtlCol="0" anchor="ctr"/>
          <a:lstStyle/>
          <a:p>
            <a:pPr marL="0" indent="0" algn="l">
              <a:buNone/>
            </a:pPr>
            <a:r>
              <a:rPr lang="en-US" sz="1300" dirty="0">
                <a:solidFill>
                  <a:srgbClr val="2C3E50"/>
                </a:solidFill>
                <a:latin typeface="Raleway" pitchFamily="34" charset="0"/>
                <a:ea typeface="Raleway" pitchFamily="34" charset="-122"/>
                <a:cs typeface="Raleway" pitchFamily="34" charset="-120"/>
              </a:rPr>
              <a:t>Initiatives d'autonomisation économique</a:t>
            </a:r>
            <a:endParaRPr lang="en-US" sz="1300" dirty="0"/>
          </a:p>
        </p:txBody>
      </p:sp>
      <p:sp>
        <p:nvSpPr>
          <p:cNvPr id="20" name="Text 15"/>
          <p:cNvSpPr txBox="1"/>
          <p:nvPr/>
        </p:nvSpPr>
        <p:spPr>
          <a:xfrm>
            <a:off x="1524305" y="5343754"/>
            <a:ext cx="2900477" cy="200254"/>
          </a:xfrm>
          <a:prstGeom prst="rect">
            <a:avLst/>
          </a:prstGeom>
          <a:noFill/>
          <a:ln/>
        </p:spPr>
        <p:txBody>
          <a:bodyPr wrap="square" lIns="0" tIns="0" rIns="0" bIns="0" rtlCol="0" anchor="ctr"/>
          <a:lstStyle/>
          <a:p>
            <a:pPr marL="0" indent="0" algn="l">
              <a:buNone/>
            </a:pPr>
            <a:r>
              <a:rPr lang="en-US" sz="1300" dirty="0">
                <a:solidFill>
                  <a:srgbClr val="2C3E50"/>
                </a:solidFill>
                <a:latin typeface="Raleway" pitchFamily="34" charset="0"/>
                <a:ea typeface="Raleway" pitchFamily="34" charset="-122"/>
                <a:cs typeface="Raleway" pitchFamily="34" charset="-120"/>
              </a:rPr>
              <a:t>Formation professionnelle adaptée</a:t>
            </a:r>
            <a:endParaRPr lang="en-US" sz="1300" dirty="0"/>
          </a:p>
        </p:txBody>
      </p:sp>
      <p:sp>
        <p:nvSpPr>
          <p:cNvPr id="21" name="Text 16"/>
          <p:cNvSpPr txBox="1"/>
          <p:nvPr/>
        </p:nvSpPr>
        <p:spPr>
          <a:xfrm>
            <a:off x="1524305" y="5705856"/>
            <a:ext cx="3320186" cy="200254"/>
          </a:xfrm>
          <a:prstGeom prst="rect">
            <a:avLst/>
          </a:prstGeom>
          <a:noFill/>
          <a:ln/>
        </p:spPr>
        <p:txBody>
          <a:bodyPr wrap="square" lIns="0" tIns="0" rIns="0" bIns="0" rtlCol="0" anchor="ctr"/>
          <a:lstStyle/>
          <a:p>
            <a:pPr marL="0" indent="0" algn="l">
              <a:buNone/>
            </a:pPr>
            <a:r>
              <a:rPr lang="en-US" sz="1300" dirty="0">
                <a:solidFill>
                  <a:srgbClr val="2C3E50"/>
                </a:solidFill>
                <a:latin typeface="Raleway" pitchFamily="34" charset="0"/>
                <a:ea typeface="Raleway" pitchFamily="34" charset="-122"/>
                <a:cs typeface="Raleway" pitchFamily="34" charset="-120"/>
              </a:rPr>
              <a:t>Accès au financement et aux ressources</a:t>
            </a:r>
            <a:endParaRPr lang="en-US" sz="1300" dirty="0"/>
          </a:p>
        </p:txBody>
      </p:sp>
      <p:sp>
        <p:nvSpPr>
          <p:cNvPr id="22" name="Text 17"/>
          <p:cNvSpPr txBox="1"/>
          <p:nvPr/>
        </p:nvSpPr>
        <p:spPr>
          <a:xfrm>
            <a:off x="1524305" y="6067044"/>
            <a:ext cx="2310689" cy="200254"/>
          </a:xfrm>
          <a:prstGeom prst="rect">
            <a:avLst/>
          </a:prstGeom>
          <a:noFill/>
          <a:ln/>
        </p:spPr>
        <p:txBody>
          <a:bodyPr wrap="square" lIns="0" tIns="0" rIns="0" bIns="0" rtlCol="0" anchor="ctr"/>
          <a:lstStyle/>
          <a:p>
            <a:pPr marL="0" indent="0" algn="l">
              <a:buNone/>
            </a:pPr>
            <a:r>
              <a:rPr lang="en-US" sz="1300" dirty="0">
                <a:solidFill>
                  <a:srgbClr val="2C3E50"/>
                </a:solidFill>
                <a:latin typeface="Raleway" pitchFamily="34" charset="0"/>
                <a:ea typeface="Raleway" pitchFamily="34" charset="-122"/>
                <a:cs typeface="Raleway" pitchFamily="34" charset="-120"/>
              </a:rPr>
              <a:t>Inclusion financière durable</a:t>
            </a:r>
            <a:endParaRPr lang="en-US" sz="1300" dirty="0"/>
          </a:p>
        </p:txBody>
      </p:sp>
      <p:sp>
        <p:nvSpPr>
          <p:cNvPr id="23" name="Shape 18"/>
          <p:cNvSpPr/>
          <p:nvPr/>
        </p:nvSpPr>
        <p:spPr>
          <a:xfrm>
            <a:off x="457200" y="6933895"/>
            <a:ext cx="17373600" cy="2400300"/>
          </a:xfrm>
          <a:prstGeom prst="roundRect">
            <a:avLst>
              <a:gd name="adj" fmla="val 1209"/>
            </a:avLst>
          </a:prstGeom>
          <a:solidFill>
            <a:srgbClr val="FFFFFF"/>
          </a:solidFill>
          <a:ln/>
          <a:effectLst>
            <a:outerShdw blurRad="12700" dist="12700" dir="16200000" algn="bl" rotWithShape="0">
              <a:srgbClr val="000000">
                <a:alpha val="75000"/>
              </a:srgbClr>
            </a:outerShdw>
          </a:effectLst>
        </p:spPr>
      </p:sp>
      <p:sp>
        <p:nvSpPr>
          <p:cNvPr id="24" name="Shape 19"/>
          <p:cNvSpPr/>
          <p:nvPr/>
        </p:nvSpPr>
        <p:spPr>
          <a:xfrm>
            <a:off x="457200" y="6933895"/>
            <a:ext cx="47549" cy="2400300"/>
          </a:xfrm>
          <a:prstGeom prst="rect">
            <a:avLst/>
          </a:prstGeom>
          <a:solidFill>
            <a:srgbClr val="E74C3C"/>
          </a:solidFill>
          <a:ln/>
        </p:spPr>
      </p:sp>
      <p:pic>
        <p:nvPicPr>
          <p:cNvPr id="25" name="Image 3" descr="preencoded.png"/>
          <p:cNvPicPr>
            <a:picLocks noChangeAspect="1"/>
          </p:cNvPicPr>
          <p:nvPr/>
        </p:nvPicPr>
        <p:blipFill>
          <a:blip r:embed="rId6"/>
          <a:srcRect l="-90" r="-90"/>
          <a:stretch/>
        </p:blipFill>
        <p:spPr>
          <a:xfrm>
            <a:off x="733349" y="7181698"/>
            <a:ext cx="381305" cy="304495"/>
          </a:xfrm>
          <a:prstGeom prst="rect">
            <a:avLst/>
          </a:prstGeom>
        </p:spPr>
      </p:pic>
      <p:sp>
        <p:nvSpPr>
          <p:cNvPr id="26" name="Text 20"/>
          <p:cNvSpPr txBox="1"/>
          <p:nvPr/>
        </p:nvSpPr>
        <p:spPr>
          <a:xfrm>
            <a:off x="1257300" y="7153351"/>
            <a:ext cx="2671877" cy="352958"/>
          </a:xfrm>
          <a:prstGeom prst="rect">
            <a:avLst/>
          </a:prstGeom>
          <a:noFill/>
          <a:ln/>
        </p:spPr>
        <p:txBody>
          <a:bodyPr wrap="square" lIns="0" tIns="0" rIns="0" bIns="0" rtlCol="0" anchor="ctr"/>
          <a:lstStyle/>
          <a:p>
            <a:pPr marL="0" indent="0" algn="l">
              <a:buNone/>
            </a:pPr>
            <a:r>
              <a:rPr lang="en-US" sz="2200" b="1" dirty="0">
                <a:solidFill>
                  <a:srgbClr val="2C3E50"/>
                </a:solidFill>
                <a:latin typeface="Montserrat" pitchFamily="34" charset="0"/>
                <a:ea typeface="Montserrat" pitchFamily="34" charset="-122"/>
                <a:cs typeface="Montserrat" pitchFamily="34" charset="-120"/>
              </a:rPr>
              <a:t>Égalité de genre</a:t>
            </a:r>
            <a:endParaRPr lang="en-US" sz="2200" dirty="0"/>
          </a:p>
        </p:txBody>
      </p:sp>
      <p:sp>
        <p:nvSpPr>
          <p:cNvPr id="27" name="Text 21"/>
          <p:cNvSpPr txBox="1"/>
          <p:nvPr/>
        </p:nvSpPr>
        <p:spPr>
          <a:xfrm>
            <a:off x="1524305" y="7686446"/>
            <a:ext cx="2272284" cy="200254"/>
          </a:xfrm>
          <a:prstGeom prst="rect">
            <a:avLst/>
          </a:prstGeom>
          <a:noFill/>
          <a:ln/>
        </p:spPr>
        <p:txBody>
          <a:bodyPr wrap="square" lIns="0" tIns="0" rIns="0" bIns="0" rtlCol="0" anchor="ctr"/>
          <a:lstStyle/>
          <a:p>
            <a:pPr marL="0" indent="0" algn="l">
              <a:buNone/>
            </a:pPr>
            <a:r>
              <a:rPr lang="en-US" sz="1300" dirty="0">
                <a:solidFill>
                  <a:srgbClr val="2C3E50"/>
                </a:solidFill>
                <a:latin typeface="Raleway" pitchFamily="34" charset="0"/>
                <a:ea typeface="Raleway" pitchFamily="34" charset="-122"/>
                <a:cs typeface="Raleway" pitchFamily="34" charset="-120"/>
              </a:rPr>
              <a:t>Éducation et sensibilisation</a:t>
            </a:r>
            <a:endParaRPr lang="en-US" sz="1300" dirty="0"/>
          </a:p>
        </p:txBody>
      </p:sp>
      <p:sp>
        <p:nvSpPr>
          <p:cNvPr id="28" name="Text 22"/>
          <p:cNvSpPr txBox="1"/>
          <p:nvPr/>
        </p:nvSpPr>
        <p:spPr>
          <a:xfrm>
            <a:off x="1524305" y="8048549"/>
            <a:ext cx="2605126" cy="200254"/>
          </a:xfrm>
          <a:prstGeom prst="rect">
            <a:avLst/>
          </a:prstGeom>
          <a:noFill/>
          <a:ln/>
        </p:spPr>
        <p:txBody>
          <a:bodyPr wrap="square" lIns="0" tIns="0" rIns="0" bIns="0" rtlCol="0" anchor="ctr"/>
          <a:lstStyle/>
          <a:p>
            <a:pPr marL="0" indent="0" algn="l">
              <a:buNone/>
            </a:pPr>
            <a:r>
              <a:rPr lang="en-US" sz="1300" dirty="0">
                <a:solidFill>
                  <a:srgbClr val="2C3E50"/>
                </a:solidFill>
                <a:latin typeface="Raleway" pitchFamily="34" charset="0"/>
                <a:ea typeface="Raleway" pitchFamily="34" charset="-122"/>
                <a:cs typeface="Raleway" pitchFamily="34" charset="-120"/>
              </a:rPr>
              <a:t>Lutte contre les discriminations</a:t>
            </a:r>
            <a:endParaRPr lang="en-US" sz="1300" dirty="0"/>
          </a:p>
        </p:txBody>
      </p:sp>
      <p:sp>
        <p:nvSpPr>
          <p:cNvPr id="29" name="Text 23"/>
          <p:cNvSpPr txBox="1"/>
          <p:nvPr/>
        </p:nvSpPr>
        <p:spPr>
          <a:xfrm>
            <a:off x="1524305" y="8410651"/>
            <a:ext cx="3024835" cy="200254"/>
          </a:xfrm>
          <a:prstGeom prst="rect">
            <a:avLst/>
          </a:prstGeom>
          <a:noFill/>
          <a:ln/>
        </p:spPr>
        <p:txBody>
          <a:bodyPr wrap="square" lIns="0" tIns="0" rIns="0" bIns="0" rtlCol="0" anchor="ctr"/>
          <a:lstStyle/>
          <a:p>
            <a:pPr marL="0" indent="0" algn="l">
              <a:buNone/>
            </a:pPr>
            <a:r>
              <a:rPr lang="en-US" sz="1300" dirty="0">
                <a:solidFill>
                  <a:srgbClr val="2C3E50"/>
                </a:solidFill>
                <a:latin typeface="Raleway" pitchFamily="34" charset="0"/>
                <a:ea typeface="Raleway" pitchFamily="34" charset="-122"/>
                <a:cs typeface="Raleway" pitchFamily="34" charset="-120"/>
              </a:rPr>
              <a:t>Renforcement du leadership féminin</a:t>
            </a:r>
            <a:endParaRPr lang="en-US" sz="1300" dirty="0"/>
          </a:p>
        </p:txBody>
      </p:sp>
      <p:sp>
        <p:nvSpPr>
          <p:cNvPr id="30" name="Text 24"/>
          <p:cNvSpPr txBox="1"/>
          <p:nvPr/>
        </p:nvSpPr>
        <p:spPr>
          <a:xfrm>
            <a:off x="1524305" y="8772754"/>
            <a:ext cx="3586277" cy="200254"/>
          </a:xfrm>
          <a:prstGeom prst="rect">
            <a:avLst/>
          </a:prstGeom>
          <a:noFill/>
          <a:ln/>
        </p:spPr>
        <p:txBody>
          <a:bodyPr wrap="square" lIns="0" tIns="0" rIns="0" bIns="0" rtlCol="0" anchor="ctr"/>
          <a:lstStyle/>
          <a:p>
            <a:pPr marL="0" indent="0" algn="l">
              <a:buNone/>
            </a:pPr>
            <a:r>
              <a:rPr lang="en-US" sz="1300" dirty="0">
                <a:solidFill>
                  <a:srgbClr val="2C3E50"/>
                </a:solidFill>
                <a:latin typeface="Raleway" pitchFamily="34" charset="0"/>
                <a:ea typeface="Raleway" pitchFamily="34" charset="-122"/>
                <a:cs typeface="Raleway" pitchFamily="34" charset="-120"/>
              </a:rPr>
              <a:t>Promotion de la parité dans la gouvernance</a:t>
            </a:r>
            <a:endParaRPr lang="en-US" sz="1300" dirty="0"/>
          </a:p>
        </p:txBody>
      </p:sp>
      <p:sp>
        <p:nvSpPr>
          <p:cNvPr id="31" name="Shape 25"/>
          <p:cNvSpPr/>
          <p:nvPr/>
        </p:nvSpPr>
        <p:spPr>
          <a:xfrm>
            <a:off x="0" y="9791395"/>
            <a:ext cx="18288000" cy="580644"/>
          </a:xfrm>
          <a:prstGeom prst="rect">
            <a:avLst/>
          </a:prstGeom>
          <a:solidFill>
            <a:srgbClr val="F3F4F6"/>
          </a:solidFill>
          <a:ln/>
        </p:spPr>
      </p:sp>
      <p:sp>
        <p:nvSpPr>
          <p:cNvPr id="32" name="Shape 26"/>
          <p:cNvSpPr/>
          <p:nvPr/>
        </p:nvSpPr>
        <p:spPr>
          <a:xfrm>
            <a:off x="0" y="9791395"/>
            <a:ext cx="18288000" cy="9144"/>
          </a:xfrm>
          <a:prstGeom prst="rect">
            <a:avLst/>
          </a:prstGeom>
          <a:solidFill>
            <a:srgbClr val="E5E7EB"/>
          </a:solidFill>
          <a:ln/>
        </p:spPr>
      </p:sp>
      <p:pic>
        <p:nvPicPr>
          <p:cNvPr id="33" name="Image 4" descr="preencoded.png"/>
          <p:cNvPicPr>
            <a:picLocks noChangeAspect="1"/>
          </p:cNvPicPr>
          <p:nvPr/>
        </p:nvPicPr>
        <p:blipFill>
          <a:blip r:embed="rId7"/>
          <a:srcRect/>
          <a:stretch/>
        </p:blipFill>
        <p:spPr>
          <a:xfrm>
            <a:off x="457200" y="9994392"/>
            <a:ext cx="171907" cy="171907"/>
          </a:xfrm>
          <a:prstGeom prst="rect">
            <a:avLst/>
          </a:prstGeom>
        </p:spPr>
      </p:pic>
      <p:sp>
        <p:nvSpPr>
          <p:cNvPr id="34" name="Text 27"/>
          <p:cNvSpPr txBox="1"/>
          <p:nvPr/>
        </p:nvSpPr>
        <p:spPr>
          <a:xfrm>
            <a:off x="705002" y="9982505"/>
            <a:ext cx="2719426" cy="200254"/>
          </a:xfrm>
          <a:prstGeom prst="rect">
            <a:avLst/>
          </a:prstGeom>
          <a:noFill/>
          <a:ln/>
        </p:spPr>
        <p:txBody>
          <a:bodyPr wrap="square" lIns="0" tIns="0" rIns="0" bIns="0" rtlCol="0" anchor="ctr"/>
          <a:lstStyle/>
          <a:p>
            <a:pPr marL="0" indent="0" algn="l">
              <a:buNone/>
            </a:pPr>
            <a:r>
              <a:rPr lang="en-US" sz="1300" dirty="0">
                <a:solidFill>
                  <a:srgbClr val="374151"/>
                </a:solidFill>
                <a:latin typeface="Raleway" pitchFamily="34" charset="0"/>
                <a:ea typeface="Raleway" pitchFamily="34" charset="-122"/>
                <a:cs typeface="Raleway" pitchFamily="34" charset="-120"/>
              </a:rPr>
              <a:t>Contact@jerestaure-bienetre.org</a:t>
            </a:r>
            <a:endParaRPr lang="en-US" sz="1300" dirty="0"/>
          </a:p>
        </p:txBody>
      </p:sp>
      <p:pic>
        <p:nvPicPr>
          <p:cNvPr id="35" name="Image 5" descr="preencoded.png"/>
          <p:cNvPicPr>
            <a:picLocks noChangeAspect="1"/>
          </p:cNvPicPr>
          <p:nvPr/>
        </p:nvPicPr>
        <p:blipFill>
          <a:blip r:embed="rId8"/>
          <a:srcRect/>
          <a:stretch/>
        </p:blipFill>
        <p:spPr>
          <a:xfrm>
            <a:off x="3514954" y="9994392"/>
            <a:ext cx="171907" cy="171907"/>
          </a:xfrm>
          <a:prstGeom prst="rect">
            <a:avLst/>
          </a:prstGeom>
        </p:spPr>
      </p:pic>
      <p:sp>
        <p:nvSpPr>
          <p:cNvPr id="36" name="Text 28"/>
          <p:cNvSpPr txBox="1"/>
          <p:nvPr/>
        </p:nvSpPr>
        <p:spPr>
          <a:xfrm>
            <a:off x="3762756" y="9982505"/>
            <a:ext cx="1443838" cy="200254"/>
          </a:xfrm>
          <a:prstGeom prst="rect">
            <a:avLst/>
          </a:prstGeom>
          <a:noFill/>
          <a:ln/>
        </p:spPr>
        <p:txBody>
          <a:bodyPr wrap="square" lIns="0" tIns="0" rIns="0" bIns="0" rtlCol="0" anchor="ctr"/>
          <a:lstStyle/>
          <a:p>
            <a:pPr marL="0" indent="0" algn="l">
              <a:buNone/>
            </a:pPr>
            <a:r>
              <a:rPr lang="en-US" sz="1300" dirty="0">
                <a:solidFill>
                  <a:srgbClr val="374151"/>
                </a:solidFill>
                <a:latin typeface="Raleway" pitchFamily="34" charset="0"/>
                <a:ea typeface="Raleway" pitchFamily="34" charset="-122"/>
                <a:cs typeface="Raleway" pitchFamily="34" charset="-120"/>
              </a:rPr>
              <a:t>+229 96 24 94 86</a:t>
            </a:r>
            <a:endParaRPr lang="en-US" sz="1300" dirty="0"/>
          </a:p>
        </p:txBody>
      </p:sp>
      <p:pic>
        <p:nvPicPr>
          <p:cNvPr id="37" name="Image 6" descr="preencoded.png"/>
          <p:cNvPicPr>
            <a:picLocks noChangeAspect="1"/>
          </p:cNvPicPr>
          <p:nvPr/>
        </p:nvPicPr>
        <p:blipFill>
          <a:blip r:embed="rId9"/>
          <a:srcRect l="-989999" r="-989999"/>
          <a:stretch/>
        </p:blipFill>
        <p:spPr>
          <a:xfrm>
            <a:off x="16925544" y="10163556"/>
            <a:ext cx="190195" cy="9144"/>
          </a:xfrm>
          <a:prstGeom prst="rect">
            <a:avLst/>
          </a:prstGeom>
        </p:spPr>
      </p:pic>
      <p:pic>
        <p:nvPicPr>
          <p:cNvPr id="38" name="Image 7" descr="preencoded.png"/>
          <p:cNvPicPr>
            <a:picLocks noChangeAspect="1"/>
          </p:cNvPicPr>
          <p:nvPr/>
        </p:nvPicPr>
        <p:blipFill>
          <a:blip r:embed="rId10"/>
          <a:srcRect l="-989999" r="-989999"/>
          <a:stretch/>
        </p:blipFill>
        <p:spPr>
          <a:xfrm>
            <a:off x="17268444" y="10163556"/>
            <a:ext cx="190195" cy="9144"/>
          </a:xfrm>
          <a:prstGeom prst="rect">
            <a:avLst/>
          </a:prstGeom>
        </p:spPr>
      </p:pic>
      <p:pic>
        <p:nvPicPr>
          <p:cNvPr id="39" name="Image 8" descr="preencoded.png"/>
          <p:cNvPicPr>
            <a:picLocks noChangeAspect="1"/>
          </p:cNvPicPr>
          <p:nvPr/>
        </p:nvPicPr>
        <p:blipFill>
          <a:blip r:embed="rId11"/>
          <a:srcRect l="-1016667" r="-1016667"/>
          <a:stretch/>
        </p:blipFill>
        <p:spPr>
          <a:xfrm>
            <a:off x="17611344" y="10163556"/>
            <a:ext cx="219456" cy="9144"/>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Shape 0"/>
          <p:cNvSpPr/>
          <p:nvPr/>
        </p:nvSpPr>
        <p:spPr>
          <a:xfrm>
            <a:off x="0" y="0"/>
            <a:ext cx="18288000" cy="14496898"/>
          </a:xfrm>
          <a:prstGeom prst="rect">
            <a:avLst/>
          </a:prstGeom>
          <a:solidFill>
            <a:srgbClr val="F8F9FA"/>
          </a:solidFill>
          <a:ln/>
        </p:spPr>
      </p:sp>
      <p:sp>
        <p:nvSpPr>
          <p:cNvPr id="3" name="Shape 1"/>
          <p:cNvSpPr/>
          <p:nvPr/>
        </p:nvSpPr>
        <p:spPr>
          <a:xfrm>
            <a:off x="0" y="0"/>
            <a:ext cx="18288000" cy="838505"/>
          </a:xfrm>
          <a:prstGeom prst="rect">
            <a:avLst/>
          </a:prstGeom>
          <a:solidFill>
            <a:srgbClr val="1A5276"/>
          </a:solidFill>
          <a:ln/>
        </p:spPr>
      </p:sp>
      <p:sp>
        <p:nvSpPr>
          <p:cNvPr id="4" name="Text 2"/>
          <p:cNvSpPr txBox="1"/>
          <p:nvPr/>
        </p:nvSpPr>
        <p:spPr>
          <a:xfrm>
            <a:off x="457200" y="209398"/>
            <a:ext cx="6382512" cy="419710"/>
          </a:xfrm>
          <a:prstGeom prst="rect">
            <a:avLst/>
          </a:prstGeom>
          <a:noFill/>
          <a:ln/>
        </p:spPr>
        <p:txBody>
          <a:bodyPr wrap="square" lIns="0" tIns="0" rIns="0" bIns="0" rtlCol="0" anchor="ctr"/>
          <a:lstStyle/>
          <a:p>
            <a:pPr marL="0" indent="0" algn="l">
              <a:buNone/>
            </a:pPr>
            <a:r>
              <a:rPr lang="en-US" sz="2700" b="1" dirty="0">
                <a:solidFill>
                  <a:srgbClr val="FFFFFF"/>
                </a:solidFill>
                <a:latin typeface="Montserrat" pitchFamily="34" charset="0"/>
                <a:ea typeface="Montserrat" pitchFamily="34" charset="-122"/>
                <a:cs typeface="Montserrat" pitchFamily="34" charset="-120"/>
              </a:rPr>
              <a:t>Axes stratégiques (Vue d'ensemble)</a:t>
            </a:r>
            <a:endParaRPr lang="en-US" sz="2700" dirty="0"/>
          </a:p>
        </p:txBody>
      </p:sp>
      <p:sp>
        <p:nvSpPr>
          <p:cNvPr id="5" name="Shape 3"/>
          <p:cNvSpPr/>
          <p:nvPr/>
        </p:nvSpPr>
        <p:spPr>
          <a:xfrm>
            <a:off x="0" y="838505"/>
            <a:ext cx="18288000" cy="13116154"/>
          </a:xfrm>
          <a:prstGeom prst="rect">
            <a:avLst/>
          </a:prstGeom>
          <a:solidFill>
            <a:srgbClr val="F9FAFB"/>
          </a:solidFill>
          <a:ln/>
        </p:spPr>
      </p:sp>
      <p:sp>
        <p:nvSpPr>
          <p:cNvPr id="6" name="Text 4"/>
          <p:cNvSpPr txBox="1"/>
          <p:nvPr/>
        </p:nvSpPr>
        <p:spPr>
          <a:xfrm>
            <a:off x="381305" y="1238098"/>
            <a:ext cx="17221810" cy="495605"/>
          </a:xfrm>
          <a:prstGeom prst="rect">
            <a:avLst/>
          </a:prstGeom>
          <a:noFill/>
          <a:ln/>
        </p:spPr>
        <p:txBody>
          <a:bodyPr wrap="square" lIns="0" tIns="0" rIns="0" bIns="0" rtlCol="0" anchor="ctr"/>
          <a:lstStyle/>
          <a:p>
            <a:pPr marL="0" indent="0" algn="l">
              <a:buNone/>
            </a:pPr>
            <a:r>
              <a:rPr lang="en-US" sz="1500" dirty="0">
                <a:solidFill>
                  <a:srgbClr val="2C3E50"/>
                </a:solidFill>
                <a:latin typeface="Raleway" pitchFamily="34" charset="0"/>
                <a:ea typeface="Raleway" pitchFamily="34" charset="-122"/>
                <a:cs typeface="Raleway" pitchFamily="34" charset="-120"/>
              </a:rPr>
              <a:t>Le Plan Stratégique 2025-2028 de JeRestaure Bien-être s'articule autour de 5 domaines d'intervention prioritaires interconnectés, ciblant les défis majeurs auxquels font face les communautés, en particulier les jeunes et les femmes.</a:t>
            </a:r>
            <a:endParaRPr lang="en-US" sz="1500" dirty="0"/>
          </a:p>
        </p:txBody>
      </p:sp>
      <p:sp>
        <p:nvSpPr>
          <p:cNvPr id="7" name="Shape 5"/>
          <p:cNvSpPr/>
          <p:nvPr/>
        </p:nvSpPr>
        <p:spPr>
          <a:xfrm>
            <a:off x="381305" y="2057400"/>
            <a:ext cx="8610905" cy="3390595"/>
          </a:xfrm>
          <a:prstGeom prst="roundRect">
            <a:avLst>
              <a:gd name="adj" fmla="val 758"/>
            </a:avLst>
          </a:prstGeom>
          <a:solidFill>
            <a:srgbClr val="2ECC71">
              <a:alpha val="10000"/>
            </a:srgbClr>
          </a:solidFill>
          <a:ln/>
          <a:effectLst>
            <a:outerShdw blurRad="12700" dist="12700" dir="16200000" algn="bl" rotWithShape="0">
              <a:srgbClr val="000000">
                <a:alpha val="75000"/>
              </a:srgbClr>
            </a:outerShdw>
          </a:effectLst>
        </p:spPr>
      </p:sp>
      <p:sp>
        <p:nvSpPr>
          <p:cNvPr id="8" name="Shape 6"/>
          <p:cNvSpPr/>
          <p:nvPr/>
        </p:nvSpPr>
        <p:spPr>
          <a:xfrm>
            <a:off x="381305" y="2057400"/>
            <a:ext cx="47549" cy="3390595"/>
          </a:xfrm>
          <a:prstGeom prst="rect">
            <a:avLst/>
          </a:prstGeom>
          <a:solidFill>
            <a:srgbClr val="2ECC71"/>
          </a:solidFill>
          <a:ln/>
        </p:spPr>
      </p:sp>
      <p:pic>
        <p:nvPicPr>
          <p:cNvPr id="9" name="Image 0" descr="preencoded.png"/>
          <p:cNvPicPr>
            <a:picLocks noChangeAspect="1"/>
          </p:cNvPicPr>
          <p:nvPr/>
        </p:nvPicPr>
        <p:blipFill>
          <a:blip r:embed="rId3"/>
          <a:srcRect/>
          <a:stretch/>
        </p:blipFill>
        <p:spPr>
          <a:xfrm>
            <a:off x="657454" y="2295144"/>
            <a:ext cx="286207" cy="286207"/>
          </a:xfrm>
          <a:prstGeom prst="rect">
            <a:avLst/>
          </a:prstGeom>
        </p:spPr>
      </p:pic>
      <p:sp>
        <p:nvSpPr>
          <p:cNvPr id="10" name="Text 7"/>
          <p:cNvSpPr txBox="1"/>
          <p:nvPr/>
        </p:nvSpPr>
        <p:spPr>
          <a:xfrm>
            <a:off x="1095451" y="2295144"/>
            <a:ext cx="3305556" cy="277063"/>
          </a:xfrm>
          <a:prstGeom prst="rect">
            <a:avLst/>
          </a:prstGeom>
          <a:noFill/>
          <a:ln/>
        </p:spPr>
        <p:txBody>
          <a:bodyPr wrap="square" lIns="0" tIns="0" rIns="0" bIns="0" rtlCol="0" anchor="ctr"/>
          <a:lstStyle/>
          <a:p>
            <a:pPr marL="0" indent="0" algn="l">
              <a:buNone/>
            </a:pPr>
            <a:r>
              <a:rPr lang="en-US" sz="1800" b="1" dirty="0">
                <a:solidFill>
                  <a:srgbClr val="2C3E50"/>
                </a:solidFill>
                <a:latin typeface="Montserrat" pitchFamily="34" charset="0"/>
                <a:ea typeface="Montserrat" pitchFamily="34" charset="-122"/>
                <a:cs typeface="Montserrat" pitchFamily="34" charset="-120"/>
              </a:rPr>
              <a:t>1. Changement climatique</a:t>
            </a:r>
            <a:endParaRPr lang="en-US" sz="1800" dirty="0"/>
          </a:p>
        </p:txBody>
      </p:sp>
      <p:sp>
        <p:nvSpPr>
          <p:cNvPr id="11" name="Text 8"/>
          <p:cNvSpPr txBox="1"/>
          <p:nvPr/>
        </p:nvSpPr>
        <p:spPr>
          <a:xfrm>
            <a:off x="657454" y="2771546"/>
            <a:ext cx="995782" cy="200254"/>
          </a:xfrm>
          <a:prstGeom prst="rect">
            <a:avLst/>
          </a:prstGeom>
          <a:noFill/>
          <a:ln/>
        </p:spPr>
        <p:txBody>
          <a:bodyPr wrap="square" lIns="0" tIns="0" rIns="0" bIns="0" rtlCol="0" anchor="ctr"/>
          <a:lstStyle/>
          <a:p>
            <a:pPr marL="0" indent="0" algn="l">
              <a:buNone/>
            </a:pPr>
            <a:r>
              <a:rPr lang="en-US" sz="1300" b="1" dirty="0">
                <a:solidFill>
                  <a:srgbClr val="2C3E50"/>
                </a:solidFill>
                <a:latin typeface="Raleway" pitchFamily="34" charset="0"/>
                <a:ea typeface="Raleway" pitchFamily="34" charset="-122"/>
                <a:cs typeface="Raleway" pitchFamily="34" charset="-120"/>
              </a:rPr>
              <a:t>Diagnostic</a:t>
            </a:r>
            <a:endParaRPr lang="en-US" sz="1300" dirty="0"/>
          </a:p>
        </p:txBody>
      </p:sp>
      <p:sp>
        <p:nvSpPr>
          <p:cNvPr id="12" name="Text 9"/>
          <p:cNvSpPr txBox="1"/>
          <p:nvPr/>
        </p:nvSpPr>
        <p:spPr>
          <a:xfrm>
            <a:off x="657454" y="4181551"/>
            <a:ext cx="1377086" cy="200254"/>
          </a:xfrm>
          <a:prstGeom prst="rect">
            <a:avLst/>
          </a:prstGeom>
          <a:noFill/>
          <a:ln/>
        </p:spPr>
        <p:txBody>
          <a:bodyPr wrap="square" lIns="0" tIns="0" rIns="0" bIns="0" rtlCol="0" anchor="ctr"/>
          <a:lstStyle/>
          <a:p>
            <a:pPr marL="0" indent="0" algn="l">
              <a:buNone/>
            </a:pPr>
            <a:r>
              <a:rPr lang="en-US" sz="1300" b="1" dirty="0">
                <a:solidFill>
                  <a:srgbClr val="2C3E50"/>
                </a:solidFill>
                <a:latin typeface="Raleway" pitchFamily="34" charset="0"/>
                <a:ea typeface="Raleway" pitchFamily="34" charset="-122"/>
                <a:cs typeface="Raleway" pitchFamily="34" charset="-120"/>
              </a:rPr>
              <a:t>Enjeux majeurs</a:t>
            </a:r>
            <a:endParaRPr lang="en-US" sz="1300" dirty="0"/>
          </a:p>
        </p:txBody>
      </p:sp>
      <p:sp>
        <p:nvSpPr>
          <p:cNvPr id="13" name="Text 10"/>
          <p:cNvSpPr txBox="1"/>
          <p:nvPr/>
        </p:nvSpPr>
        <p:spPr>
          <a:xfrm>
            <a:off x="657454" y="3105302"/>
            <a:ext cx="7982712" cy="8668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L'Afrique pâtit de manière disproportionnée du changement climatique, perdant 2 à 5% du PIB annuel à gérer les extrêmes climatiques. 460 millions de personnes (36% de la population africaine) sont exposées à au moins un risque climatique, tandis que les financements pour l'adaptation restent insuffisants (30-50 milliards $/an nécessaires).</a:t>
            </a:r>
            <a:endParaRPr lang="en-US" sz="1200" dirty="0"/>
          </a:p>
        </p:txBody>
      </p:sp>
      <p:sp>
        <p:nvSpPr>
          <p:cNvPr id="14" name="Shape 11"/>
          <p:cNvSpPr/>
          <p:nvPr/>
        </p:nvSpPr>
        <p:spPr>
          <a:xfrm>
            <a:off x="685800" y="4524451"/>
            <a:ext cx="1666951" cy="304495"/>
          </a:xfrm>
          <a:prstGeom prst="roundRect">
            <a:avLst>
              <a:gd name="adj" fmla="val 37538"/>
            </a:avLst>
          </a:prstGeom>
          <a:solidFill>
            <a:srgbClr val="2ECC71">
              <a:alpha val="20000"/>
            </a:srgbClr>
          </a:solidFill>
          <a:ln w="12700">
            <a:solidFill>
              <a:srgbClr val="2ECC71">
                <a:alpha val="50000"/>
              </a:srgbClr>
            </a:solidFill>
            <a:prstDash val="solid"/>
          </a:ln>
        </p:spPr>
      </p:sp>
      <p:sp>
        <p:nvSpPr>
          <p:cNvPr id="15" name="Shape 12"/>
          <p:cNvSpPr/>
          <p:nvPr/>
        </p:nvSpPr>
        <p:spPr>
          <a:xfrm>
            <a:off x="2406701" y="4524451"/>
            <a:ext cx="1438351" cy="304495"/>
          </a:xfrm>
          <a:prstGeom prst="roundRect">
            <a:avLst>
              <a:gd name="adj" fmla="val 37538"/>
            </a:avLst>
          </a:prstGeom>
          <a:solidFill>
            <a:srgbClr val="2ECC71">
              <a:alpha val="20000"/>
            </a:srgbClr>
          </a:solidFill>
          <a:ln w="12700">
            <a:solidFill>
              <a:srgbClr val="2ECC71">
                <a:alpha val="50000"/>
              </a:srgbClr>
            </a:solidFill>
            <a:prstDash val="solid"/>
          </a:ln>
        </p:spPr>
      </p:sp>
      <p:sp>
        <p:nvSpPr>
          <p:cNvPr id="16" name="Shape 13"/>
          <p:cNvSpPr/>
          <p:nvPr/>
        </p:nvSpPr>
        <p:spPr>
          <a:xfrm>
            <a:off x="3898087" y="4524451"/>
            <a:ext cx="2115007" cy="304495"/>
          </a:xfrm>
          <a:prstGeom prst="roundRect">
            <a:avLst>
              <a:gd name="adj" fmla="val 37538"/>
            </a:avLst>
          </a:prstGeom>
          <a:solidFill>
            <a:srgbClr val="2ECC71">
              <a:alpha val="20000"/>
            </a:srgbClr>
          </a:solidFill>
          <a:ln w="12700">
            <a:solidFill>
              <a:srgbClr val="2ECC71">
                <a:alpha val="50000"/>
              </a:srgbClr>
            </a:solidFill>
            <a:prstDash val="solid"/>
          </a:ln>
        </p:spPr>
      </p:sp>
      <p:sp>
        <p:nvSpPr>
          <p:cNvPr id="17" name="Shape 14"/>
          <p:cNvSpPr/>
          <p:nvPr/>
        </p:nvSpPr>
        <p:spPr>
          <a:xfrm>
            <a:off x="6066130" y="4524451"/>
            <a:ext cx="1666951" cy="304495"/>
          </a:xfrm>
          <a:prstGeom prst="roundRect">
            <a:avLst>
              <a:gd name="adj" fmla="val 37538"/>
            </a:avLst>
          </a:prstGeom>
          <a:solidFill>
            <a:srgbClr val="2ECC71">
              <a:alpha val="20000"/>
            </a:srgbClr>
          </a:solidFill>
          <a:ln w="12700">
            <a:solidFill>
              <a:srgbClr val="2ECC71">
                <a:alpha val="50000"/>
              </a:srgbClr>
            </a:solidFill>
            <a:prstDash val="solid"/>
          </a:ln>
        </p:spPr>
      </p:sp>
      <p:sp>
        <p:nvSpPr>
          <p:cNvPr id="18" name="Shape 15"/>
          <p:cNvSpPr/>
          <p:nvPr/>
        </p:nvSpPr>
        <p:spPr>
          <a:xfrm>
            <a:off x="685800" y="4882896"/>
            <a:ext cx="1399946" cy="304495"/>
          </a:xfrm>
          <a:prstGeom prst="roundRect">
            <a:avLst>
              <a:gd name="adj" fmla="val 37538"/>
            </a:avLst>
          </a:prstGeom>
          <a:solidFill>
            <a:srgbClr val="2ECC71">
              <a:alpha val="20000"/>
            </a:srgbClr>
          </a:solidFill>
          <a:ln w="12700">
            <a:solidFill>
              <a:srgbClr val="2ECC71">
                <a:alpha val="50000"/>
              </a:srgbClr>
            </a:solidFill>
            <a:prstDash val="solid"/>
          </a:ln>
        </p:spPr>
      </p:sp>
      <p:sp>
        <p:nvSpPr>
          <p:cNvPr id="19" name="Shape 16"/>
          <p:cNvSpPr/>
          <p:nvPr/>
        </p:nvSpPr>
        <p:spPr>
          <a:xfrm>
            <a:off x="2141525" y="4882896"/>
            <a:ext cx="1171346" cy="304495"/>
          </a:xfrm>
          <a:prstGeom prst="roundRect">
            <a:avLst>
              <a:gd name="adj" fmla="val 37538"/>
            </a:avLst>
          </a:prstGeom>
          <a:solidFill>
            <a:srgbClr val="2ECC71">
              <a:alpha val="20000"/>
            </a:srgbClr>
          </a:solidFill>
          <a:ln w="12700">
            <a:solidFill>
              <a:srgbClr val="2ECC71">
                <a:alpha val="50000"/>
              </a:srgbClr>
            </a:solidFill>
            <a:prstDash val="solid"/>
          </a:ln>
        </p:spPr>
      </p:sp>
      <p:sp>
        <p:nvSpPr>
          <p:cNvPr id="20" name="Text 17"/>
          <p:cNvSpPr txBox="1"/>
          <p:nvPr/>
        </p:nvSpPr>
        <p:spPr>
          <a:xfrm>
            <a:off x="771754" y="4591202"/>
            <a:ext cx="1598371" cy="162763"/>
          </a:xfrm>
          <a:prstGeom prst="rect">
            <a:avLst/>
          </a:prstGeom>
          <a:noFill/>
          <a:ln/>
        </p:spPr>
        <p:txBody>
          <a:bodyPr wrap="square" lIns="0" tIns="0" rIns="0" bIns="0" rtlCol="0" anchor="ctr"/>
          <a:lstStyle/>
          <a:p>
            <a:pPr marL="0" indent="0" algn="l">
              <a:buNone/>
            </a:pPr>
            <a:r>
              <a:rPr lang="en-US" sz="1000" dirty="0">
                <a:solidFill>
                  <a:srgbClr val="2C3E50"/>
                </a:solidFill>
                <a:latin typeface="Raleway" pitchFamily="34" charset="0"/>
                <a:ea typeface="Raleway" pitchFamily="34" charset="-122"/>
                <a:cs typeface="Raleway" pitchFamily="34" charset="-120"/>
              </a:rPr>
              <a:t>Adaptation et résilience</a:t>
            </a:r>
            <a:endParaRPr lang="en-US" sz="1000" dirty="0"/>
          </a:p>
        </p:txBody>
      </p:sp>
      <p:sp>
        <p:nvSpPr>
          <p:cNvPr id="21" name="Text 18"/>
          <p:cNvSpPr txBox="1"/>
          <p:nvPr/>
        </p:nvSpPr>
        <p:spPr>
          <a:xfrm>
            <a:off x="2492654" y="4591202"/>
            <a:ext cx="1369771" cy="162763"/>
          </a:xfrm>
          <a:prstGeom prst="rect">
            <a:avLst/>
          </a:prstGeom>
          <a:noFill/>
          <a:ln/>
        </p:spPr>
        <p:txBody>
          <a:bodyPr wrap="square" lIns="0" tIns="0" rIns="0" bIns="0" rtlCol="0" anchor="ctr"/>
          <a:lstStyle/>
          <a:p>
            <a:pPr marL="0" indent="0" algn="l">
              <a:buNone/>
            </a:pPr>
            <a:r>
              <a:rPr lang="en-US" sz="1000" dirty="0">
                <a:solidFill>
                  <a:srgbClr val="2C3E50"/>
                </a:solidFill>
                <a:latin typeface="Raleway" pitchFamily="34" charset="0"/>
                <a:ea typeface="Raleway" pitchFamily="34" charset="-122"/>
                <a:cs typeface="Raleway" pitchFamily="34" charset="-120"/>
              </a:rPr>
              <a:t>Sécurité alimentaire</a:t>
            </a:r>
            <a:endParaRPr lang="en-US" sz="1000" dirty="0"/>
          </a:p>
        </p:txBody>
      </p:sp>
      <p:sp>
        <p:nvSpPr>
          <p:cNvPr id="22" name="Text 19"/>
          <p:cNvSpPr txBox="1"/>
          <p:nvPr/>
        </p:nvSpPr>
        <p:spPr>
          <a:xfrm>
            <a:off x="3984041" y="4591202"/>
            <a:ext cx="2046427" cy="162763"/>
          </a:xfrm>
          <a:prstGeom prst="rect">
            <a:avLst/>
          </a:prstGeom>
          <a:noFill/>
          <a:ln/>
        </p:spPr>
        <p:txBody>
          <a:bodyPr wrap="square" lIns="0" tIns="0" rIns="0" bIns="0" rtlCol="0" anchor="ctr"/>
          <a:lstStyle/>
          <a:p>
            <a:pPr marL="0" indent="0" algn="l">
              <a:buNone/>
            </a:pPr>
            <a:r>
              <a:rPr lang="en-US" sz="1000" dirty="0">
                <a:solidFill>
                  <a:srgbClr val="2C3E50"/>
                </a:solidFill>
                <a:latin typeface="Raleway" pitchFamily="34" charset="0"/>
                <a:ea typeface="Raleway" pitchFamily="34" charset="-122"/>
                <a:cs typeface="Raleway" pitchFamily="34" charset="-120"/>
              </a:rPr>
              <a:t>Gestion des ressources en eau</a:t>
            </a:r>
            <a:endParaRPr lang="en-US" sz="1000" dirty="0"/>
          </a:p>
        </p:txBody>
      </p:sp>
      <p:sp>
        <p:nvSpPr>
          <p:cNvPr id="23" name="Text 20"/>
          <p:cNvSpPr txBox="1"/>
          <p:nvPr/>
        </p:nvSpPr>
        <p:spPr>
          <a:xfrm>
            <a:off x="6152083" y="4591202"/>
            <a:ext cx="1598371" cy="162763"/>
          </a:xfrm>
          <a:prstGeom prst="rect">
            <a:avLst/>
          </a:prstGeom>
          <a:noFill/>
          <a:ln/>
        </p:spPr>
        <p:txBody>
          <a:bodyPr wrap="square" lIns="0" tIns="0" rIns="0" bIns="0" rtlCol="0" anchor="ctr"/>
          <a:lstStyle/>
          <a:p>
            <a:pPr marL="0" indent="0" algn="l">
              <a:buNone/>
            </a:pPr>
            <a:r>
              <a:rPr lang="en-US" sz="1000" dirty="0">
                <a:solidFill>
                  <a:srgbClr val="2C3E50"/>
                </a:solidFill>
                <a:latin typeface="Raleway" pitchFamily="34" charset="0"/>
                <a:ea typeface="Raleway" pitchFamily="34" charset="-122"/>
                <a:cs typeface="Raleway" pitchFamily="34" charset="-120"/>
              </a:rPr>
              <a:t>Énergies renouvelables</a:t>
            </a:r>
            <a:endParaRPr lang="en-US" sz="1000" dirty="0"/>
          </a:p>
        </p:txBody>
      </p:sp>
      <p:sp>
        <p:nvSpPr>
          <p:cNvPr id="24" name="Text 21"/>
          <p:cNvSpPr txBox="1"/>
          <p:nvPr/>
        </p:nvSpPr>
        <p:spPr>
          <a:xfrm>
            <a:off x="771754" y="4949647"/>
            <a:ext cx="1332281" cy="162763"/>
          </a:xfrm>
          <a:prstGeom prst="rect">
            <a:avLst/>
          </a:prstGeom>
          <a:noFill/>
          <a:ln/>
        </p:spPr>
        <p:txBody>
          <a:bodyPr wrap="square" lIns="0" tIns="0" rIns="0" bIns="0" rtlCol="0" anchor="ctr"/>
          <a:lstStyle/>
          <a:p>
            <a:pPr marL="0" indent="0" algn="l">
              <a:buNone/>
            </a:pPr>
            <a:r>
              <a:rPr lang="en-US" sz="1000" dirty="0">
                <a:solidFill>
                  <a:srgbClr val="2C3E50"/>
                </a:solidFill>
                <a:latin typeface="Raleway" pitchFamily="34" charset="0"/>
                <a:ea typeface="Raleway" pitchFamily="34" charset="-122"/>
                <a:cs typeface="Raleway" pitchFamily="34" charset="-120"/>
              </a:rPr>
              <a:t>Agriculture durable</a:t>
            </a:r>
            <a:endParaRPr lang="en-US" sz="1000" dirty="0"/>
          </a:p>
        </p:txBody>
      </p:sp>
      <p:sp>
        <p:nvSpPr>
          <p:cNvPr id="25" name="Text 22"/>
          <p:cNvSpPr txBox="1"/>
          <p:nvPr/>
        </p:nvSpPr>
        <p:spPr>
          <a:xfrm>
            <a:off x="2227478" y="4949647"/>
            <a:ext cx="1103681" cy="162763"/>
          </a:xfrm>
          <a:prstGeom prst="rect">
            <a:avLst/>
          </a:prstGeom>
          <a:noFill/>
          <a:ln/>
        </p:spPr>
        <p:txBody>
          <a:bodyPr wrap="square" lIns="0" tIns="0" rIns="0" bIns="0" rtlCol="0" anchor="ctr"/>
          <a:lstStyle/>
          <a:p>
            <a:pPr marL="0" indent="0" algn="l">
              <a:buNone/>
            </a:pPr>
            <a:r>
              <a:rPr lang="en-US" sz="1000" dirty="0">
                <a:solidFill>
                  <a:srgbClr val="2C3E50"/>
                </a:solidFill>
                <a:latin typeface="Raleway" pitchFamily="34" charset="0"/>
                <a:ea typeface="Raleway" pitchFamily="34" charset="-122"/>
                <a:cs typeface="Raleway" pitchFamily="34" charset="-120"/>
              </a:rPr>
              <a:t>Économie verte</a:t>
            </a:r>
            <a:endParaRPr lang="en-US" sz="1000" dirty="0"/>
          </a:p>
        </p:txBody>
      </p:sp>
      <p:sp>
        <p:nvSpPr>
          <p:cNvPr id="26" name="Shape 23"/>
          <p:cNvSpPr/>
          <p:nvPr/>
        </p:nvSpPr>
        <p:spPr>
          <a:xfrm>
            <a:off x="9296705" y="2057400"/>
            <a:ext cx="8610905" cy="3390595"/>
          </a:xfrm>
          <a:prstGeom prst="roundRect">
            <a:avLst>
              <a:gd name="adj" fmla="val 758"/>
            </a:avLst>
          </a:prstGeom>
          <a:solidFill>
            <a:srgbClr val="3498DB">
              <a:alpha val="10000"/>
            </a:srgbClr>
          </a:solidFill>
          <a:ln/>
          <a:effectLst>
            <a:outerShdw blurRad="12700" dist="12700" dir="16200000" algn="bl" rotWithShape="0">
              <a:srgbClr val="000000">
                <a:alpha val="75000"/>
              </a:srgbClr>
            </a:outerShdw>
          </a:effectLst>
        </p:spPr>
      </p:sp>
      <p:sp>
        <p:nvSpPr>
          <p:cNvPr id="27" name="Shape 24"/>
          <p:cNvSpPr/>
          <p:nvPr/>
        </p:nvSpPr>
        <p:spPr>
          <a:xfrm>
            <a:off x="9296705" y="2057400"/>
            <a:ext cx="47549" cy="3390595"/>
          </a:xfrm>
          <a:prstGeom prst="rect">
            <a:avLst/>
          </a:prstGeom>
          <a:solidFill>
            <a:srgbClr val="3498DB"/>
          </a:solidFill>
          <a:ln/>
        </p:spPr>
      </p:sp>
      <p:pic>
        <p:nvPicPr>
          <p:cNvPr id="28" name="Image 1" descr="preencoded.png"/>
          <p:cNvPicPr>
            <a:picLocks noChangeAspect="1"/>
          </p:cNvPicPr>
          <p:nvPr/>
        </p:nvPicPr>
        <p:blipFill>
          <a:blip r:embed="rId4"/>
          <a:srcRect l="-607" r="-607"/>
          <a:stretch/>
        </p:blipFill>
        <p:spPr>
          <a:xfrm>
            <a:off x="9572854" y="2295144"/>
            <a:ext cx="362102" cy="286207"/>
          </a:xfrm>
          <a:prstGeom prst="rect">
            <a:avLst/>
          </a:prstGeom>
        </p:spPr>
      </p:pic>
      <p:sp>
        <p:nvSpPr>
          <p:cNvPr id="29" name="Text 25"/>
          <p:cNvSpPr txBox="1"/>
          <p:nvPr/>
        </p:nvSpPr>
        <p:spPr>
          <a:xfrm>
            <a:off x="10086746" y="2295144"/>
            <a:ext cx="2220163" cy="277063"/>
          </a:xfrm>
          <a:prstGeom prst="rect">
            <a:avLst/>
          </a:prstGeom>
          <a:noFill/>
          <a:ln/>
        </p:spPr>
        <p:txBody>
          <a:bodyPr wrap="square" lIns="0" tIns="0" rIns="0" bIns="0" rtlCol="0" anchor="ctr"/>
          <a:lstStyle/>
          <a:p>
            <a:pPr marL="0" indent="0" algn="l">
              <a:buNone/>
            </a:pPr>
            <a:r>
              <a:rPr lang="en-US" sz="1800" b="1" dirty="0">
                <a:solidFill>
                  <a:srgbClr val="2C3E50"/>
                </a:solidFill>
                <a:latin typeface="Montserrat" pitchFamily="34" charset="0"/>
                <a:ea typeface="Montserrat" pitchFamily="34" charset="-122"/>
                <a:cs typeface="Montserrat" pitchFamily="34" charset="-120"/>
              </a:rPr>
              <a:t>2. Espace civique</a:t>
            </a:r>
            <a:endParaRPr lang="en-US" sz="1800" dirty="0"/>
          </a:p>
        </p:txBody>
      </p:sp>
      <p:sp>
        <p:nvSpPr>
          <p:cNvPr id="30" name="Text 26"/>
          <p:cNvSpPr txBox="1"/>
          <p:nvPr/>
        </p:nvSpPr>
        <p:spPr>
          <a:xfrm>
            <a:off x="9572854" y="2771546"/>
            <a:ext cx="995782" cy="200254"/>
          </a:xfrm>
          <a:prstGeom prst="rect">
            <a:avLst/>
          </a:prstGeom>
          <a:noFill/>
          <a:ln/>
        </p:spPr>
        <p:txBody>
          <a:bodyPr wrap="square" lIns="0" tIns="0" rIns="0" bIns="0" rtlCol="0" anchor="ctr"/>
          <a:lstStyle/>
          <a:p>
            <a:pPr marL="0" indent="0" algn="l">
              <a:buNone/>
            </a:pPr>
            <a:r>
              <a:rPr lang="en-US" sz="1300" b="1" dirty="0">
                <a:solidFill>
                  <a:srgbClr val="2C3E50"/>
                </a:solidFill>
                <a:latin typeface="Raleway" pitchFamily="34" charset="0"/>
                <a:ea typeface="Raleway" pitchFamily="34" charset="-122"/>
                <a:cs typeface="Raleway" pitchFamily="34" charset="-120"/>
              </a:rPr>
              <a:t>Diagnostic</a:t>
            </a:r>
            <a:endParaRPr lang="en-US" sz="1300" dirty="0"/>
          </a:p>
        </p:txBody>
      </p:sp>
      <p:sp>
        <p:nvSpPr>
          <p:cNvPr id="31" name="Text 27"/>
          <p:cNvSpPr txBox="1"/>
          <p:nvPr/>
        </p:nvSpPr>
        <p:spPr>
          <a:xfrm>
            <a:off x="9572854" y="4181551"/>
            <a:ext cx="1377086" cy="200254"/>
          </a:xfrm>
          <a:prstGeom prst="rect">
            <a:avLst/>
          </a:prstGeom>
          <a:noFill/>
          <a:ln/>
        </p:spPr>
        <p:txBody>
          <a:bodyPr wrap="square" lIns="0" tIns="0" rIns="0" bIns="0" rtlCol="0" anchor="ctr"/>
          <a:lstStyle/>
          <a:p>
            <a:pPr marL="0" indent="0" algn="l">
              <a:buNone/>
            </a:pPr>
            <a:r>
              <a:rPr lang="en-US" sz="1300" b="1" dirty="0">
                <a:solidFill>
                  <a:srgbClr val="2C3E50"/>
                </a:solidFill>
                <a:latin typeface="Raleway" pitchFamily="34" charset="0"/>
                <a:ea typeface="Raleway" pitchFamily="34" charset="-122"/>
                <a:cs typeface="Raleway" pitchFamily="34" charset="-120"/>
              </a:rPr>
              <a:t>Enjeux majeurs</a:t>
            </a:r>
            <a:endParaRPr lang="en-US" sz="1300" dirty="0"/>
          </a:p>
        </p:txBody>
      </p:sp>
      <p:sp>
        <p:nvSpPr>
          <p:cNvPr id="32" name="Text 28"/>
          <p:cNvSpPr txBox="1"/>
          <p:nvPr/>
        </p:nvSpPr>
        <p:spPr>
          <a:xfrm>
            <a:off x="9572854" y="3105302"/>
            <a:ext cx="8115300" cy="8668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La participation citoyenne est un fondement de la bonne gouvernance, mais reste limitée dans de nombreux contextes africains. Neuf pays africains figurent parmi les 50 premiers au monde en termes de participation politique, mais les défis persistent avec la réduction des espaces civiques, la limitation des libertés d'expression et l'exclusion des jeunes.</a:t>
            </a:r>
            <a:endParaRPr lang="en-US" sz="1200" dirty="0"/>
          </a:p>
        </p:txBody>
      </p:sp>
      <p:sp>
        <p:nvSpPr>
          <p:cNvPr id="33" name="Shape 29"/>
          <p:cNvSpPr/>
          <p:nvPr/>
        </p:nvSpPr>
        <p:spPr>
          <a:xfrm>
            <a:off x="9601200" y="4524451"/>
            <a:ext cx="1619402" cy="304495"/>
          </a:xfrm>
          <a:prstGeom prst="roundRect">
            <a:avLst>
              <a:gd name="adj" fmla="val 37538"/>
            </a:avLst>
          </a:prstGeom>
          <a:solidFill>
            <a:srgbClr val="3498DB">
              <a:alpha val="20000"/>
            </a:srgbClr>
          </a:solidFill>
          <a:ln w="12700">
            <a:solidFill>
              <a:srgbClr val="3498DB">
                <a:alpha val="50000"/>
              </a:srgbClr>
            </a:solidFill>
            <a:prstDash val="solid"/>
          </a:ln>
        </p:spPr>
      </p:sp>
      <p:sp>
        <p:nvSpPr>
          <p:cNvPr id="34" name="Shape 30"/>
          <p:cNvSpPr/>
          <p:nvPr/>
        </p:nvSpPr>
        <p:spPr>
          <a:xfrm>
            <a:off x="11269980" y="4524451"/>
            <a:ext cx="1304849" cy="304495"/>
          </a:xfrm>
          <a:prstGeom prst="roundRect">
            <a:avLst>
              <a:gd name="adj" fmla="val 37538"/>
            </a:avLst>
          </a:prstGeom>
          <a:solidFill>
            <a:srgbClr val="3498DB">
              <a:alpha val="20000"/>
            </a:srgbClr>
          </a:solidFill>
          <a:ln w="12700">
            <a:solidFill>
              <a:srgbClr val="3498DB">
                <a:alpha val="50000"/>
              </a:srgbClr>
            </a:solidFill>
            <a:prstDash val="solid"/>
          </a:ln>
        </p:spPr>
      </p:sp>
      <p:sp>
        <p:nvSpPr>
          <p:cNvPr id="35" name="Shape 31"/>
          <p:cNvSpPr/>
          <p:nvPr/>
        </p:nvSpPr>
        <p:spPr>
          <a:xfrm>
            <a:off x="12623292" y="4524451"/>
            <a:ext cx="1571854" cy="304495"/>
          </a:xfrm>
          <a:prstGeom prst="roundRect">
            <a:avLst>
              <a:gd name="adj" fmla="val 37538"/>
            </a:avLst>
          </a:prstGeom>
          <a:solidFill>
            <a:srgbClr val="3498DB">
              <a:alpha val="20000"/>
            </a:srgbClr>
          </a:solidFill>
          <a:ln w="12700">
            <a:solidFill>
              <a:srgbClr val="3498DB">
                <a:alpha val="50000"/>
              </a:srgbClr>
            </a:solidFill>
            <a:prstDash val="solid"/>
          </a:ln>
        </p:spPr>
      </p:sp>
      <p:sp>
        <p:nvSpPr>
          <p:cNvPr id="36" name="Shape 32"/>
          <p:cNvSpPr/>
          <p:nvPr/>
        </p:nvSpPr>
        <p:spPr>
          <a:xfrm>
            <a:off x="14246352" y="4524451"/>
            <a:ext cx="1037844" cy="304495"/>
          </a:xfrm>
          <a:prstGeom prst="roundRect">
            <a:avLst>
              <a:gd name="adj" fmla="val 37538"/>
            </a:avLst>
          </a:prstGeom>
          <a:solidFill>
            <a:srgbClr val="3498DB">
              <a:alpha val="20000"/>
            </a:srgbClr>
          </a:solidFill>
          <a:ln w="12700">
            <a:solidFill>
              <a:srgbClr val="3498DB">
                <a:alpha val="50000"/>
              </a:srgbClr>
            </a:solidFill>
            <a:prstDash val="solid"/>
          </a:ln>
        </p:spPr>
      </p:sp>
      <p:sp>
        <p:nvSpPr>
          <p:cNvPr id="37" name="Shape 33"/>
          <p:cNvSpPr/>
          <p:nvPr/>
        </p:nvSpPr>
        <p:spPr>
          <a:xfrm>
            <a:off x="15335402" y="4524451"/>
            <a:ext cx="1190549" cy="304495"/>
          </a:xfrm>
          <a:prstGeom prst="roundRect">
            <a:avLst>
              <a:gd name="adj" fmla="val 37538"/>
            </a:avLst>
          </a:prstGeom>
          <a:solidFill>
            <a:srgbClr val="3498DB">
              <a:alpha val="20000"/>
            </a:srgbClr>
          </a:solidFill>
          <a:ln w="12700">
            <a:solidFill>
              <a:srgbClr val="3498DB">
                <a:alpha val="50000"/>
              </a:srgbClr>
            </a:solidFill>
            <a:prstDash val="solid"/>
          </a:ln>
        </p:spPr>
      </p:sp>
      <p:sp>
        <p:nvSpPr>
          <p:cNvPr id="38" name="Shape 34"/>
          <p:cNvSpPr/>
          <p:nvPr/>
        </p:nvSpPr>
        <p:spPr>
          <a:xfrm>
            <a:off x="9601200" y="4882896"/>
            <a:ext cx="2057400" cy="304495"/>
          </a:xfrm>
          <a:prstGeom prst="roundRect">
            <a:avLst>
              <a:gd name="adj" fmla="val 37538"/>
            </a:avLst>
          </a:prstGeom>
          <a:solidFill>
            <a:srgbClr val="3498DB">
              <a:alpha val="20000"/>
            </a:srgbClr>
          </a:solidFill>
          <a:ln w="12700">
            <a:solidFill>
              <a:srgbClr val="3498DB">
                <a:alpha val="50000"/>
              </a:srgbClr>
            </a:solidFill>
            <a:prstDash val="solid"/>
          </a:ln>
        </p:spPr>
      </p:sp>
      <p:sp>
        <p:nvSpPr>
          <p:cNvPr id="39" name="Text 35"/>
          <p:cNvSpPr txBox="1"/>
          <p:nvPr/>
        </p:nvSpPr>
        <p:spPr>
          <a:xfrm>
            <a:off x="9687154" y="4591202"/>
            <a:ext cx="1550822" cy="162763"/>
          </a:xfrm>
          <a:prstGeom prst="rect">
            <a:avLst/>
          </a:prstGeom>
          <a:noFill/>
          <a:ln/>
        </p:spPr>
        <p:txBody>
          <a:bodyPr wrap="square" lIns="0" tIns="0" rIns="0" bIns="0" rtlCol="0" anchor="ctr"/>
          <a:lstStyle/>
          <a:p>
            <a:pPr marL="0" indent="0" algn="l">
              <a:buNone/>
            </a:pPr>
            <a:r>
              <a:rPr lang="en-US" sz="1000" dirty="0">
                <a:solidFill>
                  <a:srgbClr val="2C3E50"/>
                </a:solidFill>
                <a:latin typeface="Raleway" pitchFamily="34" charset="0"/>
                <a:ea typeface="Raleway" pitchFamily="34" charset="-122"/>
                <a:cs typeface="Raleway" pitchFamily="34" charset="-120"/>
              </a:rPr>
              <a:t>Participation citoyenne</a:t>
            </a:r>
            <a:endParaRPr lang="en-US" sz="1000" dirty="0"/>
          </a:p>
        </p:txBody>
      </p:sp>
      <p:sp>
        <p:nvSpPr>
          <p:cNvPr id="40" name="Text 36"/>
          <p:cNvSpPr txBox="1"/>
          <p:nvPr/>
        </p:nvSpPr>
        <p:spPr>
          <a:xfrm>
            <a:off x="11355934" y="4591202"/>
            <a:ext cx="1237183" cy="162763"/>
          </a:xfrm>
          <a:prstGeom prst="rect">
            <a:avLst/>
          </a:prstGeom>
          <a:noFill/>
          <a:ln/>
        </p:spPr>
        <p:txBody>
          <a:bodyPr wrap="square" lIns="0" tIns="0" rIns="0" bIns="0" rtlCol="0" anchor="ctr"/>
          <a:lstStyle/>
          <a:p>
            <a:pPr marL="0" indent="0" algn="l">
              <a:buNone/>
            </a:pPr>
            <a:r>
              <a:rPr lang="en-US" sz="1000" dirty="0">
                <a:solidFill>
                  <a:srgbClr val="2C3E50"/>
                </a:solidFill>
                <a:latin typeface="Raleway" pitchFamily="34" charset="0"/>
                <a:ea typeface="Raleway" pitchFamily="34" charset="-122"/>
                <a:cs typeface="Raleway" pitchFamily="34" charset="-120"/>
              </a:rPr>
              <a:t>Éducation civique</a:t>
            </a:r>
            <a:endParaRPr lang="en-US" sz="1000" dirty="0"/>
          </a:p>
        </p:txBody>
      </p:sp>
      <p:sp>
        <p:nvSpPr>
          <p:cNvPr id="41" name="Text 37"/>
          <p:cNvSpPr txBox="1"/>
          <p:nvPr/>
        </p:nvSpPr>
        <p:spPr>
          <a:xfrm>
            <a:off x="12709246" y="4591202"/>
            <a:ext cx="1503274" cy="162763"/>
          </a:xfrm>
          <a:prstGeom prst="rect">
            <a:avLst/>
          </a:prstGeom>
          <a:noFill/>
          <a:ln/>
        </p:spPr>
        <p:txBody>
          <a:bodyPr wrap="square" lIns="0" tIns="0" rIns="0" bIns="0" rtlCol="0" anchor="ctr"/>
          <a:lstStyle/>
          <a:p>
            <a:pPr marL="0" indent="0" algn="l">
              <a:buNone/>
            </a:pPr>
            <a:r>
              <a:rPr lang="en-US" sz="1000" dirty="0">
                <a:solidFill>
                  <a:srgbClr val="2C3E50"/>
                </a:solidFill>
                <a:latin typeface="Raleway" pitchFamily="34" charset="0"/>
                <a:ea typeface="Raleway" pitchFamily="34" charset="-122"/>
                <a:cs typeface="Raleway" pitchFamily="34" charset="-120"/>
              </a:rPr>
              <a:t>Plaidoyer et advocacy</a:t>
            </a:r>
            <a:endParaRPr lang="en-US" sz="1000" dirty="0"/>
          </a:p>
        </p:txBody>
      </p:sp>
      <p:sp>
        <p:nvSpPr>
          <p:cNvPr id="42" name="Text 38"/>
          <p:cNvSpPr txBox="1"/>
          <p:nvPr/>
        </p:nvSpPr>
        <p:spPr>
          <a:xfrm>
            <a:off x="14332306" y="4591202"/>
            <a:ext cx="970178" cy="162763"/>
          </a:xfrm>
          <a:prstGeom prst="rect">
            <a:avLst/>
          </a:prstGeom>
          <a:noFill/>
          <a:ln/>
        </p:spPr>
        <p:txBody>
          <a:bodyPr wrap="square" lIns="0" tIns="0" rIns="0" bIns="0" rtlCol="0" anchor="ctr"/>
          <a:lstStyle/>
          <a:p>
            <a:pPr marL="0" indent="0" algn="l">
              <a:buNone/>
            </a:pPr>
            <a:r>
              <a:rPr lang="en-US" sz="1000" dirty="0">
                <a:solidFill>
                  <a:srgbClr val="2C3E50"/>
                </a:solidFill>
                <a:latin typeface="Raleway" pitchFamily="34" charset="0"/>
                <a:ea typeface="Raleway" pitchFamily="34" charset="-122"/>
                <a:cs typeface="Raleway" pitchFamily="34" charset="-120"/>
              </a:rPr>
              <a:t>Transparence</a:t>
            </a:r>
            <a:endParaRPr lang="en-US" sz="1000" dirty="0"/>
          </a:p>
        </p:txBody>
      </p:sp>
      <p:sp>
        <p:nvSpPr>
          <p:cNvPr id="43" name="Text 39"/>
          <p:cNvSpPr txBox="1"/>
          <p:nvPr/>
        </p:nvSpPr>
        <p:spPr>
          <a:xfrm>
            <a:off x="15421356" y="4591202"/>
            <a:ext cx="1122883" cy="162763"/>
          </a:xfrm>
          <a:prstGeom prst="rect">
            <a:avLst/>
          </a:prstGeom>
          <a:noFill/>
          <a:ln/>
        </p:spPr>
        <p:txBody>
          <a:bodyPr wrap="square" lIns="0" tIns="0" rIns="0" bIns="0" rtlCol="0" anchor="ctr"/>
          <a:lstStyle/>
          <a:p>
            <a:pPr marL="0" indent="0" algn="l">
              <a:buNone/>
            </a:pPr>
            <a:r>
              <a:rPr lang="en-US" sz="1000" dirty="0">
                <a:solidFill>
                  <a:srgbClr val="2C3E50"/>
                </a:solidFill>
                <a:latin typeface="Raleway" pitchFamily="34" charset="0"/>
                <a:ea typeface="Raleway" pitchFamily="34" charset="-122"/>
                <a:cs typeface="Raleway" pitchFamily="34" charset="-120"/>
              </a:rPr>
              <a:t>Médias citoyens</a:t>
            </a:r>
            <a:endParaRPr lang="en-US" sz="1000" dirty="0"/>
          </a:p>
        </p:txBody>
      </p:sp>
      <p:sp>
        <p:nvSpPr>
          <p:cNvPr id="44" name="Text 40"/>
          <p:cNvSpPr txBox="1"/>
          <p:nvPr/>
        </p:nvSpPr>
        <p:spPr>
          <a:xfrm>
            <a:off x="9687154" y="4949647"/>
            <a:ext cx="1989734" cy="162763"/>
          </a:xfrm>
          <a:prstGeom prst="rect">
            <a:avLst/>
          </a:prstGeom>
          <a:noFill/>
          <a:ln/>
        </p:spPr>
        <p:txBody>
          <a:bodyPr wrap="square" lIns="0" tIns="0" rIns="0" bIns="0" rtlCol="0" anchor="ctr"/>
          <a:lstStyle/>
          <a:p>
            <a:pPr marL="0" indent="0" algn="l">
              <a:buNone/>
            </a:pPr>
            <a:r>
              <a:rPr lang="en-US" sz="1000" dirty="0">
                <a:solidFill>
                  <a:srgbClr val="2C3E50"/>
                </a:solidFill>
                <a:latin typeface="Raleway" pitchFamily="34" charset="0"/>
                <a:ea typeface="Raleway" pitchFamily="34" charset="-122"/>
                <a:cs typeface="Raleway" pitchFamily="34" charset="-120"/>
              </a:rPr>
              <a:t>Dialogue intercommunautaire</a:t>
            </a:r>
            <a:endParaRPr lang="en-US" sz="1000" dirty="0"/>
          </a:p>
        </p:txBody>
      </p:sp>
      <p:sp>
        <p:nvSpPr>
          <p:cNvPr id="45" name="Shape 41"/>
          <p:cNvSpPr/>
          <p:nvPr/>
        </p:nvSpPr>
        <p:spPr>
          <a:xfrm>
            <a:off x="381305" y="5746090"/>
            <a:ext cx="8610905" cy="3390595"/>
          </a:xfrm>
          <a:prstGeom prst="roundRect">
            <a:avLst>
              <a:gd name="adj" fmla="val 758"/>
            </a:avLst>
          </a:prstGeom>
          <a:solidFill>
            <a:srgbClr val="E74C3C">
              <a:alpha val="10000"/>
            </a:srgbClr>
          </a:solidFill>
          <a:ln/>
          <a:effectLst>
            <a:outerShdw blurRad="12700" dist="12700" dir="16200000" algn="bl" rotWithShape="0">
              <a:srgbClr val="000000">
                <a:alpha val="75000"/>
              </a:srgbClr>
            </a:outerShdw>
          </a:effectLst>
        </p:spPr>
      </p:sp>
      <p:sp>
        <p:nvSpPr>
          <p:cNvPr id="46" name="Shape 42"/>
          <p:cNvSpPr/>
          <p:nvPr/>
        </p:nvSpPr>
        <p:spPr>
          <a:xfrm>
            <a:off x="381305" y="5746090"/>
            <a:ext cx="47549" cy="3390595"/>
          </a:xfrm>
          <a:prstGeom prst="rect">
            <a:avLst/>
          </a:prstGeom>
          <a:solidFill>
            <a:srgbClr val="E74C3C"/>
          </a:solidFill>
          <a:ln/>
        </p:spPr>
      </p:sp>
      <p:pic>
        <p:nvPicPr>
          <p:cNvPr id="47" name="Image 2" descr="preencoded.png"/>
          <p:cNvPicPr>
            <a:picLocks noChangeAspect="1"/>
          </p:cNvPicPr>
          <p:nvPr/>
        </p:nvPicPr>
        <p:blipFill>
          <a:blip r:embed="rId5"/>
          <a:srcRect l="-607" r="-607"/>
          <a:stretch/>
        </p:blipFill>
        <p:spPr>
          <a:xfrm>
            <a:off x="657454" y="5983834"/>
            <a:ext cx="362102" cy="286207"/>
          </a:xfrm>
          <a:prstGeom prst="rect">
            <a:avLst/>
          </a:prstGeom>
        </p:spPr>
      </p:pic>
      <p:sp>
        <p:nvSpPr>
          <p:cNvPr id="48" name="Text 43"/>
          <p:cNvSpPr txBox="1"/>
          <p:nvPr/>
        </p:nvSpPr>
        <p:spPr>
          <a:xfrm>
            <a:off x="1171346" y="5983834"/>
            <a:ext cx="2267712" cy="277063"/>
          </a:xfrm>
          <a:prstGeom prst="rect">
            <a:avLst/>
          </a:prstGeom>
          <a:noFill/>
          <a:ln/>
        </p:spPr>
        <p:txBody>
          <a:bodyPr wrap="square" lIns="0" tIns="0" rIns="0" bIns="0" rtlCol="0" anchor="ctr"/>
          <a:lstStyle/>
          <a:p>
            <a:pPr marL="0" indent="0" algn="l">
              <a:buNone/>
            </a:pPr>
            <a:r>
              <a:rPr lang="en-US" sz="1800" b="1" dirty="0">
                <a:solidFill>
                  <a:srgbClr val="2C3E50"/>
                </a:solidFill>
                <a:latin typeface="Montserrat" pitchFamily="34" charset="0"/>
                <a:ea typeface="Montserrat" pitchFamily="34" charset="-122"/>
                <a:cs typeface="Montserrat" pitchFamily="34" charset="-120"/>
              </a:rPr>
              <a:t>3. Droits humains</a:t>
            </a:r>
            <a:endParaRPr lang="en-US" sz="1800" dirty="0"/>
          </a:p>
        </p:txBody>
      </p:sp>
      <p:sp>
        <p:nvSpPr>
          <p:cNvPr id="49" name="Text 44"/>
          <p:cNvSpPr txBox="1"/>
          <p:nvPr/>
        </p:nvSpPr>
        <p:spPr>
          <a:xfrm>
            <a:off x="657454" y="6460236"/>
            <a:ext cx="995782" cy="200254"/>
          </a:xfrm>
          <a:prstGeom prst="rect">
            <a:avLst/>
          </a:prstGeom>
          <a:noFill/>
          <a:ln/>
        </p:spPr>
        <p:txBody>
          <a:bodyPr wrap="square" lIns="0" tIns="0" rIns="0" bIns="0" rtlCol="0" anchor="ctr"/>
          <a:lstStyle/>
          <a:p>
            <a:pPr marL="0" indent="0" algn="l">
              <a:buNone/>
            </a:pPr>
            <a:r>
              <a:rPr lang="en-US" sz="1300" b="1" dirty="0">
                <a:solidFill>
                  <a:srgbClr val="2C3E50"/>
                </a:solidFill>
                <a:latin typeface="Raleway" pitchFamily="34" charset="0"/>
                <a:ea typeface="Raleway" pitchFamily="34" charset="-122"/>
                <a:cs typeface="Raleway" pitchFamily="34" charset="-120"/>
              </a:rPr>
              <a:t>Diagnostic</a:t>
            </a:r>
            <a:endParaRPr lang="en-US" sz="1300" dirty="0"/>
          </a:p>
        </p:txBody>
      </p:sp>
      <p:sp>
        <p:nvSpPr>
          <p:cNvPr id="50" name="Text 45"/>
          <p:cNvSpPr txBox="1"/>
          <p:nvPr/>
        </p:nvSpPr>
        <p:spPr>
          <a:xfrm>
            <a:off x="657454" y="7869326"/>
            <a:ext cx="1377086" cy="200254"/>
          </a:xfrm>
          <a:prstGeom prst="rect">
            <a:avLst/>
          </a:prstGeom>
          <a:noFill/>
          <a:ln/>
        </p:spPr>
        <p:txBody>
          <a:bodyPr wrap="square" lIns="0" tIns="0" rIns="0" bIns="0" rtlCol="0" anchor="ctr"/>
          <a:lstStyle/>
          <a:p>
            <a:pPr marL="0" indent="0" algn="l">
              <a:buNone/>
            </a:pPr>
            <a:r>
              <a:rPr lang="en-US" sz="1300" b="1" dirty="0">
                <a:solidFill>
                  <a:srgbClr val="2C3E50"/>
                </a:solidFill>
                <a:latin typeface="Raleway" pitchFamily="34" charset="0"/>
                <a:ea typeface="Raleway" pitchFamily="34" charset="-122"/>
                <a:cs typeface="Raleway" pitchFamily="34" charset="-120"/>
              </a:rPr>
              <a:t>Enjeux majeurs</a:t>
            </a:r>
            <a:endParaRPr lang="en-US" sz="1300" dirty="0"/>
          </a:p>
        </p:txBody>
      </p:sp>
      <p:sp>
        <p:nvSpPr>
          <p:cNvPr id="51" name="Text 46"/>
          <p:cNvSpPr txBox="1"/>
          <p:nvPr/>
        </p:nvSpPr>
        <p:spPr>
          <a:xfrm>
            <a:off x="657454" y="6793078"/>
            <a:ext cx="8153705" cy="8668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Malgré l'adoption de lois progressistes dans de nombreux pays africains visant à protéger les droits des femmes et des jeunes, leur mise en œuvre reste insuffisante. Les réformes juridiques ne se traduisent pas toujours par une amélioration concrète de la situation des populations vulnérables, avec des violations persistantes et un accès limité à la justice.</a:t>
            </a:r>
            <a:endParaRPr lang="en-US" sz="1200" dirty="0"/>
          </a:p>
        </p:txBody>
      </p:sp>
      <p:sp>
        <p:nvSpPr>
          <p:cNvPr id="52" name="Shape 47"/>
          <p:cNvSpPr/>
          <p:nvPr/>
        </p:nvSpPr>
        <p:spPr>
          <a:xfrm>
            <a:off x="685800" y="8212226"/>
            <a:ext cx="1857146" cy="304495"/>
          </a:xfrm>
          <a:prstGeom prst="roundRect">
            <a:avLst>
              <a:gd name="adj" fmla="val 37538"/>
            </a:avLst>
          </a:prstGeom>
          <a:solidFill>
            <a:srgbClr val="E74C3C">
              <a:alpha val="20000"/>
            </a:srgbClr>
          </a:solidFill>
          <a:ln w="12700">
            <a:solidFill>
              <a:srgbClr val="E74C3C">
                <a:alpha val="50000"/>
              </a:srgbClr>
            </a:solidFill>
            <a:prstDash val="solid"/>
          </a:ln>
        </p:spPr>
      </p:sp>
      <p:sp>
        <p:nvSpPr>
          <p:cNvPr id="53" name="Shape 48"/>
          <p:cNvSpPr/>
          <p:nvPr/>
        </p:nvSpPr>
        <p:spPr>
          <a:xfrm>
            <a:off x="2591410" y="8212226"/>
            <a:ext cx="1933956" cy="304495"/>
          </a:xfrm>
          <a:prstGeom prst="roundRect">
            <a:avLst>
              <a:gd name="adj" fmla="val 37538"/>
            </a:avLst>
          </a:prstGeom>
          <a:solidFill>
            <a:srgbClr val="E74C3C">
              <a:alpha val="20000"/>
            </a:srgbClr>
          </a:solidFill>
          <a:ln w="12700">
            <a:solidFill>
              <a:srgbClr val="E74C3C">
                <a:alpha val="50000"/>
              </a:srgbClr>
            </a:solidFill>
            <a:prstDash val="solid"/>
          </a:ln>
        </p:spPr>
      </p:sp>
      <p:sp>
        <p:nvSpPr>
          <p:cNvPr id="54" name="Shape 49"/>
          <p:cNvSpPr/>
          <p:nvPr/>
        </p:nvSpPr>
        <p:spPr>
          <a:xfrm>
            <a:off x="4575658" y="8212226"/>
            <a:ext cx="1485900" cy="304495"/>
          </a:xfrm>
          <a:prstGeom prst="roundRect">
            <a:avLst>
              <a:gd name="adj" fmla="val 37538"/>
            </a:avLst>
          </a:prstGeom>
          <a:solidFill>
            <a:srgbClr val="E74C3C">
              <a:alpha val="20000"/>
            </a:srgbClr>
          </a:solidFill>
          <a:ln w="12700">
            <a:solidFill>
              <a:srgbClr val="E74C3C">
                <a:alpha val="50000"/>
              </a:srgbClr>
            </a:solidFill>
            <a:prstDash val="solid"/>
          </a:ln>
        </p:spPr>
      </p:sp>
      <p:sp>
        <p:nvSpPr>
          <p:cNvPr id="55" name="Shape 50"/>
          <p:cNvSpPr/>
          <p:nvPr/>
        </p:nvSpPr>
        <p:spPr>
          <a:xfrm>
            <a:off x="6110935" y="8212226"/>
            <a:ext cx="1266444" cy="304495"/>
          </a:xfrm>
          <a:prstGeom prst="roundRect">
            <a:avLst>
              <a:gd name="adj" fmla="val 37538"/>
            </a:avLst>
          </a:prstGeom>
          <a:solidFill>
            <a:srgbClr val="E74C3C">
              <a:alpha val="20000"/>
            </a:srgbClr>
          </a:solidFill>
          <a:ln w="12700">
            <a:solidFill>
              <a:srgbClr val="E74C3C">
                <a:alpha val="50000"/>
              </a:srgbClr>
            </a:solidFill>
            <a:prstDash val="solid"/>
          </a:ln>
        </p:spPr>
      </p:sp>
      <p:sp>
        <p:nvSpPr>
          <p:cNvPr id="56" name="Shape 51"/>
          <p:cNvSpPr/>
          <p:nvPr/>
        </p:nvSpPr>
        <p:spPr>
          <a:xfrm>
            <a:off x="685800" y="8570671"/>
            <a:ext cx="2115007" cy="304495"/>
          </a:xfrm>
          <a:prstGeom prst="roundRect">
            <a:avLst>
              <a:gd name="adj" fmla="val 37538"/>
            </a:avLst>
          </a:prstGeom>
          <a:solidFill>
            <a:srgbClr val="E74C3C">
              <a:alpha val="20000"/>
            </a:srgbClr>
          </a:solidFill>
          <a:ln w="12700">
            <a:solidFill>
              <a:srgbClr val="E74C3C">
                <a:alpha val="50000"/>
              </a:srgbClr>
            </a:solidFill>
            <a:prstDash val="solid"/>
          </a:ln>
        </p:spPr>
      </p:sp>
      <p:sp>
        <p:nvSpPr>
          <p:cNvPr id="57" name="Shape 52"/>
          <p:cNvSpPr/>
          <p:nvPr/>
        </p:nvSpPr>
        <p:spPr>
          <a:xfrm>
            <a:off x="2857500" y="8570671"/>
            <a:ext cx="1867205" cy="304495"/>
          </a:xfrm>
          <a:prstGeom prst="roundRect">
            <a:avLst>
              <a:gd name="adj" fmla="val 37538"/>
            </a:avLst>
          </a:prstGeom>
          <a:solidFill>
            <a:srgbClr val="E74C3C">
              <a:alpha val="20000"/>
            </a:srgbClr>
          </a:solidFill>
          <a:ln w="12700">
            <a:solidFill>
              <a:srgbClr val="E74C3C">
                <a:alpha val="50000"/>
              </a:srgbClr>
            </a:solidFill>
            <a:prstDash val="solid"/>
          </a:ln>
        </p:spPr>
      </p:sp>
      <p:sp>
        <p:nvSpPr>
          <p:cNvPr id="58" name="Text 53"/>
          <p:cNvSpPr txBox="1"/>
          <p:nvPr/>
        </p:nvSpPr>
        <p:spPr>
          <a:xfrm>
            <a:off x="771754" y="8278978"/>
            <a:ext cx="1789481" cy="162763"/>
          </a:xfrm>
          <a:prstGeom prst="rect">
            <a:avLst/>
          </a:prstGeom>
          <a:noFill/>
          <a:ln/>
        </p:spPr>
        <p:txBody>
          <a:bodyPr wrap="square" lIns="0" tIns="0" rIns="0" bIns="0" rtlCol="0" anchor="ctr"/>
          <a:lstStyle/>
          <a:p>
            <a:pPr marL="0" indent="0" algn="l">
              <a:buNone/>
            </a:pPr>
            <a:r>
              <a:rPr lang="en-US" sz="1000" dirty="0">
                <a:solidFill>
                  <a:srgbClr val="2C3E50"/>
                </a:solidFill>
                <a:latin typeface="Raleway" pitchFamily="34" charset="0"/>
                <a:ea typeface="Raleway" pitchFamily="34" charset="-122"/>
                <a:cs typeface="Raleway" pitchFamily="34" charset="-120"/>
              </a:rPr>
              <a:t>Droits des femmes et filles</a:t>
            </a:r>
            <a:endParaRPr lang="en-US" sz="1000" dirty="0"/>
          </a:p>
        </p:txBody>
      </p:sp>
      <p:sp>
        <p:nvSpPr>
          <p:cNvPr id="59" name="Text 54"/>
          <p:cNvSpPr txBox="1"/>
          <p:nvPr/>
        </p:nvSpPr>
        <p:spPr>
          <a:xfrm>
            <a:off x="2677363" y="8278978"/>
            <a:ext cx="1865376" cy="162763"/>
          </a:xfrm>
          <a:prstGeom prst="rect">
            <a:avLst/>
          </a:prstGeom>
          <a:noFill/>
          <a:ln/>
        </p:spPr>
        <p:txBody>
          <a:bodyPr wrap="square" lIns="0" tIns="0" rIns="0" bIns="0" rtlCol="0" anchor="ctr"/>
          <a:lstStyle/>
          <a:p>
            <a:pPr marL="0" indent="0" algn="l">
              <a:buNone/>
            </a:pPr>
            <a:r>
              <a:rPr lang="en-US" sz="1000" dirty="0">
                <a:solidFill>
                  <a:srgbClr val="2C3E50"/>
                </a:solidFill>
                <a:latin typeface="Raleway" pitchFamily="34" charset="0"/>
                <a:ea typeface="Raleway" pitchFamily="34" charset="-122"/>
                <a:cs typeface="Raleway" pitchFamily="34" charset="-120"/>
              </a:rPr>
              <a:t>Droits des jeunes et enfants</a:t>
            </a:r>
            <a:endParaRPr lang="en-US" sz="1000" dirty="0"/>
          </a:p>
        </p:txBody>
      </p:sp>
      <p:sp>
        <p:nvSpPr>
          <p:cNvPr id="60" name="Text 55"/>
          <p:cNvSpPr txBox="1"/>
          <p:nvPr/>
        </p:nvSpPr>
        <p:spPr>
          <a:xfrm>
            <a:off x="4660697" y="8278978"/>
            <a:ext cx="1417320" cy="162763"/>
          </a:xfrm>
          <a:prstGeom prst="rect">
            <a:avLst/>
          </a:prstGeom>
          <a:noFill/>
          <a:ln/>
        </p:spPr>
        <p:txBody>
          <a:bodyPr wrap="square" lIns="0" tIns="0" rIns="0" bIns="0" rtlCol="0" anchor="ctr"/>
          <a:lstStyle/>
          <a:p>
            <a:pPr marL="0" indent="0" algn="l">
              <a:buNone/>
            </a:pPr>
            <a:r>
              <a:rPr lang="en-US" sz="1000" dirty="0">
                <a:solidFill>
                  <a:srgbClr val="2C3E50"/>
                </a:solidFill>
                <a:latin typeface="Raleway" pitchFamily="34" charset="0"/>
                <a:ea typeface="Raleway" pitchFamily="34" charset="-122"/>
                <a:cs typeface="Raleway" pitchFamily="34" charset="-120"/>
              </a:rPr>
              <a:t>Lutte contre les VBG</a:t>
            </a:r>
            <a:endParaRPr lang="en-US" sz="1000" dirty="0"/>
          </a:p>
        </p:txBody>
      </p:sp>
      <p:sp>
        <p:nvSpPr>
          <p:cNvPr id="61" name="Text 56"/>
          <p:cNvSpPr txBox="1"/>
          <p:nvPr/>
        </p:nvSpPr>
        <p:spPr>
          <a:xfrm>
            <a:off x="6195974" y="8278978"/>
            <a:ext cx="1198778" cy="162763"/>
          </a:xfrm>
          <a:prstGeom prst="rect">
            <a:avLst/>
          </a:prstGeom>
          <a:noFill/>
          <a:ln/>
        </p:spPr>
        <p:txBody>
          <a:bodyPr wrap="square" lIns="0" tIns="0" rIns="0" bIns="0" rtlCol="0" anchor="ctr"/>
          <a:lstStyle/>
          <a:p>
            <a:pPr marL="0" indent="0" algn="l">
              <a:buNone/>
            </a:pPr>
            <a:r>
              <a:rPr lang="en-US" sz="1000" dirty="0">
                <a:solidFill>
                  <a:srgbClr val="2C3E50"/>
                </a:solidFill>
                <a:latin typeface="Raleway" pitchFamily="34" charset="0"/>
                <a:ea typeface="Raleway" pitchFamily="34" charset="-122"/>
                <a:cs typeface="Raleway" pitchFamily="34" charset="-120"/>
              </a:rPr>
              <a:t>Accès à la justice</a:t>
            </a:r>
            <a:endParaRPr lang="en-US" sz="1000" dirty="0"/>
          </a:p>
        </p:txBody>
      </p:sp>
      <p:sp>
        <p:nvSpPr>
          <p:cNvPr id="62" name="Text 57"/>
          <p:cNvSpPr txBox="1"/>
          <p:nvPr/>
        </p:nvSpPr>
        <p:spPr>
          <a:xfrm>
            <a:off x="771754" y="8637422"/>
            <a:ext cx="2046427" cy="162763"/>
          </a:xfrm>
          <a:prstGeom prst="rect">
            <a:avLst/>
          </a:prstGeom>
          <a:noFill/>
          <a:ln/>
        </p:spPr>
        <p:txBody>
          <a:bodyPr wrap="square" lIns="0" tIns="0" rIns="0" bIns="0" rtlCol="0" anchor="ctr"/>
          <a:lstStyle/>
          <a:p>
            <a:pPr marL="0" indent="0" algn="l">
              <a:buNone/>
            </a:pPr>
            <a:r>
              <a:rPr lang="en-US" sz="1000" dirty="0">
                <a:solidFill>
                  <a:srgbClr val="2C3E50"/>
                </a:solidFill>
                <a:latin typeface="Raleway" pitchFamily="34" charset="0"/>
                <a:ea typeface="Raleway" pitchFamily="34" charset="-122"/>
                <a:cs typeface="Raleway" pitchFamily="34" charset="-120"/>
              </a:rPr>
              <a:t>Droits économiques et sociaux</a:t>
            </a:r>
            <a:endParaRPr lang="en-US" sz="1000" dirty="0"/>
          </a:p>
        </p:txBody>
      </p:sp>
      <p:sp>
        <p:nvSpPr>
          <p:cNvPr id="63" name="Text 58"/>
          <p:cNvSpPr txBox="1"/>
          <p:nvPr/>
        </p:nvSpPr>
        <p:spPr>
          <a:xfrm>
            <a:off x="2942539" y="8637422"/>
            <a:ext cx="1798625" cy="162763"/>
          </a:xfrm>
          <a:prstGeom prst="rect">
            <a:avLst/>
          </a:prstGeom>
          <a:noFill/>
          <a:ln/>
        </p:spPr>
        <p:txBody>
          <a:bodyPr wrap="square" lIns="0" tIns="0" rIns="0" bIns="0" rtlCol="0" anchor="ctr"/>
          <a:lstStyle/>
          <a:p>
            <a:pPr marL="0" indent="0" algn="l">
              <a:buNone/>
            </a:pPr>
            <a:r>
              <a:rPr lang="en-US" sz="1000" dirty="0">
                <a:solidFill>
                  <a:srgbClr val="2C3E50"/>
                </a:solidFill>
                <a:latin typeface="Raleway" pitchFamily="34" charset="0"/>
                <a:ea typeface="Raleway" pitchFamily="34" charset="-122"/>
                <a:cs typeface="Raleway" pitchFamily="34" charset="-120"/>
              </a:rPr>
              <a:t>Protection des vulnérables</a:t>
            </a:r>
            <a:endParaRPr lang="en-US" sz="1000" dirty="0"/>
          </a:p>
        </p:txBody>
      </p:sp>
      <p:sp>
        <p:nvSpPr>
          <p:cNvPr id="64" name="Shape 59"/>
          <p:cNvSpPr/>
          <p:nvPr/>
        </p:nvSpPr>
        <p:spPr>
          <a:xfrm>
            <a:off x="9296705" y="5746090"/>
            <a:ext cx="8610905" cy="3390595"/>
          </a:xfrm>
          <a:prstGeom prst="roundRect">
            <a:avLst>
              <a:gd name="adj" fmla="val 758"/>
            </a:avLst>
          </a:prstGeom>
          <a:solidFill>
            <a:srgbClr val="F39C12">
              <a:alpha val="10000"/>
            </a:srgbClr>
          </a:solidFill>
          <a:ln/>
          <a:effectLst>
            <a:outerShdw blurRad="12700" dist="12700" dir="16200000" algn="bl" rotWithShape="0">
              <a:srgbClr val="000000">
                <a:alpha val="75000"/>
              </a:srgbClr>
            </a:outerShdw>
          </a:effectLst>
        </p:spPr>
      </p:sp>
      <p:sp>
        <p:nvSpPr>
          <p:cNvPr id="65" name="Shape 60"/>
          <p:cNvSpPr/>
          <p:nvPr/>
        </p:nvSpPr>
        <p:spPr>
          <a:xfrm>
            <a:off x="9296705" y="5746090"/>
            <a:ext cx="47549" cy="3390595"/>
          </a:xfrm>
          <a:prstGeom prst="rect">
            <a:avLst/>
          </a:prstGeom>
          <a:solidFill>
            <a:srgbClr val="F39C12"/>
          </a:solidFill>
          <a:ln/>
        </p:spPr>
      </p:sp>
      <p:pic>
        <p:nvPicPr>
          <p:cNvPr id="66" name="Image 3" descr="preencoded.png"/>
          <p:cNvPicPr>
            <a:picLocks noChangeAspect="1"/>
          </p:cNvPicPr>
          <p:nvPr/>
        </p:nvPicPr>
        <p:blipFill>
          <a:blip r:embed="rId6"/>
          <a:srcRect l="-266" r="-266"/>
          <a:stretch/>
        </p:blipFill>
        <p:spPr>
          <a:xfrm>
            <a:off x="9572854" y="5983834"/>
            <a:ext cx="323698" cy="286207"/>
          </a:xfrm>
          <a:prstGeom prst="rect">
            <a:avLst/>
          </a:prstGeom>
        </p:spPr>
      </p:pic>
      <p:sp>
        <p:nvSpPr>
          <p:cNvPr id="67" name="Text 61"/>
          <p:cNvSpPr txBox="1"/>
          <p:nvPr/>
        </p:nvSpPr>
        <p:spPr>
          <a:xfrm>
            <a:off x="10049256" y="5983834"/>
            <a:ext cx="2876702" cy="277063"/>
          </a:xfrm>
          <a:prstGeom prst="rect">
            <a:avLst/>
          </a:prstGeom>
          <a:noFill/>
          <a:ln/>
        </p:spPr>
        <p:txBody>
          <a:bodyPr wrap="square" lIns="0" tIns="0" rIns="0" bIns="0" rtlCol="0" anchor="ctr"/>
          <a:lstStyle/>
          <a:p>
            <a:pPr marL="0" indent="0" algn="l">
              <a:buNone/>
            </a:pPr>
            <a:r>
              <a:rPr lang="en-US" sz="1800" b="1" dirty="0">
                <a:solidFill>
                  <a:srgbClr val="2C3E50"/>
                </a:solidFill>
                <a:latin typeface="Montserrat" pitchFamily="34" charset="0"/>
                <a:ea typeface="Montserrat" pitchFamily="34" charset="-122"/>
                <a:cs typeface="Montserrat" pitchFamily="34" charset="-120"/>
              </a:rPr>
              <a:t>4. Justice économique</a:t>
            </a:r>
            <a:endParaRPr lang="en-US" sz="1800" dirty="0"/>
          </a:p>
        </p:txBody>
      </p:sp>
      <p:sp>
        <p:nvSpPr>
          <p:cNvPr id="68" name="Text 62"/>
          <p:cNvSpPr txBox="1"/>
          <p:nvPr/>
        </p:nvSpPr>
        <p:spPr>
          <a:xfrm>
            <a:off x="9572854" y="6460236"/>
            <a:ext cx="995782" cy="200254"/>
          </a:xfrm>
          <a:prstGeom prst="rect">
            <a:avLst/>
          </a:prstGeom>
          <a:noFill/>
          <a:ln/>
        </p:spPr>
        <p:txBody>
          <a:bodyPr wrap="square" lIns="0" tIns="0" rIns="0" bIns="0" rtlCol="0" anchor="ctr"/>
          <a:lstStyle/>
          <a:p>
            <a:pPr marL="0" indent="0" algn="l">
              <a:buNone/>
            </a:pPr>
            <a:r>
              <a:rPr lang="en-US" sz="1300" b="1" dirty="0">
                <a:solidFill>
                  <a:srgbClr val="2C3E50"/>
                </a:solidFill>
                <a:latin typeface="Raleway" pitchFamily="34" charset="0"/>
                <a:ea typeface="Raleway" pitchFamily="34" charset="-122"/>
                <a:cs typeface="Raleway" pitchFamily="34" charset="-120"/>
              </a:rPr>
              <a:t>Diagnostic</a:t>
            </a:r>
            <a:endParaRPr lang="en-US" sz="1300" dirty="0"/>
          </a:p>
        </p:txBody>
      </p:sp>
      <p:sp>
        <p:nvSpPr>
          <p:cNvPr id="69" name="Text 63"/>
          <p:cNvSpPr txBox="1"/>
          <p:nvPr/>
        </p:nvSpPr>
        <p:spPr>
          <a:xfrm>
            <a:off x="9572854" y="7869326"/>
            <a:ext cx="1377086" cy="200254"/>
          </a:xfrm>
          <a:prstGeom prst="rect">
            <a:avLst/>
          </a:prstGeom>
          <a:noFill/>
          <a:ln/>
        </p:spPr>
        <p:txBody>
          <a:bodyPr wrap="square" lIns="0" tIns="0" rIns="0" bIns="0" rtlCol="0" anchor="ctr"/>
          <a:lstStyle/>
          <a:p>
            <a:pPr marL="0" indent="0" algn="l">
              <a:buNone/>
            </a:pPr>
            <a:r>
              <a:rPr lang="en-US" sz="1300" b="1" dirty="0">
                <a:solidFill>
                  <a:srgbClr val="2C3E50"/>
                </a:solidFill>
                <a:latin typeface="Raleway" pitchFamily="34" charset="0"/>
                <a:ea typeface="Raleway" pitchFamily="34" charset="-122"/>
                <a:cs typeface="Raleway" pitchFamily="34" charset="-120"/>
              </a:rPr>
              <a:t>Enjeux majeurs</a:t>
            </a:r>
            <a:endParaRPr lang="en-US" sz="1300" dirty="0"/>
          </a:p>
        </p:txBody>
      </p:sp>
      <p:sp>
        <p:nvSpPr>
          <p:cNvPr id="70" name="Text 64"/>
          <p:cNvSpPr txBox="1"/>
          <p:nvPr/>
        </p:nvSpPr>
        <p:spPr>
          <a:xfrm>
            <a:off x="9572854" y="6793078"/>
            <a:ext cx="7886700" cy="8668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Les inégalités économiques persistent en Afrique malgré la croissance. L'inclusion financière reste limitée avec seulement 43% d'adultes disposant d'un compte bancaire. Les femmes et les jeunes font face à des obstacles systémiques pour accéder aux ressources économiques et financières, perpétuant ainsi les cycles de pauvreté intergénérationnelle.</a:t>
            </a:r>
            <a:endParaRPr lang="en-US" sz="1200" dirty="0"/>
          </a:p>
        </p:txBody>
      </p:sp>
      <p:sp>
        <p:nvSpPr>
          <p:cNvPr id="71" name="Shape 65"/>
          <p:cNvSpPr/>
          <p:nvPr/>
        </p:nvSpPr>
        <p:spPr>
          <a:xfrm>
            <a:off x="9601200" y="8212226"/>
            <a:ext cx="1390802" cy="304495"/>
          </a:xfrm>
          <a:prstGeom prst="roundRect">
            <a:avLst>
              <a:gd name="adj" fmla="val 37538"/>
            </a:avLst>
          </a:prstGeom>
          <a:solidFill>
            <a:srgbClr val="F39C12">
              <a:alpha val="20000"/>
            </a:srgbClr>
          </a:solidFill>
          <a:ln w="12700">
            <a:solidFill>
              <a:srgbClr val="F39C12">
                <a:alpha val="50000"/>
              </a:srgbClr>
            </a:solidFill>
            <a:prstDash val="solid"/>
          </a:ln>
        </p:spPr>
      </p:sp>
      <p:sp>
        <p:nvSpPr>
          <p:cNvPr id="72" name="Shape 66"/>
          <p:cNvSpPr/>
          <p:nvPr/>
        </p:nvSpPr>
        <p:spPr>
          <a:xfrm>
            <a:off x="11045952" y="8212226"/>
            <a:ext cx="1561795" cy="304495"/>
          </a:xfrm>
          <a:prstGeom prst="roundRect">
            <a:avLst>
              <a:gd name="adj" fmla="val 37538"/>
            </a:avLst>
          </a:prstGeom>
          <a:solidFill>
            <a:srgbClr val="F39C12">
              <a:alpha val="20000"/>
            </a:srgbClr>
          </a:solidFill>
          <a:ln w="12700">
            <a:solidFill>
              <a:srgbClr val="F39C12">
                <a:alpha val="50000"/>
              </a:srgbClr>
            </a:solidFill>
            <a:prstDash val="solid"/>
          </a:ln>
        </p:spPr>
      </p:sp>
      <p:sp>
        <p:nvSpPr>
          <p:cNvPr id="73" name="Shape 67"/>
          <p:cNvSpPr/>
          <p:nvPr/>
        </p:nvSpPr>
        <p:spPr>
          <a:xfrm>
            <a:off x="12659868" y="8212226"/>
            <a:ext cx="1828800" cy="304495"/>
          </a:xfrm>
          <a:prstGeom prst="roundRect">
            <a:avLst>
              <a:gd name="adj" fmla="val 37538"/>
            </a:avLst>
          </a:prstGeom>
          <a:solidFill>
            <a:srgbClr val="F39C12">
              <a:alpha val="20000"/>
            </a:srgbClr>
          </a:solidFill>
          <a:ln w="12700">
            <a:solidFill>
              <a:srgbClr val="F39C12">
                <a:alpha val="50000"/>
              </a:srgbClr>
            </a:solidFill>
            <a:prstDash val="solid"/>
          </a:ln>
        </p:spPr>
      </p:sp>
      <p:sp>
        <p:nvSpPr>
          <p:cNvPr id="74" name="Shape 68"/>
          <p:cNvSpPr/>
          <p:nvPr/>
        </p:nvSpPr>
        <p:spPr>
          <a:xfrm>
            <a:off x="14539874" y="8212226"/>
            <a:ext cx="2324405" cy="304495"/>
          </a:xfrm>
          <a:prstGeom prst="roundRect">
            <a:avLst>
              <a:gd name="adj" fmla="val 37538"/>
            </a:avLst>
          </a:prstGeom>
          <a:solidFill>
            <a:srgbClr val="F39C12">
              <a:alpha val="20000"/>
            </a:srgbClr>
          </a:solidFill>
          <a:ln w="12700">
            <a:solidFill>
              <a:srgbClr val="F39C12">
                <a:alpha val="50000"/>
              </a:srgbClr>
            </a:solidFill>
            <a:prstDash val="solid"/>
          </a:ln>
        </p:spPr>
      </p:sp>
      <p:sp>
        <p:nvSpPr>
          <p:cNvPr id="75" name="Shape 69"/>
          <p:cNvSpPr/>
          <p:nvPr/>
        </p:nvSpPr>
        <p:spPr>
          <a:xfrm>
            <a:off x="9601200" y="8570671"/>
            <a:ext cx="1524305" cy="304495"/>
          </a:xfrm>
          <a:prstGeom prst="roundRect">
            <a:avLst>
              <a:gd name="adj" fmla="val 37538"/>
            </a:avLst>
          </a:prstGeom>
          <a:solidFill>
            <a:srgbClr val="F39C12">
              <a:alpha val="20000"/>
            </a:srgbClr>
          </a:solidFill>
          <a:ln w="12700">
            <a:solidFill>
              <a:srgbClr val="F39C12">
                <a:alpha val="50000"/>
              </a:srgbClr>
            </a:solidFill>
            <a:prstDash val="solid"/>
          </a:ln>
        </p:spPr>
      </p:sp>
      <p:sp>
        <p:nvSpPr>
          <p:cNvPr id="76" name="Shape 70"/>
          <p:cNvSpPr/>
          <p:nvPr/>
        </p:nvSpPr>
        <p:spPr>
          <a:xfrm>
            <a:off x="11173054" y="8570671"/>
            <a:ext cx="1733702" cy="304495"/>
          </a:xfrm>
          <a:prstGeom prst="roundRect">
            <a:avLst>
              <a:gd name="adj" fmla="val 37538"/>
            </a:avLst>
          </a:prstGeom>
          <a:solidFill>
            <a:srgbClr val="F39C12">
              <a:alpha val="20000"/>
            </a:srgbClr>
          </a:solidFill>
          <a:ln w="12700">
            <a:solidFill>
              <a:srgbClr val="F39C12">
                <a:alpha val="50000"/>
              </a:srgbClr>
            </a:solidFill>
            <a:prstDash val="solid"/>
          </a:ln>
        </p:spPr>
      </p:sp>
      <p:sp>
        <p:nvSpPr>
          <p:cNvPr id="77" name="Text 71"/>
          <p:cNvSpPr txBox="1"/>
          <p:nvPr/>
        </p:nvSpPr>
        <p:spPr>
          <a:xfrm>
            <a:off x="9687154" y="8278978"/>
            <a:ext cx="1322222" cy="162763"/>
          </a:xfrm>
          <a:prstGeom prst="rect">
            <a:avLst/>
          </a:prstGeom>
          <a:noFill/>
          <a:ln/>
        </p:spPr>
        <p:txBody>
          <a:bodyPr wrap="square" lIns="0" tIns="0" rIns="0" bIns="0" rtlCol="0" anchor="ctr"/>
          <a:lstStyle/>
          <a:p>
            <a:pPr marL="0" indent="0" algn="l">
              <a:buNone/>
            </a:pPr>
            <a:r>
              <a:rPr lang="en-US" sz="1000" dirty="0">
                <a:solidFill>
                  <a:srgbClr val="2C3E50"/>
                </a:solidFill>
                <a:latin typeface="Raleway" pitchFamily="34" charset="0"/>
                <a:ea typeface="Raleway" pitchFamily="34" charset="-122"/>
                <a:cs typeface="Raleway" pitchFamily="34" charset="-120"/>
              </a:rPr>
              <a:t>Inclusion financière</a:t>
            </a:r>
            <a:endParaRPr lang="en-US" sz="1000" dirty="0"/>
          </a:p>
        </p:txBody>
      </p:sp>
      <p:sp>
        <p:nvSpPr>
          <p:cNvPr id="78" name="Text 72"/>
          <p:cNvSpPr txBox="1"/>
          <p:nvPr/>
        </p:nvSpPr>
        <p:spPr>
          <a:xfrm>
            <a:off x="11131906" y="8278978"/>
            <a:ext cx="1494130" cy="162763"/>
          </a:xfrm>
          <a:prstGeom prst="rect">
            <a:avLst/>
          </a:prstGeom>
          <a:noFill/>
          <a:ln/>
        </p:spPr>
        <p:txBody>
          <a:bodyPr wrap="square" lIns="0" tIns="0" rIns="0" bIns="0" rtlCol="0" anchor="ctr"/>
          <a:lstStyle/>
          <a:p>
            <a:pPr marL="0" indent="0" algn="l">
              <a:buNone/>
            </a:pPr>
            <a:r>
              <a:rPr lang="en-US" sz="1000" dirty="0">
                <a:solidFill>
                  <a:srgbClr val="2C3E50"/>
                </a:solidFill>
                <a:latin typeface="Raleway" pitchFamily="34" charset="0"/>
                <a:ea typeface="Raleway" pitchFamily="34" charset="-122"/>
                <a:cs typeface="Raleway" pitchFamily="34" charset="-120"/>
              </a:rPr>
              <a:t>Entrepreneuriat social</a:t>
            </a:r>
            <a:endParaRPr lang="en-US" sz="1000" dirty="0"/>
          </a:p>
        </p:txBody>
      </p:sp>
      <p:sp>
        <p:nvSpPr>
          <p:cNvPr id="79" name="Text 73"/>
          <p:cNvSpPr txBox="1"/>
          <p:nvPr/>
        </p:nvSpPr>
        <p:spPr>
          <a:xfrm>
            <a:off x="12744907" y="8278978"/>
            <a:ext cx="1760220" cy="162763"/>
          </a:xfrm>
          <a:prstGeom prst="rect">
            <a:avLst/>
          </a:prstGeom>
          <a:noFill/>
          <a:ln/>
        </p:spPr>
        <p:txBody>
          <a:bodyPr wrap="square" lIns="0" tIns="0" rIns="0" bIns="0" rtlCol="0" anchor="ctr"/>
          <a:lstStyle/>
          <a:p>
            <a:pPr marL="0" indent="0" algn="l">
              <a:buNone/>
            </a:pPr>
            <a:r>
              <a:rPr lang="en-US" sz="1000" dirty="0">
                <a:solidFill>
                  <a:srgbClr val="2C3E50"/>
                </a:solidFill>
                <a:latin typeface="Raleway" pitchFamily="34" charset="0"/>
                <a:ea typeface="Raleway" pitchFamily="34" charset="-122"/>
                <a:cs typeface="Raleway" pitchFamily="34" charset="-120"/>
              </a:rPr>
              <a:t>Formation professionnelle</a:t>
            </a:r>
            <a:endParaRPr lang="en-US" sz="1000" dirty="0"/>
          </a:p>
        </p:txBody>
      </p:sp>
      <p:sp>
        <p:nvSpPr>
          <p:cNvPr id="80" name="Text 74"/>
          <p:cNvSpPr txBox="1"/>
          <p:nvPr/>
        </p:nvSpPr>
        <p:spPr>
          <a:xfrm>
            <a:off x="14625828" y="8278978"/>
            <a:ext cx="2255825" cy="162763"/>
          </a:xfrm>
          <a:prstGeom prst="rect">
            <a:avLst/>
          </a:prstGeom>
          <a:noFill/>
          <a:ln/>
        </p:spPr>
        <p:txBody>
          <a:bodyPr wrap="square" lIns="0" tIns="0" rIns="0" bIns="0" rtlCol="0" anchor="ctr"/>
          <a:lstStyle/>
          <a:p>
            <a:pPr marL="0" indent="0" algn="l">
              <a:buNone/>
            </a:pPr>
            <a:r>
              <a:rPr lang="en-US" sz="1000" dirty="0">
                <a:solidFill>
                  <a:srgbClr val="2C3E50"/>
                </a:solidFill>
                <a:latin typeface="Raleway" pitchFamily="34" charset="0"/>
                <a:ea typeface="Raleway" pitchFamily="34" charset="-122"/>
                <a:cs typeface="Raleway" pitchFamily="34" charset="-120"/>
              </a:rPr>
              <a:t>Coopératives et économie sociale</a:t>
            </a:r>
            <a:endParaRPr lang="en-US" sz="1000" dirty="0"/>
          </a:p>
        </p:txBody>
      </p:sp>
      <p:sp>
        <p:nvSpPr>
          <p:cNvPr id="81" name="Text 75"/>
          <p:cNvSpPr txBox="1"/>
          <p:nvPr/>
        </p:nvSpPr>
        <p:spPr>
          <a:xfrm>
            <a:off x="9687154" y="8637422"/>
            <a:ext cx="1455725" cy="162763"/>
          </a:xfrm>
          <a:prstGeom prst="rect">
            <a:avLst/>
          </a:prstGeom>
          <a:noFill/>
          <a:ln/>
        </p:spPr>
        <p:txBody>
          <a:bodyPr wrap="square" lIns="0" tIns="0" rIns="0" bIns="0" rtlCol="0" anchor="ctr"/>
          <a:lstStyle/>
          <a:p>
            <a:pPr marL="0" indent="0" algn="l">
              <a:buNone/>
            </a:pPr>
            <a:r>
              <a:rPr lang="en-US" sz="1000" dirty="0">
                <a:solidFill>
                  <a:srgbClr val="2C3E50"/>
                </a:solidFill>
                <a:latin typeface="Raleway" pitchFamily="34" charset="0"/>
                <a:ea typeface="Raleway" pitchFamily="34" charset="-122"/>
                <a:cs typeface="Raleway" pitchFamily="34" charset="-120"/>
              </a:rPr>
              <a:t>Commerce équitable</a:t>
            </a:r>
            <a:endParaRPr lang="en-US" sz="1000" dirty="0"/>
          </a:p>
        </p:txBody>
      </p:sp>
      <p:sp>
        <p:nvSpPr>
          <p:cNvPr id="82" name="Text 76"/>
          <p:cNvSpPr txBox="1"/>
          <p:nvPr/>
        </p:nvSpPr>
        <p:spPr>
          <a:xfrm>
            <a:off x="11259007" y="8637422"/>
            <a:ext cx="1665122" cy="162763"/>
          </a:xfrm>
          <a:prstGeom prst="rect">
            <a:avLst/>
          </a:prstGeom>
          <a:noFill/>
          <a:ln/>
        </p:spPr>
        <p:txBody>
          <a:bodyPr wrap="square" lIns="0" tIns="0" rIns="0" bIns="0" rtlCol="0" anchor="ctr"/>
          <a:lstStyle/>
          <a:p>
            <a:pPr marL="0" indent="0" algn="l">
              <a:buNone/>
            </a:pPr>
            <a:r>
              <a:rPr lang="en-US" sz="1000" dirty="0">
                <a:solidFill>
                  <a:srgbClr val="2C3E50"/>
                </a:solidFill>
                <a:latin typeface="Raleway" pitchFamily="34" charset="0"/>
                <a:ea typeface="Raleway" pitchFamily="34" charset="-122"/>
                <a:cs typeface="Raleway" pitchFamily="34" charset="-120"/>
              </a:rPr>
              <a:t>Réduction des inégalités</a:t>
            </a:r>
            <a:endParaRPr lang="en-US" sz="1000" dirty="0"/>
          </a:p>
        </p:txBody>
      </p:sp>
      <p:sp>
        <p:nvSpPr>
          <p:cNvPr id="83" name="Shape 77"/>
          <p:cNvSpPr/>
          <p:nvPr/>
        </p:nvSpPr>
        <p:spPr>
          <a:xfrm>
            <a:off x="381305" y="9433865"/>
            <a:ext cx="17526305" cy="2572207"/>
          </a:xfrm>
          <a:prstGeom prst="roundRect">
            <a:avLst>
              <a:gd name="adj" fmla="val 1317"/>
            </a:avLst>
          </a:prstGeom>
          <a:solidFill>
            <a:srgbClr val="9B59B6">
              <a:alpha val="10000"/>
            </a:srgbClr>
          </a:solidFill>
          <a:ln/>
          <a:effectLst>
            <a:outerShdw blurRad="12700" dist="12700" dir="16200000" algn="bl" rotWithShape="0">
              <a:srgbClr val="000000">
                <a:alpha val="75000"/>
              </a:srgbClr>
            </a:outerShdw>
          </a:effectLst>
        </p:spPr>
      </p:sp>
      <p:sp>
        <p:nvSpPr>
          <p:cNvPr id="84" name="Shape 78"/>
          <p:cNvSpPr/>
          <p:nvPr/>
        </p:nvSpPr>
        <p:spPr>
          <a:xfrm>
            <a:off x="381305" y="9433865"/>
            <a:ext cx="47549" cy="2572207"/>
          </a:xfrm>
          <a:prstGeom prst="rect">
            <a:avLst/>
          </a:prstGeom>
          <a:solidFill>
            <a:srgbClr val="9B59B6"/>
          </a:solidFill>
          <a:ln/>
        </p:spPr>
      </p:sp>
      <p:pic>
        <p:nvPicPr>
          <p:cNvPr id="85" name="Image 4" descr="preencoded.png"/>
          <p:cNvPicPr>
            <a:picLocks noChangeAspect="1"/>
          </p:cNvPicPr>
          <p:nvPr/>
        </p:nvPicPr>
        <p:blipFill>
          <a:blip r:embed="rId7"/>
          <a:srcRect l="-607" r="-607"/>
          <a:stretch/>
        </p:blipFill>
        <p:spPr>
          <a:xfrm>
            <a:off x="657454" y="9671609"/>
            <a:ext cx="362102" cy="286207"/>
          </a:xfrm>
          <a:prstGeom prst="rect">
            <a:avLst/>
          </a:prstGeom>
        </p:spPr>
      </p:pic>
      <p:sp>
        <p:nvSpPr>
          <p:cNvPr id="86" name="Text 79"/>
          <p:cNvSpPr txBox="1"/>
          <p:nvPr/>
        </p:nvSpPr>
        <p:spPr>
          <a:xfrm>
            <a:off x="1171346" y="9671609"/>
            <a:ext cx="2400300" cy="277063"/>
          </a:xfrm>
          <a:prstGeom prst="rect">
            <a:avLst/>
          </a:prstGeom>
          <a:noFill/>
          <a:ln/>
        </p:spPr>
        <p:txBody>
          <a:bodyPr wrap="square" lIns="0" tIns="0" rIns="0" bIns="0" rtlCol="0" anchor="ctr"/>
          <a:lstStyle/>
          <a:p>
            <a:pPr marL="0" indent="0" algn="l">
              <a:buNone/>
            </a:pPr>
            <a:r>
              <a:rPr lang="en-US" sz="1800" b="1" dirty="0">
                <a:solidFill>
                  <a:srgbClr val="2C3E50"/>
                </a:solidFill>
                <a:latin typeface="Montserrat" pitchFamily="34" charset="0"/>
                <a:ea typeface="Montserrat" pitchFamily="34" charset="-122"/>
                <a:cs typeface="Montserrat" pitchFamily="34" charset="-120"/>
              </a:rPr>
              <a:t>5. Égalité de genre</a:t>
            </a:r>
            <a:endParaRPr lang="en-US" sz="1800" dirty="0"/>
          </a:p>
        </p:txBody>
      </p:sp>
      <p:sp>
        <p:nvSpPr>
          <p:cNvPr id="87" name="Text 80"/>
          <p:cNvSpPr txBox="1"/>
          <p:nvPr/>
        </p:nvSpPr>
        <p:spPr>
          <a:xfrm>
            <a:off x="657454" y="10148011"/>
            <a:ext cx="995782" cy="200254"/>
          </a:xfrm>
          <a:prstGeom prst="rect">
            <a:avLst/>
          </a:prstGeom>
          <a:noFill/>
          <a:ln/>
        </p:spPr>
        <p:txBody>
          <a:bodyPr wrap="square" lIns="0" tIns="0" rIns="0" bIns="0" rtlCol="0" anchor="ctr"/>
          <a:lstStyle/>
          <a:p>
            <a:pPr marL="0" indent="0" algn="l">
              <a:buNone/>
            </a:pPr>
            <a:r>
              <a:rPr lang="en-US" sz="1300" b="1" dirty="0">
                <a:solidFill>
                  <a:srgbClr val="2C3E50"/>
                </a:solidFill>
                <a:latin typeface="Raleway" pitchFamily="34" charset="0"/>
                <a:ea typeface="Raleway" pitchFamily="34" charset="-122"/>
                <a:cs typeface="Raleway" pitchFamily="34" charset="-120"/>
              </a:rPr>
              <a:t>Diagnostic</a:t>
            </a:r>
            <a:endParaRPr lang="en-US" sz="1300" dirty="0"/>
          </a:p>
        </p:txBody>
      </p:sp>
      <p:sp>
        <p:nvSpPr>
          <p:cNvPr id="88" name="Text 81"/>
          <p:cNvSpPr txBox="1"/>
          <p:nvPr/>
        </p:nvSpPr>
        <p:spPr>
          <a:xfrm>
            <a:off x="657454" y="11100816"/>
            <a:ext cx="1377086" cy="200254"/>
          </a:xfrm>
          <a:prstGeom prst="rect">
            <a:avLst/>
          </a:prstGeom>
          <a:noFill/>
          <a:ln/>
        </p:spPr>
        <p:txBody>
          <a:bodyPr wrap="square" lIns="0" tIns="0" rIns="0" bIns="0" rtlCol="0" anchor="ctr"/>
          <a:lstStyle/>
          <a:p>
            <a:pPr marL="0" indent="0" algn="l">
              <a:buNone/>
            </a:pPr>
            <a:r>
              <a:rPr lang="en-US" sz="1300" b="1" dirty="0">
                <a:solidFill>
                  <a:srgbClr val="2C3E50"/>
                </a:solidFill>
                <a:latin typeface="Raleway" pitchFamily="34" charset="0"/>
                <a:ea typeface="Raleway" pitchFamily="34" charset="-122"/>
                <a:cs typeface="Raleway" pitchFamily="34" charset="-120"/>
              </a:rPr>
              <a:t>Enjeux majeurs</a:t>
            </a:r>
            <a:endParaRPr lang="en-US" sz="1300" dirty="0"/>
          </a:p>
        </p:txBody>
      </p:sp>
      <p:sp>
        <p:nvSpPr>
          <p:cNvPr id="89" name="Text 82"/>
          <p:cNvSpPr txBox="1"/>
          <p:nvPr/>
        </p:nvSpPr>
        <p:spPr>
          <a:xfrm>
            <a:off x="657454" y="10481767"/>
            <a:ext cx="16926458" cy="4096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Selon l'Indice de l'égalité du Genre en Afrique, les pays africains ont atteint un peu plus de 50% de leur capacité potentielle en matière de données sur le genre. Seules 26% des jeunes femmes d'Afrique subsaharienne terminent leurs études secondaires, et seulement 8% accèdent à l'enseignement supérieur. Le taux de chômage des femmes reste supérieur à celui des hommes, avec un accès limité aux opportunités économiques.</a:t>
            </a:r>
            <a:endParaRPr lang="en-US" sz="1200" dirty="0"/>
          </a:p>
        </p:txBody>
      </p:sp>
      <p:sp>
        <p:nvSpPr>
          <p:cNvPr id="90" name="Shape 83"/>
          <p:cNvSpPr/>
          <p:nvPr/>
        </p:nvSpPr>
        <p:spPr>
          <a:xfrm>
            <a:off x="685800" y="11443716"/>
            <a:ext cx="1990649" cy="304495"/>
          </a:xfrm>
          <a:prstGeom prst="roundRect">
            <a:avLst>
              <a:gd name="adj" fmla="val 37538"/>
            </a:avLst>
          </a:prstGeom>
          <a:solidFill>
            <a:srgbClr val="9B59B6">
              <a:alpha val="20000"/>
            </a:srgbClr>
          </a:solidFill>
          <a:ln w="12700">
            <a:solidFill>
              <a:srgbClr val="9B59B6">
                <a:alpha val="50000"/>
              </a:srgbClr>
            </a:solidFill>
            <a:prstDash val="solid"/>
          </a:ln>
        </p:spPr>
      </p:sp>
      <p:sp>
        <p:nvSpPr>
          <p:cNvPr id="91" name="Shape 84"/>
          <p:cNvSpPr/>
          <p:nvPr/>
        </p:nvSpPr>
        <p:spPr>
          <a:xfrm>
            <a:off x="2732227" y="11443716"/>
            <a:ext cx="1390802" cy="304495"/>
          </a:xfrm>
          <a:prstGeom prst="roundRect">
            <a:avLst>
              <a:gd name="adj" fmla="val 37538"/>
            </a:avLst>
          </a:prstGeom>
          <a:solidFill>
            <a:srgbClr val="9B59B6">
              <a:alpha val="20000"/>
            </a:srgbClr>
          </a:solidFill>
          <a:ln w="12700">
            <a:solidFill>
              <a:srgbClr val="9B59B6">
                <a:alpha val="50000"/>
              </a:srgbClr>
            </a:solidFill>
            <a:prstDash val="solid"/>
          </a:ln>
        </p:spPr>
      </p:sp>
      <p:sp>
        <p:nvSpPr>
          <p:cNvPr id="92" name="Shape 85"/>
          <p:cNvSpPr/>
          <p:nvPr/>
        </p:nvSpPr>
        <p:spPr>
          <a:xfrm>
            <a:off x="4172407" y="11443716"/>
            <a:ext cx="1399946" cy="304495"/>
          </a:xfrm>
          <a:prstGeom prst="roundRect">
            <a:avLst>
              <a:gd name="adj" fmla="val 37538"/>
            </a:avLst>
          </a:prstGeom>
          <a:solidFill>
            <a:srgbClr val="9B59B6">
              <a:alpha val="20000"/>
            </a:srgbClr>
          </a:solidFill>
          <a:ln w="12700">
            <a:solidFill>
              <a:srgbClr val="9B59B6">
                <a:alpha val="50000"/>
              </a:srgbClr>
            </a:solidFill>
            <a:prstDash val="solid"/>
          </a:ln>
        </p:spPr>
      </p:sp>
      <p:sp>
        <p:nvSpPr>
          <p:cNvPr id="93" name="Shape 86"/>
          <p:cNvSpPr/>
          <p:nvPr/>
        </p:nvSpPr>
        <p:spPr>
          <a:xfrm>
            <a:off x="5628132" y="11443716"/>
            <a:ext cx="1380744" cy="304495"/>
          </a:xfrm>
          <a:prstGeom prst="roundRect">
            <a:avLst>
              <a:gd name="adj" fmla="val 37538"/>
            </a:avLst>
          </a:prstGeom>
          <a:solidFill>
            <a:srgbClr val="9B59B6">
              <a:alpha val="20000"/>
            </a:srgbClr>
          </a:solidFill>
          <a:ln w="12700">
            <a:solidFill>
              <a:srgbClr val="9B59B6">
                <a:alpha val="50000"/>
              </a:srgbClr>
            </a:solidFill>
            <a:prstDash val="solid"/>
          </a:ln>
        </p:spPr>
      </p:sp>
      <p:sp>
        <p:nvSpPr>
          <p:cNvPr id="94" name="Shape 87"/>
          <p:cNvSpPr/>
          <p:nvPr/>
        </p:nvSpPr>
        <p:spPr>
          <a:xfrm>
            <a:off x="7061911" y="11443716"/>
            <a:ext cx="1952244" cy="304495"/>
          </a:xfrm>
          <a:prstGeom prst="roundRect">
            <a:avLst>
              <a:gd name="adj" fmla="val 37538"/>
            </a:avLst>
          </a:prstGeom>
          <a:solidFill>
            <a:srgbClr val="9B59B6">
              <a:alpha val="20000"/>
            </a:srgbClr>
          </a:solidFill>
          <a:ln w="12700">
            <a:solidFill>
              <a:srgbClr val="9B59B6">
                <a:alpha val="50000"/>
              </a:srgbClr>
            </a:solidFill>
            <a:prstDash val="solid"/>
          </a:ln>
        </p:spPr>
      </p:sp>
      <p:sp>
        <p:nvSpPr>
          <p:cNvPr id="95" name="Shape 88"/>
          <p:cNvSpPr/>
          <p:nvPr/>
        </p:nvSpPr>
        <p:spPr>
          <a:xfrm>
            <a:off x="9068105" y="11443716"/>
            <a:ext cx="1419149" cy="304495"/>
          </a:xfrm>
          <a:prstGeom prst="roundRect">
            <a:avLst>
              <a:gd name="adj" fmla="val 37538"/>
            </a:avLst>
          </a:prstGeom>
          <a:solidFill>
            <a:srgbClr val="9B59B6">
              <a:alpha val="20000"/>
            </a:srgbClr>
          </a:solidFill>
          <a:ln w="12700">
            <a:solidFill>
              <a:srgbClr val="9B59B6">
                <a:alpha val="50000"/>
              </a:srgbClr>
            </a:solidFill>
            <a:prstDash val="solid"/>
          </a:ln>
        </p:spPr>
      </p:sp>
      <p:sp>
        <p:nvSpPr>
          <p:cNvPr id="96" name="Shape 89"/>
          <p:cNvSpPr/>
          <p:nvPr/>
        </p:nvSpPr>
        <p:spPr>
          <a:xfrm>
            <a:off x="10538460" y="11443716"/>
            <a:ext cx="2266798" cy="304495"/>
          </a:xfrm>
          <a:prstGeom prst="roundRect">
            <a:avLst>
              <a:gd name="adj" fmla="val 37538"/>
            </a:avLst>
          </a:prstGeom>
          <a:solidFill>
            <a:srgbClr val="9B59B6">
              <a:alpha val="20000"/>
            </a:srgbClr>
          </a:solidFill>
          <a:ln w="12700">
            <a:solidFill>
              <a:srgbClr val="9B59B6">
                <a:alpha val="50000"/>
              </a:srgbClr>
            </a:solidFill>
            <a:prstDash val="solid"/>
          </a:ln>
        </p:spPr>
      </p:sp>
      <p:sp>
        <p:nvSpPr>
          <p:cNvPr id="97" name="Shape 90"/>
          <p:cNvSpPr/>
          <p:nvPr/>
        </p:nvSpPr>
        <p:spPr>
          <a:xfrm>
            <a:off x="12860122" y="11443716"/>
            <a:ext cx="2124151" cy="304495"/>
          </a:xfrm>
          <a:prstGeom prst="roundRect">
            <a:avLst>
              <a:gd name="adj" fmla="val 37538"/>
            </a:avLst>
          </a:prstGeom>
          <a:solidFill>
            <a:srgbClr val="9B59B6">
              <a:alpha val="20000"/>
            </a:srgbClr>
          </a:solidFill>
          <a:ln w="12700">
            <a:solidFill>
              <a:srgbClr val="9B59B6">
                <a:alpha val="50000"/>
              </a:srgbClr>
            </a:solidFill>
            <a:prstDash val="solid"/>
          </a:ln>
        </p:spPr>
      </p:sp>
      <p:sp>
        <p:nvSpPr>
          <p:cNvPr id="98" name="Text 91"/>
          <p:cNvSpPr txBox="1"/>
          <p:nvPr/>
        </p:nvSpPr>
        <p:spPr>
          <a:xfrm>
            <a:off x="771754" y="11510467"/>
            <a:ext cx="1922983" cy="162763"/>
          </a:xfrm>
          <a:prstGeom prst="rect">
            <a:avLst/>
          </a:prstGeom>
          <a:noFill/>
          <a:ln/>
        </p:spPr>
        <p:txBody>
          <a:bodyPr wrap="square" lIns="0" tIns="0" rIns="0" bIns="0" rtlCol="0" anchor="ctr"/>
          <a:lstStyle/>
          <a:p>
            <a:pPr marL="0" indent="0" algn="l">
              <a:buNone/>
            </a:pPr>
            <a:r>
              <a:rPr lang="en-US" sz="1000" dirty="0">
                <a:solidFill>
                  <a:srgbClr val="2C3E50"/>
                </a:solidFill>
                <a:latin typeface="Raleway" pitchFamily="34" charset="0"/>
                <a:ea typeface="Raleway" pitchFamily="34" charset="-122"/>
                <a:cs typeface="Raleway" pitchFamily="34" charset="-120"/>
              </a:rPr>
              <a:t>Autonomisation des femmes</a:t>
            </a:r>
            <a:endParaRPr lang="en-US" sz="1000" dirty="0"/>
          </a:p>
        </p:txBody>
      </p:sp>
      <p:sp>
        <p:nvSpPr>
          <p:cNvPr id="99" name="Text 92"/>
          <p:cNvSpPr txBox="1"/>
          <p:nvPr/>
        </p:nvSpPr>
        <p:spPr>
          <a:xfrm>
            <a:off x="2818181" y="11510467"/>
            <a:ext cx="1322222" cy="162763"/>
          </a:xfrm>
          <a:prstGeom prst="rect">
            <a:avLst/>
          </a:prstGeom>
          <a:noFill/>
          <a:ln/>
        </p:spPr>
        <p:txBody>
          <a:bodyPr wrap="square" lIns="0" tIns="0" rIns="0" bIns="0" rtlCol="0" anchor="ctr"/>
          <a:lstStyle/>
          <a:p>
            <a:pPr marL="0" indent="0" algn="l">
              <a:buNone/>
            </a:pPr>
            <a:r>
              <a:rPr lang="en-US" sz="1000" dirty="0">
                <a:solidFill>
                  <a:srgbClr val="2C3E50"/>
                </a:solidFill>
                <a:latin typeface="Raleway" pitchFamily="34" charset="0"/>
                <a:ea typeface="Raleway" pitchFamily="34" charset="-122"/>
                <a:cs typeface="Raleway" pitchFamily="34" charset="-120"/>
              </a:rPr>
              <a:t>Leadership féminin</a:t>
            </a:r>
            <a:endParaRPr lang="en-US" sz="1000" dirty="0"/>
          </a:p>
        </p:txBody>
      </p:sp>
      <p:sp>
        <p:nvSpPr>
          <p:cNvPr id="100" name="Text 93"/>
          <p:cNvSpPr txBox="1"/>
          <p:nvPr/>
        </p:nvSpPr>
        <p:spPr>
          <a:xfrm>
            <a:off x="4258361" y="11510467"/>
            <a:ext cx="1332281" cy="162763"/>
          </a:xfrm>
          <a:prstGeom prst="rect">
            <a:avLst/>
          </a:prstGeom>
          <a:noFill/>
          <a:ln/>
        </p:spPr>
        <p:txBody>
          <a:bodyPr wrap="square" lIns="0" tIns="0" rIns="0" bIns="0" rtlCol="0" anchor="ctr"/>
          <a:lstStyle/>
          <a:p>
            <a:pPr marL="0" indent="0" algn="l">
              <a:buNone/>
            </a:pPr>
            <a:r>
              <a:rPr lang="en-US" sz="1000" dirty="0">
                <a:solidFill>
                  <a:srgbClr val="2C3E50"/>
                </a:solidFill>
                <a:latin typeface="Raleway" pitchFamily="34" charset="0"/>
                <a:ea typeface="Raleway" pitchFamily="34" charset="-122"/>
                <a:cs typeface="Raleway" pitchFamily="34" charset="-120"/>
              </a:rPr>
              <a:t>Éducation des filles</a:t>
            </a:r>
            <a:endParaRPr lang="en-US" sz="1000" dirty="0"/>
          </a:p>
        </p:txBody>
      </p:sp>
      <p:sp>
        <p:nvSpPr>
          <p:cNvPr id="101" name="Text 94"/>
          <p:cNvSpPr txBox="1"/>
          <p:nvPr/>
        </p:nvSpPr>
        <p:spPr>
          <a:xfrm>
            <a:off x="5714086" y="11510467"/>
            <a:ext cx="1313078" cy="162763"/>
          </a:xfrm>
          <a:prstGeom prst="rect">
            <a:avLst/>
          </a:prstGeom>
          <a:noFill/>
          <a:ln/>
        </p:spPr>
        <p:txBody>
          <a:bodyPr wrap="square" lIns="0" tIns="0" rIns="0" bIns="0" rtlCol="0" anchor="ctr"/>
          <a:lstStyle/>
          <a:p>
            <a:pPr marL="0" indent="0" algn="l">
              <a:buNone/>
            </a:pPr>
            <a:r>
              <a:rPr lang="en-US" sz="1000" dirty="0">
                <a:solidFill>
                  <a:srgbClr val="2C3E50"/>
                </a:solidFill>
                <a:latin typeface="Raleway" pitchFamily="34" charset="0"/>
                <a:ea typeface="Raleway" pitchFamily="34" charset="-122"/>
                <a:cs typeface="Raleway" pitchFamily="34" charset="-120"/>
              </a:rPr>
              <a:t>Santé reproductive</a:t>
            </a:r>
            <a:endParaRPr lang="en-US" sz="1000" dirty="0"/>
          </a:p>
        </p:txBody>
      </p:sp>
      <p:sp>
        <p:nvSpPr>
          <p:cNvPr id="102" name="Text 95"/>
          <p:cNvSpPr txBox="1"/>
          <p:nvPr/>
        </p:nvSpPr>
        <p:spPr>
          <a:xfrm>
            <a:off x="7146950" y="11510467"/>
            <a:ext cx="1884578" cy="162763"/>
          </a:xfrm>
          <a:prstGeom prst="rect">
            <a:avLst/>
          </a:prstGeom>
          <a:noFill/>
          <a:ln/>
        </p:spPr>
        <p:txBody>
          <a:bodyPr wrap="square" lIns="0" tIns="0" rIns="0" bIns="0" rtlCol="0" anchor="ctr"/>
          <a:lstStyle/>
          <a:p>
            <a:pPr marL="0" indent="0" algn="l">
              <a:buNone/>
            </a:pPr>
            <a:r>
              <a:rPr lang="en-US" sz="1000" dirty="0">
                <a:solidFill>
                  <a:srgbClr val="2C3E50"/>
                </a:solidFill>
                <a:latin typeface="Raleway" pitchFamily="34" charset="0"/>
                <a:ea typeface="Raleway" pitchFamily="34" charset="-122"/>
                <a:cs typeface="Raleway" pitchFamily="34" charset="-120"/>
              </a:rPr>
              <a:t>Lutte contre les stéréotypes</a:t>
            </a:r>
            <a:endParaRPr lang="en-US" sz="1000" dirty="0"/>
          </a:p>
        </p:txBody>
      </p:sp>
      <p:sp>
        <p:nvSpPr>
          <p:cNvPr id="103" name="Text 96"/>
          <p:cNvSpPr txBox="1"/>
          <p:nvPr/>
        </p:nvSpPr>
        <p:spPr>
          <a:xfrm>
            <a:off x="9154058" y="11510467"/>
            <a:ext cx="1351483" cy="162763"/>
          </a:xfrm>
          <a:prstGeom prst="rect">
            <a:avLst/>
          </a:prstGeom>
          <a:noFill/>
          <a:ln/>
        </p:spPr>
        <p:txBody>
          <a:bodyPr wrap="square" lIns="0" tIns="0" rIns="0" bIns="0" rtlCol="0" anchor="ctr"/>
          <a:lstStyle/>
          <a:p>
            <a:pPr marL="0" indent="0" algn="l">
              <a:buNone/>
            </a:pPr>
            <a:r>
              <a:rPr lang="en-US" sz="1000" dirty="0">
                <a:solidFill>
                  <a:srgbClr val="2C3E50"/>
                </a:solidFill>
                <a:latin typeface="Raleway" pitchFamily="34" charset="0"/>
                <a:ea typeface="Raleway" pitchFamily="34" charset="-122"/>
                <a:cs typeface="Raleway" pitchFamily="34" charset="-120"/>
              </a:rPr>
              <a:t>Parité décisionnelle</a:t>
            </a:r>
            <a:endParaRPr lang="en-US" sz="1000" dirty="0"/>
          </a:p>
        </p:txBody>
      </p:sp>
      <p:sp>
        <p:nvSpPr>
          <p:cNvPr id="104" name="Text 97"/>
          <p:cNvSpPr txBox="1"/>
          <p:nvPr/>
        </p:nvSpPr>
        <p:spPr>
          <a:xfrm>
            <a:off x="10624414" y="11510467"/>
            <a:ext cx="2199132" cy="162763"/>
          </a:xfrm>
          <a:prstGeom prst="rect">
            <a:avLst/>
          </a:prstGeom>
          <a:noFill/>
          <a:ln/>
        </p:spPr>
        <p:txBody>
          <a:bodyPr wrap="square" lIns="0" tIns="0" rIns="0" bIns="0" rtlCol="0" anchor="ctr"/>
          <a:lstStyle/>
          <a:p>
            <a:pPr marL="0" indent="0" algn="l">
              <a:buNone/>
            </a:pPr>
            <a:r>
              <a:rPr lang="en-US" sz="1000" dirty="0">
                <a:solidFill>
                  <a:srgbClr val="2C3E50"/>
                </a:solidFill>
                <a:latin typeface="Raleway" pitchFamily="34" charset="0"/>
                <a:ea typeface="Raleway" pitchFamily="34" charset="-122"/>
                <a:cs typeface="Raleway" pitchFamily="34" charset="-120"/>
              </a:rPr>
              <a:t>Droits économiques des femmes</a:t>
            </a:r>
            <a:endParaRPr lang="en-US" sz="1000" dirty="0"/>
          </a:p>
        </p:txBody>
      </p:sp>
      <p:sp>
        <p:nvSpPr>
          <p:cNvPr id="105" name="Text 98"/>
          <p:cNvSpPr txBox="1"/>
          <p:nvPr/>
        </p:nvSpPr>
        <p:spPr>
          <a:xfrm>
            <a:off x="12946075" y="11510467"/>
            <a:ext cx="2055571" cy="162763"/>
          </a:xfrm>
          <a:prstGeom prst="rect">
            <a:avLst/>
          </a:prstGeom>
          <a:noFill/>
          <a:ln/>
        </p:spPr>
        <p:txBody>
          <a:bodyPr wrap="square" lIns="0" tIns="0" rIns="0" bIns="0" rtlCol="0" anchor="ctr"/>
          <a:lstStyle/>
          <a:p>
            <a:pPr marL="0" indent="0" algn="l">
              <a:buNone/>
            </a:pPr>
            <a:r>
              <a:rPr lang="en-US" sz="1000" dirty="0">
                <a:solidFill>
                  <a:srgbClr val="2C3E50"/>
                </a:solidFill>
                <a:latin typeface="Raleway" pitchFamily="34" charset="0"/>
                <a:ea typeface="Raleway" pitchFamily="34" charset="-122"/>
                <a:cs typeface="Raleway" pitchFamily="34" charset="-120"/>
              </a:rPr>
              <a:t>Élimination des discriminations</a:t>
            </a:r>
            <a:endParaRPr lang="en-US" sz="1000" dirty="0"/>
          </a:p>
        </p:txBody>
      </p:sp>
      <p:sp>
        <p:nvSpPr>
          <p:cNvPr id="106" name="Shape 99"/>
          <p:cNvSpPr/>
          <p:nvPr/>
        </p:nvSpPr>
        <p:spPr>
          <a:xfrm>
            <a:off x="381305" y="12306910"/>
            <a:ext cx="17526305" cy="1257300"/>
          </a:xfrm>
          <a:prstGeom prst="roundRect">
            <a:avLst>
              <a:gd name="adj" fmla="val 4408"/>
            </a:avLst>
          </a:prstGeom>
          <a:solidFill>
            <a:srgbClr val="EFF6FF"/>
          </a:solidFill>
          <a:ln/>
          <a:effectLst>
            <a:outerShdw blurRad="12700" dist="12700" dir="16200000" algn="bl" rotWithShape="0">
              <a:srgbClr val="000000">
                <a:alpha val="75000"/>
              </a:srgbClr>
            </a:outerShdw>
          </a:effectLst>
        </p:spPr>
      </p:sp>
      <p:sp>
        <p:nvSpPr>
          <p:cNvPr id="107" name="Shape 100"/>
          <p:cNvSpPr/>
          <p:nvPr/>
        </p:nvSpPr>
        <p:spPr>
          <a:xfrm>
            <a:off x="381305" y="12306910"/>
            <a:ext cx="38405" cy="1257300"/>
          </a:xfrm>
          <a:prstGeom prst="rect">
            <a:avLst/>
          </a:prstGeom>
          <a:solidFill>
            <a:srgbClr val="3B82F6"/>
          </a:solidFill>
          <a:ln/>
        </p:spPr>
      </p:sp>
      <p:sp>
        <p:nvSpPr>
          <p:cNvPr id="108" name="Text 101"/>
          <p:cNvSpPr txBox="1"/>
          <p:nvPr/>
        </p:nvSpPr>
        <p:spPr>
          <a:xfrm>
            <a:off x="647395" y="12554712"/>
            <a:ext cx="1515161" cy="228600"/>
          </a:xfrm>
          <a:prstGeom prst="rect">
            <a:avLst/>
          </a:prstGeom>
          <a:noFill/>
          <a:ln/>
        </p:spPr>
        <p:txBody>
          <a:bodyPr wrap="square" lIns="0" tIns="0" rIns="0" bIns="0" rtlCol="0" anchor="ctr"/>
          <a:lstStyle/>
          <a:p>
            <a:pPr marL="0" indent="0" algn="l">
              <a:buNone/>
            </a:pPr>
            <a:r>
              <a:rPr lang="en-US" sz="1500" b="1" dirty="0">
                <a:solidFill>
                  <a:srgbClr val="2C3E50"/>
                </a:solidFill>
                <a:latin typeface="Raleway" pitchFamily="34" charset="0"/>
                <a:ea typeface="Raleway" pitchFamily="34" charset="-122"/>
                <a:cs typeface="Raleway" pitchFamily="34" charset="-120"/>
              </a:rPr>
              <a:t>Vision intégrée</a:t>
            </a:r>
            <a:endParaRPr lang="en-US" sz="1500" dirty="0"/>
          </a:p>
        </p:txBody>
      </p:sp>
      <p:sp>
        <p:nvSpPr>
          <p:cNvPr id="109" name="Text 102"/>
          <p:cNvSpPr txBox="1"/>
          <p:nvPr/>
        </p:nvSpPr>
        <p:spPr>
          <a:xfrm>
            <a:off x="647395" y="12897612"/>
            <a:ext cx="16812158" cy="4096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JeRestaure Bien-être adopte une approche holistique reconnaissant l'interconnexion de ces enjeux. Notre stratégie vise à créer des synergies entre ces domaines pour maximiser l'impact de nos interventions et contribuer efficacement à la réalisation des Objectifs de Développement Durable à l'horizon 2030.</a:t>
            </a:r>
            <a:endParaRPr lang="en-US" sz="1200" dirty="0"/>
          </a:p>
        </p:txBody>
      </p:sp>
      <p:sp>
        <p:nvSpPr>
          <p:cNvPr id="110" name="Shape 103"/>
          <p:cNvSpPr/>
          <p:nvPr/>
        </p:nvSpPr>
        <p:spPr>
          <a:xfrm>
            <a:off x="0" y="13944600"/>
            <a:ext cx="18288000" cy="543154"/>
          </a:xfrm>
          <a:prstGeom prst="rect">
            <a:avLst/>
          </a:prstGeom>
          <a:solidFill>
            <a:srgbClr val="F3F4F6"/>
          </a:solidFill>
          <a:ln/>
        </p:spPr>
      </p:sp>
      <p:sp>
        <p:nvSpPr>
          <p:cNvPr id="111" name="Shape 104"/>
          <p:cNvSpPr/>
          <p:nvPr/>
        </p:nvSpPr>
        <p:spPr>
          <a:xfrm>
            <a:off x="0" y="13944600"/>
            <a:ext cx="18288000" cy="9144"/>
          </a:xfrm>
          <a:prstGeom prst="rect">
            <a:avLst/>
          </a:prstGeom>
          <a:solidFill>
            <a:srgbClr val="E5E7EB"/>
          </a:solidFill>
          <a:ln/>
        </p:spPr>
      </p:sp>
      <p:pic>
        <p:nvPicPr>
          <p:cNvPr id="112" name="Image 5" descr="preencoded.png"/>
          <p:cNvPicPr>
            <a:picLocks noChangeAspect="1"/>
          </p:cNvPicPr>
          <p:nvPr/>
        </p:nvPicPr>
        <p:blipFill>
          <a:blip r:embed="rId8"/>
          <a:srcRect/>
          <a:stretch/>
        </p:blipFill>
        <p:spPr>
          <a:xfrm>
            <a:off x="457200" y="14135710"/>
            <a:ext cx="152705" cy="152705"/>
          </a:xfrm>
          <a:prstGeom prst="rect">
            <a:avLst/>
          </a:prstGeom>
        </p:spPr>
      </p:pic>
      <p:sp>
        <p:nvSpPr>
          <p:cNvPr id="113" name="Text 105"/>
          <p:cNvSpPr txBox="1"/>
          <p:nvPr/>
        </p:nvSpPr>
        <p:spPr>
          <a:xfrm>
            <a:off x="685800" y="14125651"/>
            <a:ext cx="2410358" cy="181051"/>
          </a:xfrm>
          <a:prstGeom prst="rect">
            <a:avLst/>
          </a:prstGeom>
          <a:noFill/>
          <a:ln/>
        </p:spPr>
        <p:txBody>
          <a:bodyPr wrap="square" lIns="0" tIns="0" rIns="0" bIns="0" rtlCol="0" anchor="ctr"/>
          <a:lstStyle/>
          <a:p>
            <a:pPr marL="0" indent="0" algn="l">
              <a:buNone/>
            </a:pPr>
            <a:r>
              <a:rPr lang="en-US" sz="1200" dirty="0">
                <a:solidFill>
                  <a:srgbClr val="374151"/>
                </a:solidFill>
                <a:latin typeface="Raleway" pitchFamily="34" charset="0"/>
                <a:ea typeface="Raleway" pitchFamily="34" charset="-122"/>
                <a:cs typeface="Raleway" pitchFamily="34" charset="-120"/>
              </a:rPr>
              <a:t>Contact@jerestaure-bienetre.org</a:t>
            </a:r>
            <a:endParaRPr lang="en-US" sz="1200" dirty="0"/>
          </a:p>
        </p:txBody>
      </p:sp>
      <p:pic>
        <p:nvPicPr>
          <p:cNvPr id="114" name="Image 6" descr="preencoded.png"/>
          <p:cNvPicPr>
            <a:picLocks noChangeAspect="1"/>
          </p:cNvPicPr>
          <p:nvPr/>
        </p:nvPicPr>
        <p:blipFill>
          <a:blip r:embed="rId9"/>
          <a:srcRect/>
          <a:stretch/>
        </p:blipFill>
        <p:spPr>
          <a:xfrm>
            <a:off x="3209544" y="14135710"/>
            <a:ext cx="152705" cy="152705"/>
          </a:xfrm>
          <a:prstGeom prst="rect">
            <a:avLst/>
          </a:prstGeom>
        </p:spPr>
      </p:pic>
      <p:sp>
        <p:nvSpPr>
          <p:cNvPr id="115" name="Text 106"/>
          <p:cNvSpPr txBox="1"/>
          <p:nvPr/>
        </p:nvSpPr>
        <p:spPr>
          <a:xfrm>
            <a:off x="3438144" y="14125651"/>
            <a:ext cx="1286561" cy="181051"/>
          </a:xfrm>
          <a:prstGeom prst="rect">
            <a:avLst/>
          </a:prstGeom>
          <a:noFill/>
          <a:ln/>
        </p:spPr>
        <p:txBody>
          <a:bodyPr wrap="square" lIns="0" tIns="0" rIns="0" bIns="0" rtlCol="0" anchor="ctr"/>
          <a:lstStyle/>
          <a:p>
            <a:pPr marL="0" indent="0" algn="l">
              <a:buNone/>
            </a:pPr>
            <a:r>
              <a:rPr lang="en-US" sz="1200" dirty="0">
                <a:solidFill>
                  <a:srgbClr val="374151"/>
                </a:solidFill>
                <a:latin typeface="Raleway" pitchFamily="34" charset="0"/>
                <a:ea typeface="Raleway" pitchFamily="34" charset="-122"/>
                <a:cs typeface="Raleway" pitchFamily="34" charset="-120"/>
              </a:rPr>
              <a:t>+229 96 24 94 86</a:t>
            </a:r>
            <a:endParaRPr lang="en-US" sz="1200" dirty="0"/>
          </a:p>
        </p:txBody>
      </p:sp>
      <p:pic>
        <p:nvPicPr>
          <p:cNvPr id="116" name="Image 7" descr="preencoded.png"/>
          <p:cNvPicPr>
            <a:picLocks noChangeAspect="1"/>
          </p:cNvPicPr>
          <p:nvPr/>
        </p:nvPicPr>
        <p:blipFill>
          <a:blip r:embed="rId10"/>
          <a:srcRect l="-989999" r="-989999"/>
          <a:stretch/>
        </p:blipFill>
        <p:spPr>
          <a:xfrm>
            <a:off x="16925544" y="14297558"/>
            <a:ext cx="190195" cy="9144"/>
          </a:xfrm>
          <a:prstGeom prst="rect">
            <a:avLst/>
          </a:prstGeom>
        </p:spPr>
      </p:pic>
      <p:pic>
        <p:nvPicPr>
          <p:cNvPr id="117" name="Image 8" descr="preencoded.png"/>
          <p:cNvPicPr>
            <a:picLocks noChangeAspect="1"/>
          </p:cNvPicPr>
          <p:nvPr/>
        </p:nvPicPr>
        <p:blipFill>
          <a:blip r:embed="rId11"/>
          <a:srcRect l="-989999" r="-989999"/>
          <a:stretch/>
        </p:blipFill>
        <p:spPr>
          <a:xfrm>
            <a:off x="17268444" y="14297558"/>
            <a:ext cx="190195" cy="9144"/>
          </a:xfrm>
          <a:prstGeom prst="rect">
            <a:avLst/>
          </a:prstGeom>
        </p:spPr>
      </p:pic>
      <p:pic>
        <p:nvPicPr>
          <p:cNvPr id="118" name="Image 9" descr="preencoded.png"/>
          <p:cNvPicPr>
            <a:picLocks noChangeAspect="1"/>
          </p:cNvPicPr>
          <p:nvPr/>
        </p:nvPicPr>
        <p:blipFill>
          <a:blip r:embed="rId12"/>
          <a:srcRect l="-1016667" r="-1016667"/>
          <a:stretch/>
        </p:blipFill>
        <p:spPr>
          <a:xfrm>
            <a:off x="17611344" y="14297558"/>
            <a:ext cx="219456" cy="9144"/>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Shape 0"/>
          <p:cNvSpPr/>
          <p:nvPr/>
        </p:nvSpPr>
        <p:spPr>
          <a:xfrm>
            <a:off x="0" y="0"/>
            <a:ext cx="18288000" cy="15344546"/>
          </a:xfrm>
          <a:prstGeom prst="rect">
            <a:avLst/>
          </a:prstGeom>
          <a:solidFill>
            <a:srgbClr val="F8F9FA"/>
          </a:solidFill>
          <a:ln/>
        </p:spPr>
      </p:sp>
      <p:sp>
        <p:nvSpPr>
          <p:cNvPr id="3" name="Shape 1"/>
          <p:cNvSpPr/>
          <p:nvPr/>
        </p:nvSpPr>
        <p:spPr>
          <a:xfrm>
            <a:off x="0" y="0"/>
            <a:ext cx="18288000" cy="838505"/>
          </a:xfrm>
          <a:prstGeom prst="rect">
            <a:avLst/>
          </a:prstGeom>
          <a:solidFill>
            <a:srgbClr val="1A5276"/>
          </a:solidFill>
          <a:ln/>
        </p:spPr>
      </p:sp>
      <p:sp>
        <p:nvSpPr>
          <p:cNvPr id="4" name="Text 2"/>
          <p:cNvSpPr txBox="1"/>
          <p:nvPr/>
        </p:nvSpPr>
        <p:spPr>
          <a:xfrm>
            <a:off x="457200" y="209398"/>
            <a:ext cx="7191756" cy="419710"/>
          </a:xfrm>
          <a:prstGeom prst="rect">
            <a:avLst/>
          </a:prstGeom>
          <a:noFill/>
          <a:ln/>
        </p:spPr>
        <p:txBody>
          <a:bodyPr wrap="square" lIns="0" tIns="0" rIns="0" bIns="0" rtlCol="0" anchor="ctr"/>
          <a:lstStyle/>
          <a:p>
            <a:pPr marL="0" indent="0" algn="l">
              <a:buNone/>
            </a:pPr>
            <a:r>
              <a:rPr lang="en-US" sz="2700" b="1" dirty="0">
                <a:solidFill>
                  <a:srgbClr val="FFFFFF"/>
                </a:solidFill>
                <a:latin typeface="Montserrat" pitchFamily="34" charset="0"/>
                <a:ea typeface="Montserrat" pitchFamily="34" charset="-122"/>
                <a:cs typeface="Montserrat" pitchFamily="34" charset="-120"/>
              </a:rPr>
              <a:t>Objectifs stratégiques SMART 2025-2028</a:t>
            </a:r>
            <a:endParaRPr lang="en-US" sz="2700" dirty="0"/>
          </a:p>
        </p:txBody>
      </p:sp>
      <p:sp>
        <p:nvSpPr>
          <p:cNvPr id="5" name="Shape 3"/>
          <p:cNvSpPr/>
          <p:nvPr/>
        </p:nvSpPr>
        <p:spPr>
          <a:xfrm>
            <a:off x="0" y="838505"/>
            <a:ext cx="18288000" cy="13963802"/>
          </a:xfrm>
          <a:prstGeom prst="rect">
            <a:avLst/>
          </a:prstGeom>
          <a:solidFill>
            <a:srgbClr val="F9FAFB"/>
          </a:solidFill>
          <a:ln/>
        </p:spPr>
      </p:sp>
      <p:sp>
        <p:nvSpPr>
          <p:cNvPr id="6" name="Shape 4"/>
          <p:cNvSpPr/>
          <p:nvPr/>
        </p:nvSpPr>
        <p:spPr>
          <a:xfrm>
            <a:off x="457200" y="1295705"/>
            <a:ext cx="17373600" cy="1524305"/>
          </a:xfrm>
          <a:prstGeom prst="roundRect">
            <a:avLst>
              <a:gd name="adj" fmla="val 2999"/>
            </a:avLst>
          </a:prstGeom>
          <a:solidFill>
            <a:srgbClr val="FFFFFF"/>
          </a:solidFill>
          <a:ln/>
          <a:effectLst>
            <a:outerShdw blurRad="12700" dist="12700" dir="16200000" algn="bl" rotWithShape="0">
              <a:srgbClr val="000000">
                <a:alpha val="75000"/>
              </a:srgbClr>
            </a:outerShdw>
          </a:effectLst>
        </p:spPr>
      </p:sp>
      <p:pic>
        <p:nvPicPr>
          <p:cNvPr id="7" name="Image 0" descr="preencoded.png"/>
          <p:cNvPicPr>
            <a:picLocks noChangeAspect="1"/>
          </p:cNvPicPr>
          <p:nvPr/>
        </p:nvPicPr>
        <p:blipFill>
          <a:blip r:embed="rId3"/>
          <a:srcRect/>
          <a:stretch/>
        </p:blipFill>
        <p:spPr>
          <a:xfrm>
            <a:off x="685800" y="1576426"/>
            <a:ext cx="457200" cy="457200"/>
          </a:xfrm>
          <a:prstGeom prst="rect">
            <a:avLst/>
          </a:prstGeom>
        </p:spPr>
      </p:pic>
      <p:sp>
        <p:nvSpPr>
          <p:cNvPr id="8" name="Shape 5"/>
          <p:cNvSpPr/>
          <p:nvPr/>
        </p:nvSpPr>
        <p:spPr>
          <a:xfrm>
            <a:off x="457200" y="12039905"/>
            <a:ext cx="17373600" cy="2305202"/>
          </a:xfrm>
          <a:prstGeom prst="roundRect">
            <a:avLst>
              <a:gd name="adj" fmla="val 1311"/>
            </a:avLst>
          </a:prstGeom>
          <a:solidFill>
            <a:srgbClr val="FFFFFF"/>
          </a:solidFill>
          <a:ln/>
          <a:effectLst>
            <a:outerShdw blurRad="12700" dist="12700" dir="16200000" algn="bl" rotWithShape="0">
              <a:srgbClr val="000000">
                <a:alpha val="75000"/>
              </a:srgbClr>
            </a:outerShdw>
          </a:effectLst>
        </p:spPr>
      </p:sp>
      <p:sp>
        <p:nvSpPr>
          <p:cNvPr id="9" name="Text 6"/>
          <p:cNvSpPr txBox="1"/>
          <p:nvPr/>
        </p:nvSpPr>
        <p:spPr>
          <a:xfrm>
            <a:off x="1295705" y="1533449"/>
            <a:ext cx="4524451" cy="277063"/>
          </a:xfrm>
          <a:prstGeom prst="rect">
            <a:avLst/>
          </a:prstGeom>
          <a:noFill/>
          <a:ln/>
        </p:spPr>
        <p:txBody>
          <a:bodyPr wrap="square" lIns="0" tIns="0" rIns="0" bIns="0" rtlCol="0" anchor="ctr"/>
          <a:lstStyle/>
          <a:p>
            <a:pPr marL="0" indent="0" algn="l">
              <a:buNone/>
            </a:pPr>
            <a:r>
              <a:rPr lang="en-US" sz="1800" b="1" dirty="0">
                <a:solidFill>
                  <a:srgbClr val="2C3E50"/>
                </a:solidFill>
                <a:latin typeface="Montserrat" pitchFamily="34" charset="0"/>
                <a:ea typeface="Montserrat" pitchFamily="34" charset="-122"/>
                <a:cs typeface="Montserrat" pitchFamily="34" charset="-120"/>
              </a:rPr>
              <a:t>Nos objectifs suivent le cadre SMART</a:t>
            </a:r>
            <a:endParaRPr lang="en-US" sz="1800" dirty="0"/>
          </a:p>
        </p:txBody>
      </p:sp>
      <p:sp>
        <p:nvSpPr>
          <p:cNvPr id="10" name="Text 7"/>
          <p:cNvSpPr txBox="1"/>
          <p:nvPr/>
        </p:nvSpPr>
        <p:spPr>
          <a:xfrm>
            <a:off x="1295705" y="1886407"/>
            <a:ext cx="4163263" cy="181051"/>
          </a:xfrm>
          <a:prstGeom prst="rect">
            <a:avLst/>
          </a:prstGeom>
          <a:noFill/>
          <a:ln/>
        </p:spPr>
        <p:txBody>
          <a:bodyPr wrap="square" lIns="0" tIns="0" rIns="0" bIns="0" rtlCol="0" anchor="ctr"/>
          <a:lstStyle/>
          <a:p>
            <a:pPr marL="0" indent="0" algn="l">
              <a:buNone/>
            </a:pPr>
            <a:r>
              <a:rPr lang="en-US" sz="1200" dirty="0">
                <a:solidFill>
                  <a:srgbClr val="4B5563"/>
                </a:solidFill>
                <a:latin typeface="Raleway" pitchFamily="34" charset="0"/>
                <a:ea typeface="Raleway" pitchFamily="34" charset="-122"/>
                <a:cs typeface="Raleway" pitchFamily="34" charset="-120"/>
              </a:rPr>
              <a:t>Des objectifs précis pour un impact mesurable et durable</a:t>
            </a:r>
            <a:endParaRPr lang="en-US" sz="1200" dirty="0"/>
          </a:p>
        </p:txBody>
      </p:sp>
      <p:sp>
        <p:nvSpPr>
          <p:cNvPr id="11" name="Shape 8"/>
          <p:cNvSpPr/>
          <p:nvPr/>
        </p:nvSpPr>
        <p:spPr>
          <a:xfrm>
            <a:off x="685800" y="2247595"/>
            <a:ext cx="342900" cy="342900"/>
          </a:xfrm>
          <a:prstGeom prst="ellipse">
            <a:avLst/>
          </a:prstGeom>
          <a:solidFill>
            <a:srgbClr val="1A5276"/>
          </a:solidFill>
          <a:ln/>
        </p:spPr>
      </p:sp>
      <p:sp>
        <p:nvSpPr>
          <p:cNvPr id="12" name="Shape 9"/>
          <p:cNvSpPr/>
          <p:nvPr/>
        </p:nvSpPr>
        <p:spPr>
          <a:xfrm>
            <a:off x="3517697" y="2247595"/>
            <a:ext cx="342900" cy="342900"/>
          </a:xfrm>
          <a:prstGeom prst="ellipse">
            <a:avLst/>
          </a:prstGeom>
          <a:solidFill>
            <a:srgbClr val="1A5276"/>
          </a:solidFill>
          <a:ln/>
        </p:spPr>
      </p:sp>
      <p:sp>
        <p:nvSpPr>
          <p:cNvPr id="13" name="Shape 10"/>
          <p:cNvSpPr/>
          <p:nvPr/>
        </p:nvSpPr>
        <p:spPr>
          <a:xfrm>
            <a:off x="6002122" y="2247595"/>
            <a:ext cx="342900" cy="342900"/>
          </a:xfrm>
          <a:prstGeom prst="ellipse">
            <a:avLst/>
          </a:prstGeom>
          <a:solidFill>
            <a:srgbClr val="1A5276"/>
          </a:solidFill>
          <a:ln/>
        </p:spPr>
      </p:sp>
      <p:sp>
        <p:nvSpPr>
          <p:cNvPr id="14" name="Shape 11"/>
          <p:cNvSpPr/>
          <p:nvPr/>
        </p:nvSpPr>
        <p:spPr>
          <a:xfrm>
            <a:off x="8280806" y="2247595"/>
            <a:ext cx="342900" cy="342900"/>
          </a:xfrm>
          <a:prstGeom prst="ellipse">
            <a:avLst/>
          </a:prstGeom>
          <a:solidFill>
            <a:srgbClr val="1A5276"/>
          </a:solidFill>
          <a:ln/>
        </p:spPr>
      </p:sp>
      <p:sp>
        <p:nvSpPr>
          <p:cNvPr id="15" name="Shape 12"/>
          <p:cNvSpPr/>
          <p:nvPr/>
        </p:nvSpPr>
        <p:spPr>
          <a:xfrm>
            <a:off x="10430561" y="2247595"/>
            <a:ext cx="342900" cy="342900"/>
          </a:xfrm>
          <a:prstGeom prst="ellipse">
            <a:avLst/>
          </a:prstGeom>
          <a:solidFill>
            <a:srgbClr val="1A5276"/>
          </a:solidFill>
          <a:ln/>
        </p:spPr>
      </p:sp>
      <p:sp>
        <p:nvSpPr>
          <p:cNvPr id="16" name="Text 13"/>
          <p:cNvSpPr txBox="1"/>
          <p:nvPr/>
        </p:nvSpPr>
        <p:spPr>
          <a:xfrm>
            <a:off x="811073" y="2324405"/>
            <a:ext cx="210312" cy="181051"/>
          </a:xfrm>
          <a:prstGeom prst="rect">
            <a:avLst/>
          </a:prstGeom>
          <a:noFill/>
          <a:ln/>
        </p:spPr>
        <p:txBody>
          <a:bodyPr wrap="square" lIns="0" tIns="0" rIns="0" bIns="0" rtlCol="0" anchor="ctr"/>
          <a:lstStyle/>
          <a:p>
            <a:pPr marL="0" indent="0" algn="l">
              <a:buNone/>
            </a:pPr>
            <a:r>
              <a:rPr lang="en-US" sz="1200" dirty="0">
                <a:solidFill>
                  <a:srgbClr val="FFFFFF"/>
                </a:solidFill>
                <a:latin typeface="Raleway" pitchFamily="34" charset="0"/>
                <a:ea typeface="Raleway" pitchFamily="34" charset="-122"/>
                <a:cs typeface="Raleway" pitchFamily="34" charset="-120"/>
              </a:rPr>
              <a:t>S</a:t>
            </a:r>
            <a:endParaRPr lang="en-US" sz="1200" dirty="0"/>
          </a:p>
        </p:txBody>
      </p:sp>
      <p:sp>
        <p:nvSpPr>
          <p:cNvPr id="17" name="Text 14"/>
          <p:cNvSpPr txBox="1"/>
          <p:nvPr/>
        </p:nvSpPr>
        <p:spPr>
          <a:xfrm>
            <a:off x="3622853" y="2324405"/>
            <a:ext cx="257861" cy="181051"/>
          </a:xfrm>
          <a:prstGeom prst="rect">
            <a:avLst/>
          </a:prstGeom>
          <a:noFill/>
          <a:ln/>
        </p:spPr>
        <p:txBody>
          <a:bodyPr wrap="square" lIns="0" tIns="0" rIns="0" bIns="0" rtlCol="0" anchor="ctr"/>
          <a:lstStyle/>
          <a:p>
            <a:pPr marL="0" indent="0" algn="l">
              <a:buNone/>
            </a:pPr>
            <a:r>
              <a:rPr lang="en-US" sz="1200" dirty="0">
                <a:solidFill>
                  <a:srgbClr val="FFFFFF"/>
                </a:solidFill>
                <a:latin typeface="Raleway" pitchFamily="34" charset="0"/>
                <a:ea typeface="Raleway" pitchFamily="34" charset="-122"/>
                <a:cs typeface="Raleway" pitchFamily="34" charset="-120"/>
              </a:rPr>
              <a:t>M</a:t>
            </a:r>
            <a:endParaRPr lang="en-US" sz="1200" dirty="0"/>
          </a:p>
        </p:txBody>
      </p:sp>
      <p:sp>
        <p:nvSpPr>
          <p:cNvPr id="18" name="Text 15"/>
          <p:cNvSpPr txBox="1"/>
          <p:nvPr/>
        </p:nvSpPr>
        <p:spPr>
          <a:xfrm>
            <a:off x="6121908" y="2324405"/>
            <a:ext cx="219456" cy="181051"/>
          </a:xfrm>
          <a:prstGeom prst="rect">
            <a:avLst/>
          </a:prstGeom>
          <a:noFill/>
          <a:ln/>
        </p:spPr>
        <p:txBody>
          <a:bodyPr wrap="square" lIns="0" tIns="0" rIns="0" bIns="0" rtlCol="0" anchor="ctr"/>
          <a:lstStyle/>
          <a:p>
            <a:pPr marL="0" indent="0" algn="l">
              <a:buNone/>
            </a:pPr>
            <a:r>
              <a:rPr lang="en-US" sz="1200" dirty="0">
                <a:solidFill>
                  <a:srgbClr val="FFFFFF"/>
                </a:solidFill>
                <a:latin typeface="Raleway" pitchFamily="34" charset="0"/>
                <a:ea typeface="Raleway" pitchFamily="34" charset="-122"/>
                <a:cs typeface="Raleway" pitchFamily="34" charset="-120"/>
              </a:rPr>
              <a:t>A</a:t>
            </a:r>
            <a:endParaRPr lang="en-US" sz="1200" dirty="0"/>
          </a:p>
        </p:txBody>
      </p:sp>
      <p:sp>
        <p:nvSpPr>
          <p:cNvPr id="19" name="Text 16"/>
          <p:cNvSpPr txBox="1"/>
          <p:nvPr/>
        </p:nvSpPr>
        <p:spPr>
          <a:xfrm>
            <a:off x="8402422" y="2324405"/>
            <a:ext cx="219456" cy="181051"/>
          </a:xfrm>
          <a:prstGeom prst="rect">
            <a:avLst/>
          </a:prstGeom>
          <a:noFill/>
          <a:ln/>
        </p:spPr>
        <p:txBody>
          <a:bodyPr wrap="square" lIns="0" tIns="0" rIns="0" bIns="0" rtlCol="0" anchor="ctr"/>
          <a:lstStyle/>
          <a:p>
            <a:pPr marL="0" indent="0" algn="l">
              <a:buNone/>
            </a:pPr>
            <a:r>
              <a:rPr lang="en-US" sz="1200" dirty="0">
                <a:solidFill>
                  <a:srgbClr val="FFFFFF"/>
                </a:solidFill>
                <a:latin typeface="Raleway" pitchFamily="34" charset="0"/>
                <a:ea typeface="Raleway" pitchFamily="34" charset="-122"/>
                <a:cs typeface="Raleway" pitchFamily="34" charset="-120"/>
              </a:rPr>
              <a:t>R</a:t>
            </a:r>
            <a:endParaRPr lang="en-US" sz="1200" dirty="0"/>
          </a:p>
        </p:txBody>
      </p:sp>
      <p:sp>
        <p:nvSpPr>
          <p:cNvPr id="20" name="Text 17"/>
          <p:cNvSpPr txBox="1"/>
          <p:nvPr/>
        </p:nvSpPr>
        <p:spPr>
          <a:xfrm>
            <a:off x="10554919" y="2324405"/>
            <a:ext cx="210312" cy="181051"/>
          </a:xfrm>
          <a:prstGeom prst="rect">
            <a:avLst/>
          </a:prstGeom>
          <a:noFill/>
          <a:ln/>
        </p:spPr>
        <p:txBody>
          <a:bodyPr wrap="square" lIns="0" tIns="0" rIns="0" bIns="0" rtlCol="0" anchor="ctr"/>
          <a:lstStyle/>
          <a:p>
            <a:pPr marL="0" indent="0" algn="l">
              <a:buNone/>
            </a:pPr>
            <a:r>
              <a:rPr lang="en-US" sz="1200" dirty="0">
                <a:solidFill>
                  <a:srgbClr val="FFFFFF"/>
                </a:solidFill>
                <a:latin typeface="Raleway" pitchFamily="34" charset="0"/>
                <a:ea typeface="Raleway" pitchFamily="34" charset="-122"/>
                <a:cs typeface="Raleway" pitchFamily="34" charset="-120"/>
              </a:rPr>
              <a:t>T</a:t>
            </a:r>
            <a:endParaRPr lang="en-US" sz="1200" dirty="0"/>
          </a:p>
        </p:txBody>
      </p:sp>
      <p:sp>
        <p:nvSpPr>
          <p:cNvPr id="21" name="Text 18"/>
          <p:cNvSpPr txBox="1"/>
          <p:nvPr/>
        </p:nvSpPr>
        <p:spPr>
          <a:xfrm>
            <a:off x="1143000" y="2324405"/>
            <a:ext cx="896112" cy="181051"/>
          </a:xfrm>
          <a:prstGeom prst="rect">
            <a:avLst/>
          </a:prstGeom>
          <a:noFill/>
          <a:ln/>
        </p:spPr>
        <p:txBody>
          <a:bodyPr wrap="square" lIns="0" tIns="0" rIns="0" bIns="0" rtlCol="0" anchor="ctr"/>
          <a:lstStyle/>
          <a:p>
            <a:pPr marL="0" indent="0" algn="l">
              <a:buNone/>
            </a:pPr>
            <a:r>
              <a:rPr lang="en-US" sz="1200" b="1" dirty="0">
                <a:solidFill>
                  <a:srgbClr val="2C3E50"/>
                </a:solidFill>
                <a:latin typeface="Raleway" pitchFamily="34" charset="0"/>
                <a:ea typeface="Raleway" pitchFamily="34" charset="-122"/>
                <a:cs typeface="Raleway" pitchFamily="34" charset="-120"/>
              </a:rPr>
              <a:t>Spécifique</a:t>
            </a:r>
            <a:endParaRPr lang="en-US" sz="1200" dirty="0"/>
          </a:p>
        </p:txBody>
      </p:sp>
      <p:sp>
        <p:nvSpPr>
          <p:cNvPr id="22" name="Text 19"/>
          <p:cNvSpPr txBox="1"/>
          <p:nvPr/>
        </p:nvSpPr>
        <p:spPr>
          <a:xfrm>
            <a:off x="3974897" y="2324405"/>
            <a:ext cx="896112" cy="181051"/>
          </a:xfrm>
          <a:prstGeom prst="rect">
            <a:avLst/>
          </a:prstGeom>
          <a:noFill/>
          <a:ln/>
        </p:spPr>
        <p:txBody>
          <a:bodyPr wrap="square" lIns="0" tIns="0" rIns="0" bIns="0" rtlCol="0" anchor="ctr"/>
          <a:lstStyle/>
          <a:p>
            <a:pPr marL="0" indent="0" algn="l">
              <a:buNone/>
            </a:pPr>
            <a:r>
              <a:rPr lang="en-US" sz="1200" b="1" dirty="0">
                <a:solidFill>
                  <a:srgbClr val="2C3E50"/>
                </a:solidFill>
                <a:latin typeface="Raleway" pitchFamily="34" charset="0"/>
                <a:ea typeface="Raleway" pitchFamily="34" charset="-122"/>
                <a:cs typeface="Raleway" pitchFamily="34" charset="-120"/>
              </a:rPr>
              <a:t>Mesurable</a:t>
            </a:r>
            <a:endParaRPr lang="en-US" sz="1200" dirty="0"/>
          </a:p>
        </p:txBody>
      </p:sp>
      <p:sp>
        <p:nvSpPr>
          <p:cNvPr id="23" name="Text 20"/>
          <p:cNvSpPr txBox="1"/>
          <p:nvPr/>
        </p:nvSpPr>
        <p:spPr>
          <a:xfrm>
            <a:off x="6459322" y="2324405"/>
            <a:ext cx="972007" cy="181051"/>
          </a:xfrm>
          <a:prstGeom prst="rect">
            <a:avLst/>
          </a:prstGeom>
          <a:noFill/>
          <a:ln/>
        </p:spPr>
        <p:txBody>
          <a:bodyPr wrap="square" lIns="0" tIns="0" rIns="0" bIns="0" rtlCol="0" anchor="ctr"/>
          <a:lstStyle/>
          <a:p>
            <a:pPr marL="0" indent="0" algn="l">
              <a:buNone/>
            </a:pPr>
            <a:r>
              <a:rPr lang="en-US" sz="1200" b="1" dirty="0">
                <a:solidFill>
                  <a:srgbClr val="2C3E50"/>
                </a:solidFill>
                <a:latin typeface="Raleway" pitchFamily="34" charset="0"/>
                <a:ea typeface="Raleway" pitchFamily="34" charset="-122"/>
                <a:cs typeface="Raleway" pitchFamily="34" charset="-120"/>
              </a:rPr>
              <a:t>Atteignable</a:t>
            </a:r>
            <a:endParaRPr lang="en-US" sz="1200" dirty="0"/>
          </a:p>
        </p:txBody>
      </p:sp>
      <p:sp>
        <p:nvSpPr>
          <p:cNvPr id="24" name="Text 21"/>
          <p:cNvSpPr txBox="1"/>
          <p:nvPr/>
        </p:nvSpPr>
        <p:spPr>
          <a:xfrm>
            <a:off x="8738006" y="2324405"/>
            <a:ext cx="762610" cy="181051"/>
          </a:xfrm>
          <a:prstGeom prst="rect">
            <a:avLst/>
          </a:prstGeom>
          <a:noFill/>
          <a:ln/>
        </p:spPr>
        <p:txBody>
          <a:bodyPr wrap="square" lIns="0" tIns="0" rIns="0" bIns="0" rtlCol="0" anchor="ctr"/>
          <a:lstStyle/>
          <a:p>
            <a:pPr marL="0" indent="0" algn="l">
              <a:buNone/>
            </a:pPr>
            <a:r>
              <a:rPr lang="en-US" sz="1200" b="1" dirty="0">
                <a:solidFill>
                  <a:srgbClr val="2C3E50"/>
                </a:solidFill>
                <a:latin typeface="Raleway" pitchFamily="34" charset="0"/>
                <a:ea typeface="Raleway" pitchFamily="34" charset="-122"/>
                <a:cs typeface="Raleway" pitchFamily="34" charset="-120"/>
              </a:rPr>
              <a:t>Relevant</a:t>
            </a:r>
            <a:endParaRPr lang="en-US" sz="1200" dirty="0"/>
          </a:p>
        </p:txBody>
      </p:sp>
      <p:sp>
        <p:nvSpPr>
          <p:cNvPr id="25" name="Text 22"/>
          <p:cNvSpPr txBox="1"/>
          <p:nvPr/>
        </p:nvSpPr>
        <p:spPr>
          <a:xfrm>
            <a:off x="10887761" y="2324405"/>
            <a:ext cx="819302" cy="181051"/>
          </a:xfrm>
          <a:prstGeom prst="rect">
            <a:avLst/>
          </a:prstGeom>
          <a:noFill/>
          <a:ln/>
        </p:spPr>
        <p:txBody>
          <a:bodyPr wrap="square" lIns="0" tIns="0" rIns="0" bIns="0" rtlCol="0" anchor="ctr"/>
          <a:lstStyle/>
          <a:p>
            <a:pPr marL="0" indent="0" algn="l">
              <a:buNone/>
            </a:pPr>
            <a:r>
              <a:rPr lang="en-US" sz="1200" b="1" dirty="0">
                <a:solidFill>
                  <a:srgbClr val="2C3E50"/>
                </a:solidFill>
                <a:latin typeface="Raleway" pitchFamily="34" charset="0"/>
                <a:ea typeface="Raleway" pitchFamily="34" charset="-122"/>
                <a:cs typeface="Raleway" pitchFamily="34" charset="-120"/>
              </a:rPr>
              <a:t>Temporel</a:t>
            </a:r>
            <a:endParaRPr lang="en-US" sz="1200" dirty="0"/>
          </a:p>
        </p:txBody>
      </p:sp>
      <p:sp>
        <p:nvSpPr>
          <p:cNvPr id="26" name="Text 23"/>
          <p:cNvSpPr txBox="1"/>
          <p:nvPr/>
        </p:nvSpPr>
        <p:spPr>
          <a:xfrm>
            <a:off x="1917497" y="2324405"/>
            <a:ext cx="1420063"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 Clairement défini</a:t>
            </a:r>
            <a:endParaRPr lang="en-US" sz="1200" dirty="0"/>
          </a:p>
        </p:txBody>
      </p:sp>
      <p:sp>
        <p:nvSpPr>
          <p:cNvPr id="27" name="Text 24"/>
          <p:cNvSpPr txBox="1"/>
          <p:nvPr/>
        </p:nvSpPr>
        <p:spPr>
          <a:xfrm>
            <a:off x="4748479" y="2324405"/>
            <a:ext cx="1067105"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 Quantifiable</a:t>
            </a:r>
            <a:endParaRPr lang="en-US" sz="1200" dirty="0"/>
          </a:p>
        </p:txBody>
      </p:sp>
      <p:sp>
        <p:nvSpPr>
          <p:cNvPr id="28" name="Text 25"/>
          <p:cNvSpPr txBox="1"/>
          <p:nvPr/>
        </p:nvSpPr>
        <p:spPr>
          <a:xfrm>
            <a:off x="7315200" y="2324405"/>
            <a:ext cx="781812"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 Réaliste</a:t>
            </a:r>
            <a:endParaRPr lang="en-US" sz="1200" dirty="0"/>
          </a:p>
        </p:txBody>
      </p:sp>
      <p:sp>
        <p:nvSpPr>
          <p:cNvPr id="29" name="Text 26"/>
          <p:cNvSpPr txBox="1"/>
          <p:nvPr/>
        </p:nvSpPr>
        <p:spPr>
          <a:xfrm>
            <a:off x="9384487" y="2324405"/>
            <a:ext cx="857707"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 Pertinent</a:t>
            </a:r>
            <a:endParaRPr lang="en-US" sz="1200" dirty="0"/>
          </a:p>
        </p:txBody>
      </p:sp>
      <p:sp>
        <p:nvSpPr>
          <p:cNvPr id="30" name="Text 27"/>
          <p:cNvSpPr txBox="1"/>
          <p:nvPr/>
        </p:nvSpPr>
        <p:spPr>
          <a:xfrm>
            <a:off x="11586362" y="2324405"/>
            <a:ext cx="1696212"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 Limité dans le temps</a:t>
            </a:r>
            <a:endParaRPr lang="en-US" sz="1200" dirty="0"/>
          </a:p>
        </p:txBody>
      </p:sp>
      <p:sp>
        <p:nvSpPr>
          <p:cNvPr id="31" name="Shape 28"/>
          <p:cNvSpPr/>
          <p:nvPr/>
        </p:nvSpPr>
        <p:spPr>
          <a:xfrm>
            <a:off x="461772" y="3129077"/>
            <a:ext cx="17364456" cy="694944"/>
          </a:xfrm>
          <a:prstGeom prst="rect">
            <a:avLst/>
          </a:prstGeom>
          <a:solidFill>
            <a:srgbClr val="1A5276"/>
          </a:solidFill>
          <a:ln/>
        </p:spPr>
      </p:sp>
      <p:sp>
        <p:nvSpPr>
          <p:cNvPr id="32" name="Text 29"/>
          <p:cNvSpPr txBox="1"/>
          <p:nvPr/>
        </p:nvSpPr>
        <p:spPr>
          <a:xfrm>
            <a:off x="619049" y="3381451"/>
            <a:ext cx="771754" cy="181051"/>
          </a:xfrm>
          <a:prstGeom prst="rect">
            <a:avLst/>
          </a:prstGeom>
          <a:noFill/>
          <a:ln/>
        </p:spPr>
        <p:txBody>
          <a:bodyPr wrap="square" lIns="0" tIns="0" rIns="0" bIns="0" rtlCol="0" anchor="ctr"/>
          <a:lstStyle/>
          <a:p>
            <a:pPr marL="0" indent="0" algn="l">
              <a:buNone/>
            </a:pPr>
            <a:r>
              <a:rPr lang="en-US" sz="1200" b="1" dirty="0">
                <a:solidFill>
                  <a:srgbClr val="FFFFFF"/>
                </a:solidFill>
                <a:latin typeface="Raleway" pitchFamily="34" charset="0"/>
                <a:ea typeface="Raleway" pitchFamily="34" charset="-122"/>
                <a:cs typeface="Raleway" pitchFamily="34" charset="-120"/>
              </a:rPr>
              <a:t>Domaine</a:t>
            </a:r>
            <a:endParaRPr lang="en-US" sz="1200" dirty="0"/>
          </a:p>
        </p:txBody>
      </p:sp>
      <p:sp>
        <p:nvSpPr>
          <p:cNvPr id="33" name="Text 30"/>
          <p:cNvSpPr txBox="1"/>
          <p:nvPr/>
        </p:nvSpPr>
        <p:spPr>
          <a:xfrm>
            <a:off x="4223614" y="3381451"/>
            <a:ext cx="1334110" cy="181051"/>
          </a:xfrm>
          <a:prstGeom prst="rect">
            <a:avLst/>
          </a:prstGeom>
          <a:noFill/>
          <a:ln/>
        </p:spPr>
        <p:txBody>
          <a:bodyPr wrap="square" lIns="0" tIns="0" rIns="0" bIns="0" rtlCol="0" anchor="ctr"/>
          <a:lstStyle/>
          <a:p>
            <a:pPr marL="0" indent="0" algn="l">
              <a:buNone/>
            </a:pPr>
            <a:r>
              <a:rPr lang="en-US" sz="1200" b="1" dirty="0">
                <a:solidFill>
                  <a:srgbClr val="FFFFFF"/>
                </a:solidFill>
                <a:latin typeface="Raleway" pitchFamily="34" charset="0"/>
                <a:ea typeface="Raleway" pitchFamily="34" charset="-122"/>
                <a:cs typeface="Raleway" pitchFamily="34" charset="-120"/>
              </a:rPr>
              <a:t>Objectifs SMART</a:t>
            </a:r>
            <a:endParaRPr lang="en-US" sz="1200" dirty="0"/>
          </a:p>
        </p:txBody>
      </p:sp>
      <p:sp>
        <p:nvSpPr>
          <p:cNvPr id="34" name="Text 31"/>
          <p:cNvSpPr txBox="1"/>
          <p:nvPr/>
        </p:nvSpPr>
        <p:spPr>
          <a:xfrm>
            <a:off x="10696651" y="3381451"/>
            <a:ext cx="1276502" cy="181051"/>
          </a:xfrm>
          <a:prstGeom prst="rect">
            <a:avLst/>
          </a:prstGeom>
          <a:noFill/>
          <a:ln/>
        </p:spPr>
        <p:txBody>
          <a:bodyPr wrap="square" lIns="0" tIns="0" rIns="0" bIns="0" rtlCol="0" anchor="ctr"/>
          <a:lstStyle/>
          <a:p>
            <a:pPr marL="0" indent="0" algn="l">
              <a:buNone/>
            </a:pPr>
            <a:r>
              <a:rPr lang="en-US" sz="1200" b="1" dirty="0">
                <a:solidFill>
                  <a:srgbClr val="FFFFFF"/>
                </a:solidFill>
                <a:latin typeface="Raleway" pitchFamily="34" charset="0"/>
                <a:ea typeface="Raleway" pitchFamily="34" charset="-122"/>
                <a:cs typeface="Raleway" pitchFamily="34" charset="-120"/>
              </a:rPr>
              <a:t>Indicateurs clés</a:t>
            </a:r>
            <a:endParaRPr lang="en-US" sz="1200" dirty="0"/>
          </a:p>
        </p:txBody>
      </p:sp>
      <p:sp>
        <p:nvSpPr>
          <p:cNvPr id="35" name="Text 32"/>
          <p:cNvSpPr txBox="1"/>
          <p:nvPr/>
        </p:nvSpPr>
        <p:spPr>
          <a:xfrm>
            <a:off x="15688361" y="3267151"/>
            <a:ext cx="743407" cy="409651"/>
          </a:xfrm>
          <a:prstGeom prst="rect">
            <a:avLst/>
          </a:prstGeom>
          <a:noFill/>
          <a:ln/>
        </p:spPr>
        <p:txBody>
          <a:bodyPr wrap="square" lIns="0" tIns="0" rIns="0" bIns="0" rtlCol="0" anchor="ctr"/>
          <a:lstStyle/>
          <a:p>
            <a:pPr marL="0" indent="0" algn="ctr">
              <a:buNone/>
            </a:pPr>
            <a:r>
              <a:rPr lang="en-US" sz="1200" b="1" dirty="0">
                <a:solidFill>
                  <a:srgbClr val="FFFFFF"/>
                </a:solidFill>
                <a:latin typeface="Raleway" pitchFamily="34" charset="0"/>
                <a:ea typeface="Raleway" pitchFamily="34" charset="-122"/>
                <a:cs typeface="Raleway" pitchFamily="34" charset="-120"/>
              </a:rPr>
              <a:t>Baseline (2025)</a:t>
            </a:r>
            <a:endParaRPr lang="en-US" sz="1200" dirty="0"/>
          </a:p>
        </p:txBody>
      </p:sp>
      <p:sp>
        <p:nvSpPr>
          <p:cNvPr id="36" name="Text 33"/>
          <p:cNvSpPr txBox="1"/>
          <p:nvPr/>
        </p:nvSpPr>
        <p:spPr>
          <a:xfrm>
            <a:off x="17027957" y="3267151"/>
            <a:ext cx="571500" cy="409651"/>
          </a:xfrm>
          <a:prstGeom prst="rect">
            <a:avLst/>
          </a:prstGeom>
          <a:noFill/>
          <a:ln/>
        </p:spPr>
        <p:txBody>
          <a:bodyPr wrap="square" lIns="0" tIns="0" rIns="0" bIns="0" rtlCol="0" anchor="ctr"/>
          <a:lstStyle/>
          <a:p>
            <a:pPr marL="0" indent="0" algn="ctr">
              <a:buNone/>
            </a:pPr>
            <a:r>
              <a:rPr lang="en-US" sz="1200" b="1" dirty="0">
                <a:solidFill>
                  <a:srgbClr val="FFFFFF"/>
                </a:solidFill>
                <a:latin typeface="Raleway" pitchFamily="34" charset="0"/>
                <a:ea typeface="Raleway" pitchFamily="34" charset="-122"/>
                <a:cs typeface="Raleway" pitchFamily="34" charset="-120"/>
              </a:rPr>
              <a:t>Cible (2028)</a:t>
            </a:r>
            <a:endParaRPr lang="en-US" sz="1200" dirty="0"/>
          </a:p>
        </p:txBody>
      </p:sp>
      <p:sp>
        <p:nvSpPr>
          <p:cNvPr id="37" name="Shape 34"/>
          <p:cNvSpPr/>
          <p:nvPr/>
        </p:nvSpPr>
        <p:spPr>
          <a:xfrm>
            <a:off x="461772" y="5438851"/>
            <a:ext cx="3610051" cy="9144"/>
          </a:xfrm>
          <a:prstGeom prst="rect">
            <a:avLst/>
          </a:prstGeom>
          <a:solidFill>
            <a:srgbClr val="E5E7EB"/>
          </a:solidFill>
          <a:ln/>
        </p:spPr>
      </p:sp>
      <p:sp>
        <p:nvSpPr>
          <p:cNvPr id="38" name="Shape 35"/>
          <p:cNvSpPr/>
          <p:nvPr/>
        </p:nvSpPr>
        <p:spPr>
          <a:xfrm>
            <a:off x="4071823" y="4276649"/>
            <a:ext cx="6476695" cy="9144"/>
          </a:xfrm>
          <a:prstGeom prst="rect">
            <a:avLst/>
          </a:prstGeom>
          <a:solidFill>
            <a:srgbClr val="E5E7EB"/>
          </a:solidFill>
          <a:ln/>
        </p:spPr>
      </p:sp>
      <p:sp>
        <p:nvSpPr>
          <p:cNvPr id="39" name="Shape 36"/>
          <p:cNvSpPr/>
          <p:nvPr/>
        </p:nvSpPr>
        <p:spPr>
          <a:xfrm>
            <a:off x="10543946" y="4276649"/>
            <a:ext cx="4781398" cy="9144"/>
          </a:xfrm>
          <a:prstGeom prst="rect">
            <a:avLst/>
          </a:prstGeom>
          <a:solidFill>
            <a:srgbClr val="E5E7EB"/>
          </a:solidFill>
          <a:ln/>
        </p:spPr>
      </p:sp>
      <p:sp>
        <p:nvSpPr>
          <p:cNvPr id="40" name="Shape 37"/>
          <p:cNvSpPr/>
          <p:nvPr/>
        </p:nvSpPr>
        <p:spPr>
          <a:xfrm>
            <a:off x="4071823" y="4738421"/>
            <a:ext cx="6476695" cy="9144"/>
          </a:xfrm>
          <a:prstGeom prst="rect">
            <a:avLst/>
          </a:prstGeom>
          <a:solidFill>
            <a:srgbClr val="E5E7EB"/>
          </a:solidFill>
          <a:ln/>
        </p:spPr>
      </p:sp>
      <p:sp>
        <p:nvSpPr>
          <p:cNvPr id="41" name="Shape 38"/>
          <p:cNvSpPr/>
          <p:nvPr/>
        </p:nvSpPr>
        <p:spPr>
          <a:xfrm>
            <a:off x="10543946" y="4738421"/>
            <a:ext cx="4781398" cy="9144"/>
          </a:xfrm>
          <a:prstGeom prst="rect">
            <a:avLst/>
          </a:prstGeom>
          <a:solidFill>
            <a:srgbClr val="E5E7EB"/>
          </a:solidFill>
          <a:ln/>
        </p:spPr>
      </p:sp>
      <p:sp>
        <p:nvSpPr>
          <p:cNvPr id="42" name="Shape 39"/>
          <p:cNvSpPr/>
          <p:nvPr/>
        </p:nvSpPr>
        <p:spPr>
          <a:xfrm>
            <a:off x="461772" y="6834226"/>
            <a:ext cx="3610051" cy="9144"/>
          </a:xfrm>
          <a:prstGeom prst="rect">
            <a:avLst/>
          </a:prstGeom>
          <a:solidFill>
            <a:srgbClr val="E5E7EB"/>
          </a:solidFill>
          <a:ln/>
        </p:spPr>
      </p:sp>
      <p:sp>
        <p:nvSpPr>
          <p:cNvPr id="43" name="Shape 40"/>
          <p:cNvSpPr/>
          <p:nvPr/>
        </p:nvSpPr>
        <p:spPr>
          <a:xfrm>
            <a:off x="4071823" y="5900623"/>
            <a:ext cx="6476695" cy="9144"/>
          </a:xfrm>
          <a:prstGeom prst="rect">
            <a:avLst/>
          </a:prstGeom>
          <a:solidFill>
            <a:srgbClr val="E5E7EB"/>
          </a:solidFill>
          <a:ln/>
        </p:spPr>
      </p:sp>
      <p:sp>
        <p:nvSpPr>
          <p:cNvPr id="44" name="Shape 41"/>
          <p:cNvSpPr/>
          <p:nvPr/>
        </p:nvSpPr>
        <p:spPr>
          <a:xfrm>
            <a:off x="10543946" y="5900623"/>
            <a:ext cx="4781398" cy="9144"/>
          </a:xfrm>
          <a:prstGeom prst="rect">
            <a:avLst/>
          </a:prstGeom>
          <a:solidFill>
            <a:srgbClr val="E5E7EB"/>
          </a:solidFill>
          <a:ln/>
        </p:spPr>
      </p:sp>
      <p:sp>
        <p:nvSpPr>
          <p:cNvPr id="45" name="Shape 42"/>
          <p:cNvSpPr/>
          <p:nvPr/>
        </p:nvSpPr>
        <p:spPr>
          <a:xfrm>
            <a:off x="4071823" y="6834226"/>
            <a:ext cx="6476695" cy="9144"/>
          </a:xfrm>
          <a:prstGeom prst="rect">
            <a:avLst/>
          </a:prstGeom>
          <a:solidFill>
            <a:srgbClr val="E5E7EB"/>
          </a:solidFill>
          <a:ln/>
        </p:spPr>
      </p:sp>
      <p:sp>
        <p:nvSpPr>
          <p:cNvPr id="46" name="Shape 43"/>
          <p:cNvSpPr/>
          <p:nvPr/>
        </p:nvSpPr>
        <p:spPr>
          <a:xfrm>
            <a:off x="10543946" y="6834226"/>
            <a:ext cx="4781398" cy="9144"/>
          </a:xfrm>
          <a:prstGeom prst="rect">
            <a:avLst/>
          </a:prstGeom>
          <a:solidFill>
            <a:srgbClr val="E5E7EB"/>
          </a:solidFill>
          <a:ln/>
        </p:spPr>
      </p:sp>
      <p:sp>
        <p:nvSpPr>
          <p:cNvPr id="47" name="Shape 44"/>
          <p:cNvSpPr/>
          <p:nvPr/>
        </p:nvSpPr>
        <p:spPr>
          <a:xfrm>
            <a:off x="461772" y="8462772"/>
            <a:ext cx="3610051" cy="9144"/>
          </a:xfrm>
          <a:prstGeom prst="rect">
            <a:avLst/>
          </a:prstGeom>
          <a:solidFill>
            <a:srgbClr val="E5E7EB"/>
          </a:solidFill>
          <a:ln/>
        </p:spPr>
      </p:sp>
      <p:sp>
        <p:nvSpPr>
          <p:cNvPr id="48" name="Shape 45"/>
          <p:cNvSpPr/>
          <p:nvPr/>
        </p:nvSpPr>
        <p:spPr>
          <a:xfrm>
            <a:off x="4071823" y="7529170"/>
            <a:ext cx="6476695" cy="9144"/>
          </a:xfrm>
          <a:prstGeom prst="rect">
            <a:avLst/>
          </a:prstGeom>
          <a:solidFill>
            <a:srgbClr val="E5E7EB"/>
          </a:solidFill>
          <a:ln/>
        </p:spPr>
      </p:sp>
      <p:sp>
        <p:nvSpPr>
          <p:cNvPr id="49" name="Shape 46"/>
          <p:cNvSpPr/>
          <p:nvPr/>
        </p:nvSpPr>
        <p:spPr>
          <a:xfrm>
            <a:off x="10543946" y="7529170"/>
            <a:ext cx="4781398" cy="9144"/>
          </a:xfrm>
          <a:prstGeom prst="rect">
            <a:avLst/>
          </a:prstGeom>
          <a:solidFill>
            <a:srgbClr val="E5E7EB"/>
          </a:solidFill>
          <a:ln/>
        </p:spPr>
      </p:sp>
      <p:sp>
        <p:nvSpPr>
          <p:cNvPr id="50" name="Shape 47"/>
          <p:cNvSpPr/>
          <p:nvPr/>
        </p:nvSpPr>
        <p:spPr>
          <a:xfrm>
            <a:off x="4071823" y="8462772"/>
            <a:ext cx="6476695" cy="9144"/>
          </a:xfrm>
          <a:prstGeom prst="rect">
            <a:avLst/>
          </a:prstGeom>
          <a:solidFill>
            <a:srgbClr val="E5E7EB"/>
          </a:solidFill>
          <a:ln/>
        </p:spPr>
      </p:sp>
      <p:sp>
        <p:nvSpPr>
          <p:cNvPr id="51" name="Shape 48"/>
          <p:cNvSpPr/>
          <p:nvPr/>
        </p:nvSpPr>
        <p:spPr>
          <a:xfrm>
            <a:off x="10543946" y="8462772"/>
            <a:ext cx="4781398" cy="9144"/>
          </a:xfrm>
          <a:prstGeom prst="rect">
            <a:avLst/>
          </a:prstGeom>
          <a:solidFill>
            <a:srgbClr val="E5E7EB"/>
          </a:solidFill>
          <a:ln/>
        </p:spPr>
      </p:sp>
      <p:sp>
        <p:nvSpPr>
          <p:cNvPr id="52" name="Shape 49"/>
          <p:cNvSpPr/>
          <p:nvPr/>
        </p:nvSpPr>
        <p:spPr>
          <a:xfrm>
            <a:off x="461772" y="9863633"/>
            <a:ext cx="3610051" cy="9144"/>
          </a:xfrm>
          <a:prstGeom prst="rect">
            <a:avLst/>
          </a:prstGeom>
          <a:solidFill>
            <a:srgbClr val="E5E7EB"/>
          </a:solidFill>
          <a:ln/>
        </p:spPr>
      </p:sp>
      <p:sp>
        <p:nvSpPr>
          <p:cNvPr id="53" name="Shape 50"/>
          <p:cNvSpPr/>
          <p:nvPr/>
        </p:nvSpPr>
        <p:spPr>
          <a:xfrm>
            <a:off x="4071823" y="8930030"/>
            <a:ext cx="6476695" cy="9144"/>
          </a:xfrm>
          <a:prstGeom prst="rect">
            <a:avLst/>
          </a:prstGeom>
          <a:solidFill>
            <a:srgbClr val="E5E7EB"/>
          </a:solidFill>
          <a:ln/>
        </p:spPr>
      </p:sp>
      <p:sp>
        <p:nvSpPr>
          <p:cNvPr id="54" name="Shape 51"/>
          <p:cNvSpPr/>
          <p:nvPr/>
        </p:nvSpPr>
        <p:spPr>
          <a:xfrm>
            <a:off x="10543946" y="8930030"/>
            <a:ext cx="4781398" cy="9144"/>
          </a:xfrm>
          <a:prstGeom prst="rect">
            <a:avLst/>
          </a:prstGeom>
          <a:solidFill>
            <a:srgbClr val="E5E7EB"/>
          </a:solidFill>
          <a:ln/>
        </p:spPr>
      </p:sp>
      <p:sp>
        <p:nvSpPr>
          <p:cNvPr id="55" name="Shape 52"/>
          <p:cNvSpPr/>
          <p:nvPr/>
        </p:nvSpPr>
        <p:spPr>
          <a:xfrm>
            <a:off x="4071823" y="9862718"/>
            <a:ext cx="6476695" cy="9144"/>
          </a:xfrm>
          <a:prstGeom prst="rect">
            <a:avLst/>
          </a:prstGeom>
          <a:solidFill>
            <a:srgbClr val="E5E7EB"/>
          </a:solidFill>
          <a:ln/>
        </p:spPr>
      </p:sp>
      <p:sp>
        <p:nvSpPr>
          <p:cNvPr id="56" name="Shape 53"/>
          <p:cNvSpPr/>
          <p:nvPr/>
        </p:nvSpPr>
        <p:spPr>
          <a:xfrm>
            <a:off x="10543946" y="9862718"/>
            <a:ext cx="4781398" cy="9144"/>
          </a:xfrm>
          <a:prstGeom prst="rect">
            <a:avLst/>
          </a:prstGeom>
          <a:solidFill>
            <a:srgbClr val="E5E7EB"/>
          </a:solidFill>
          <a:ln/>
        </p:spPr>
      </p:sp>
      <p:sp>
        <p:nvSpPr>
          <p:cNvPr id="57" name="Shape 54"/>
          <p:cNvSpPr/>
          <p:nvPr/>
        </p:nvSpPr>
        <p:spPr>
          <a:xfrm>
            <a:off x="461772" y="11720779"/>
            <a:ext cx="3610051" cy="9144"/>
          </a:xfrm>
          <a:prstGeom prst="rect">
            <a:avLst/>
          </a:prstGeom>
          <a:solidFill>
            <a:srgbClr val="E5E7EB"/>
          </a:solidFill>
          <a:ln/>
        </p:spPr>
      </p:sp>
      <p:sp>
        <p:nvSpPr>
          <p:cNvPr id="58" name="Shape 55"/>
          <p:cNvSpPr/>
          <p:nvPr/>
        </p:nvSpPr>
        <p:spPr>
          <a:xfrm>
            <a:off x="4071823" y="10558577"/>
            <a:ext cx="6476695" cy="9144"/>
          </a:xfrm>
          <a:prstGeom prst="rect">
            <a:avLst/>
          </a:prstGeom>
          <a:solidFill>
            <a:srgbClr val="E5E7EB"/>
          </a:solidFill>
          <a:ln/>
        </p:spPr>
      </p:sp>
      <p:sp>
        <p:nvSpPr>
          <p:cNvPr id="59" name="Shape 56"/>
          <p:cNvSpPr/>
          <p:nvPr/>
        </p:nvSpPr>
        <p:spPr>
          <a:xfrm>
            <a:off x="10543946" y="10558577"/>
            <a:ext cx="4781398" cy="9144"/>
          </a:xfrm>
          <a:prstGeom prst="rect">
            <a:avLst/>
          </a:prstGeom>
          <a:solidFill>
            <a:srgbClr val="E5E7EB"/>
          </a:solidFill>
          <a:ln/>
        </p:spPr>
      </p:sp>
      <p:sp>
        <p:nvSpPr>
          <p:cNvPr id="60" name="Shape 57"/>
          <p:cNvSpPr/>
          <p:nvPr/>
        </p:nvSpPr>
        <p:spPr>
          <a:xfrm>
            <a:off x="4071823" y="11720779"/>
            <a:ext cx="6476695" cy="9144"/>
          </a:xfrm>
          <a:prstGeom prst="rect">
            <a:avLst/>
          </a:prstGeom>
          <a:solidFill>
            <a:srgbClr val="E5E7EB"/>
          </a:solidFill>
          <a:ln/>
        </p:spPr>
      </p:sp>
      <p:sp>
        <p:nvSpPr>
          <p:cNvPr id="61" name="Shape 58"/>
          <p:cNvSpPr/>
          <p:nvPr/>
        </p:nvSpPr>
        <p:spPr>
          <a:xfrm>
            <a:off x="10543946" y="11720779"/>
            <a:ext cx="4781398" cy="9144"/>
          </a:xfrm>
          <a:prstGeom prst="rect">
            <a:avLst/>
          </a:prstGeom>
          <a:solidFill>
            <a:srgbClr val="E5E7EB"/>
          </a:solidFill>
          <a:ln/>
        </p:spPr>
      </p:sp>
      <p:sp>
        <p:nvSpPr>
          <p:cNvPr id="62" name="Shape 59"/>
          <p:cNvSpPr/>
          <p:nvPr/>
        </p:nvSpPr>
        <p:spPr>
          <a:xfrm>
            <a:off x="619049" y="3933749"/>
            <a:ext cx="1676095" cy="276149"/>
          </a:xfrm>
          <a:prstGeom prst="roundRect">
            <a:avLst>
              <a:gd name="adj" fmla="val 182690"/>
            </a:avLst>
          </a:prstGeom>
          <a:solidFill>
            <a:srgbClr val="27AE60"/>
          </a:solidFill>
          <a:ln/>
        </p:spPr>
      </p:sp>
      <p:sp>
        <p:nvSpPr>
          <p:cNvPr id="63" name="Text 60"/>
          <p:cNvSpPr txBox="1"/>
          <p:nvPr/>
        </p:nvSpPr>
        <p:spPr>
          <a:xfrm>
            <a:off x="714146" y="3991356"/>
            <a:ext cx="1583741" cy="152705"/>
          </a:xfrm>
          <a:prstGeom prst="rect">
            <a:avLst/>
          </a:prstGeom>
          <a:noFill/>
          <a:ln/>
        </p:spPr>
        <p:txBody>
          <a:bodyPr wrap="square" lIns="0" tIns="0" rIns="0" bIns="0" rtlCol="0" anchor="ctr"/>
          <a:lstStyle/>
          <a:p>
            <a:pPr marL="0" indent="0" algn="l">
              <a:buNone/>
            </a:pPr>
            <a:r>
              <a:rPr lang="en-US" sz="1000" b="1" dirty="0">
                <a:solidFill>
                  <a:srgbClr val="FFFFFF"/>
                </a:solidFill>
                <a:latin typeface="Raleway" pitchFamily="34" charset="0"/>
                <a:ea typeface="Raleway" pitchFamily="34" charset="-122"/>
                <a:cs typeface="Raleway" pitchFamily="34" charset="-120"/>
              </a:rPr>
              <a:t>Changement climatique</a:t>
            </a:r>
            <a:endParaRPr lang="en-US" sz="1000" dirty="0"/>
          </a:p>
        </p:txBody>
      </p:sp>
      <p:sp>
        <p:nvSpPr>
          <p:cNvPr id="64" name="Text 61"/>
          <p:cNvSpPr txBox="1"/>
          <p:nvPr/>
        </p:nvSpPr>
        <p:spPr>
          <a:xfrm>
            <a:off x="619049" y="4337914"/>
            <a:ext cx="2434133" cy="342900"/>
          </a:xfrm>
          <a:prstGeom prst="rect">
            <a:avLst/>
          </a:prstGeom>
          <a:noFill/>
          <a:ln/>
        </p:spPr>
        <p:txBody>
          <a:bodyPr wrap="square" lIns="0" tIns="0" rIns="0" bIns="0" rtlCol="0" anchor="ctr"/>
          <a:lstStyle/>
          <a:p>
            <a:pPr marL="0" indent="0" algn="l">
              <a:buNone/>
            </a:pPr>
            <a:r>
              <a:rPr lang="en-US" sz="1000" dirty="0">
                <a:solidFill>
                  <a:srgbClr val="2C3E50"/>
                </a:solidFill>
                <a:latin typeface="Raleway" pitchFamily="34" charset="0"/>
                <a:ea typeface="Raleway" pitchFamily="34" charset="-122"/>
                <a:cs typeface="Raleway" pitchFamily="34" charset="-120"/>
              </a:rPr>
              <a:t>Adaptation et résilience face aux défis environnementaux</a:t>
            </a:r>
            <a:endParaRPr lang="en-US" sz="1000" dirty="0"/>
          </a:p>
        </p:txBody>
      </p:sp>
      <p:sp>
        <p:nvSpPr>
          <p:cNvPr id="65" name="Text 62"/>
          <p:cNvSpPr txBox="1"/>
          <p:nvPr/>
        </p:nvSpPr>
        <p:spPr>
          <a:xfrm>
            <a:off x="619049" y="5966460"/>
            <a:ext cx="2520086" cy="152705"/>
          </a:xfrm>
          <a:prstGeom prst="rect">
            <a:avLst/>
          </a:prstGeom>
          <a:noFill/>
          <a:ln/>
        </p:spPr>
        <p:txBody>
          <a:bodyPr wrap="square" lIns="0" tIns="0" rIns="0" bIns="0" rtlCol="0" anchor="ctr"/>
          <a:lstStyle/>
          <a:p>
            <a:pPr marL="0" indent="0" algn="l">
              <a:buNone/>
            </a:pPr>
            <a:r>
              <a:rPr lang="en-US" sz="1000" dirty="0">
                <a:solidFill>
                  <a:srgbClr val="2C3E50"/>
                </a:solidFill>
                <a:latin typeface="Raleway" pitchFamily="34" charset="0"/>
                <a:ea typeface="Raleway" pitchFamily="34" charset="-122"/>
                <a:cs typeface="Raleway" pitchFamily="34" charset="-120"/>
              </a:rPr>
              <a:t>Promotion de la participation citoyenne</a:t>
            </a:r>
            <a:endParaRPr lang="en-US" sz="1000" dirty="0"/>
          </a:p>
        </p:txBody>
      </p:sp>
      <p:sp>
        <p:nvSpPr>
          <p:cNvPr id="66" name="Text 63"/>
          <p:cNvSpPr txBox="1"/>
          <p:nvPr/>
        </p:nvSpPr>
        <p:spPr>
          <a:xfrm>
            <a:off x="619049" y="7366406"/>
            <a:ext cx="3139135" cy="152705"/>
          </a:xfrm>
          <a:prstGeom prst="rect">
            <a:avLst/>
          </a:prstGeom>
          <a:noFill/>
          <a:ln/>
        </p:spPr>
        <p:txBody>
          <a:bodyPr wrap="square" lIns="0" tIns="0" rIns="0" bIns="0" rtlCol="0" anchor="ctr"/>
          <a:lstStyle/>
          <a:p>
            <a:pPr marL="0" indent="0" algn="l">
              <a:buNone/>
            </a:pPr>
            <a:r>
              <a:rPr lang="en-US" sz="1000" dirty="0">
                <a:solidFill>
                  <a:srgbClr val="2C3E50"/>
                </a:solidFill>
                <a:latin typeface="Raleway" pitchFamily="34" charset="0"/>
                <a:ea typeface="Raleway" pitchFamily="34" charset="-122"/>
                <a:cs typeface="Raleway" pitchFamily="34" charset="-120"/>
              </a:rPr>
              <a:t>Protection et promotion des droits fondamentaux</a:t>
            </a:r>
            <a:endParaRPr lang="en-US" sz="1000" dirty="0"/>
          </a:p>
        </p:txBody>
      </p:sp>
      <p:sp>
        <p:nvSpPr>
          <p:cNvPr id="67" name="Text 64"/>
          <p:cNvSpPr txBox="1"/>
          <p:nvPr/>
        </p:nvSpPr>
        <p:spPr>
          <a:xfrm>
            <a:off x="619049" y="8995867"/>
            <a:ext cx="2681935" cy="152705"/>
          </a:xfrm>
          <a:prstGeom prst="rect">
            <a:avLst/>
          </a:prstGeom>
          <a:noFill/>
          <a:ln/>
        </p:spPr>
        <p:txBody>
          <a:bodyPr wrap="square" lIns="0" tIns="0" rIns="0" bIns="0" rtlCol="0" anchor="ctr"/>
          <a:lstStyle/>
          <a:p>
            <a:pPr marL="0" indent="0" algn="l">
              <a:buNone/>
            </a:pPr>
            <a:r>
              <a:rPr lang="en-US" sz="1000" dirty="0">
                <a:solidFill>
                  <a:srgbClr val="2C3E50"/>
                </a:solidFill>
                <a:latin typeface="Raleway" pitchFamily="34" charset="0"/>
                <a:ea typeface="Raleway" pitchFamily="34" charset="-122"/>
                <a:cs typeface="Raleway" pitchFamily="34" charset="-120"/>
              </a:rPr>
              <a:t>Inclusion financière et équité économique</a:t>
            </a:r>
            <a:endParaRPr lang="en-US" sz="1000" dirty="0"/>
          </a:p>
        </p:txBody>
      </p:sp>
      <p:sp>
        <p:nvSpPr>
          <p:cNvPr id="68" name="Text 65"/>
          <p:cNvSpPr txBox="1"/>
          <p:nvPr/>
        </p:nvSpPr>
        <p:spPr>
          <a:xfrm>
            <a:off x="619049" y="10395814"/>
            <a:ext cx="2414930" cy="152705"/>
          </a:xfrm>
          <a:prstGeom prst="rect">
            <a:avLst/>
          </a:prstGeom>
          <a:noFill/>
          <a:ln/>
        </p:spPr>
        <p:txBody>
          <a:bodyPr wrap="square" lIns="0" tIns="0" rIns="0" bIns="0" rtlCol="0" anchor="ctr"/>
          <a:lstStyle/>
          <a:p>
            <a:pPr marL="0" indent="0" algn="l">
              <a:buNone/>
            </a:pPr>
            <a:r>
              <a:rPr lang="en-US" sz="1000" dirty="0">
                <a:solidFill>
                  <a:srgbClr val="2C3E50"/>
                </a:solidFill>
                <a:latin typeface="Raleway" pitchFamily="34" charset="0"/>
                <a:ea typeface="Raleway" pitchFamily="34" charset="-122"/>
                <a:cs typeface="Raleway" pitchFamily="34" charset="-120"/>
              </a:rPr>
              <a:t>Autonomisation des femmes et parité</a:t>
            </a:r>
            <a:endParaRPr lang="en-US" sz="1000" dirty="0"/>
          </a:p>
        </p:txBody>
      </p:sp>
      <p:sp>
        <p:nvSpPr>
          <p:cNvPr id="69" name="Text 66"/>
          <p:cNvSpPr txBox="1"/>
          <p:nvPr/>
        </p:nvSpPr>
        <p:spPr>
          <a:xfrm>
            <a:off x="4223614" y="3952951"/>
            <a:ext cx="5115154"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Créer 15 jardins communautaires résilients dans 5 communes d'ici 2028</a:t>
            </a:r>
            <a:endParaRPr lang="en-US" sz="1200" dirty="0"/>
          </a:p>
        </p:txBody>
      </p:sp>
      <p:sp>
        <p:nvSpPr>
          <p:cNvPr id="70" name="Text 67"/>
          <p:cNvSpPr txBox="1"/>
          <p:nvPr/>
        </p:nvSpPr>
        <p:spPr>
          <a:xfrm>
            <a:off x="10696651" y="3952951"/>
            <a:ext cx="3553358"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Nombre de jardins communautaires fonctionnels</a:t>
            </a:r>
            <a:endParaRPr lang="en-US" sz="1200" dirty="0"/>
          </a:p>
        </p:txBody>
      </p:sp>
      <p:sp>
        <p:nvSpPr>
          <p:cNvPr id="71" name="Text 68"/>
          <p:cNvSpPr txBox="1"/>
          <p:nvPr/>
        </p:nvSpPr>
        <p:spPr>
          <a:xfrm>
            <a:off x="4223614" y="4419295"/>
            <a:ext cx="4905756"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Former 500 agriculteurs aux techniques agro-écologiques d'ici 2027</a:t>
            </a:r>
            <a:endParaRPr lang="en-US" sz="1200" dirty="0"/>
          </a:p>
        </p:txBody>
      </p:sp>
      <p:sp>
        <p:nvSpPr>
          <p:cNvPr id="72" name="Text 69"/>
          <p:cNvSpPr txBox="1"/>
          <p:nvPr/>
        </p:nvSpPr>
        <p:spPr>
          <a:xfrm>
            <a:off x="10696651" y="4419295"/>
            <a:ext cx="4267505"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Nombre d'agriculteurs formés et appliquant les techniques</a:t>
            </a:r>
            <a:endParaRPr lang="en-US" sz="1200" dirty="0"/>
          </a:p>
        </p:txBody>
      </p:sp>
      <p:sp>
        <p:nvSpPr>
          <p:cNvPr id="73" name="Text 70"/>
          <p:cNvSpPr txBox="1"/>
          <p:nvPr/>
        </p:nvSpPr>
        <p:spPr>
          <a:xfrm>
            <a:off x="4223614" y="5581498"/>
            <a:ext cx="4267505"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Établir 10 forums communautaires participatifs d'ici fin 2027</a:t>
            </a:r>
            <a:endParaRPr lang="en-US" sz="1200" dirty="0"/>
          </a:p>
        </p:txBody>
      </p:sp>
      <p:sp>
        <p:nvSpPr>
          <p:cNvPr id="74" name="Text 71"/>
          <p:cNvSpPr txBox="1"/>
          <p:nvPr/>
        </p:nvSpPr>
        <p:spPr>
          <a:xfrm>
            <a:off x="10696651" y="5581498"/>
            <a:ext cx="3820363"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Nombre de forums actifs avec participation régulière</a:t>
            </a:r>
            <a:endParaRPr lang="en-US" sz="1200" dirty="0"/>
          </a:p>
        </p:txBody>
      </p:sp>
      <p:sp>
        <p:nvSpPr>
          <p:cNvPr id="75" name="Text 72"/>
          <p:cNvSpPr txBox="1"/>
          <p:nvPr/>
        </p:nvSpPr>
        <p:spPr>
          <a:xfrm>
            <a:off x="4223614" y="6515100"/>
            <a:ext cx="4620463"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Lancer 5 plateformes numériques de dialogue citoyen d'ici 2027</a:t>
            </a:r>
            <a:endParaRPr lang="en-US" sz="1200" dirty="0"/>
          </a:p>
        </p:txBody>
      </p:sp>
      <p:sp>
        <p:nvSpPr>
          <p:cNvPr id="76" name="Text 73"/>
          <p:cNvSpPr txBox="1"/>
          <p:nvPr/>
        </p:nvSpPr>
        <p:spPr>
          <a:xfrm>
            <a:off x="10696651" y="6515100"/>
            <a:ext cx="3400654"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Nombre de plateformes et taux d'engagement</a:t>
            </a:r>
            <a:endParaRPr lang="en-US" sz="1200" dirty="0"/>
          </a:p>
        </p:txBody>
      </p:sp>
      <p:sp>
        <p:nvSpPr>
          <p:cNvPr id="77" name="Text 74"/>
          <p:cNvSpPr txBox="1"/>
          <p:nvPr/>
        </p:nvSpPr>
        <p:spPr>
          <a:xfrm>
            <a:off x="4223614" y="6981444"/>
            <a:ext cx="6096305" cy="4096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Réduire de 30% les cas de violences basées sur le genre dans 8 communautés cibles d'ici 2028</a:t>
            </a:r>
            <a:endParaRPr lang="en-US" sz="1200" dirty="0"/>
          </a:p>
        </p:txBody>
      </p:sp>
      <p:sp>
        <p:nvSpPr>
          <p:cNvPr id="78" name="Text 75"/>
          <p:cNvSpPr txBox="1"/>
          <p:nvPr/>
        </p:nvSpPr>
        <p:spPr>
          <a:xfrm>
            <a:off x="10696651" y="7095744"/>
            <a:ext cx="3152851"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Pourcentage de réduction des cas signalés</a:t>
            </a:r>
            <a:endParaRPr lang="en-US" sz="1200" dirty="0"/>
          </a:p>
        </p:txBody>
      </p:sp>
      <p:sp>
        <p:nvSpPr>
          <p:cNvPr id="79" name="Text 76"/>
          <p:cNvSpPr txBox="1"/>
          <p:nvPr/>
        </p:nvSpPr>
        <p:spPr>
          <a:xfrm>
            <a:off x="4223614" y="8143646"/>
            <a:ext cx="3314700"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Créer 6 cliniques juridiques mobiles d'ici 2027</a:t>
            </a:r>
            <a:endParaRPr lang="en-US" sz="1200" dirty="0"/>
          </a:p>
        </p:txBody>
      </p:sp>
      <p:sp>
        <p:nvSpPr>
          <p:cNvPr id="80" name="Text 77"/>
          <p:cNvSpPr txBox="1"/>
          <p:nvPr/>
        </p:nvSpPr>
        <p:spPr>
          <a:xfrm>
            <a:off x="10696651" y="8143646"/>
            <a:ext cx="3657600"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Nombre de cliniques opérationnelles et cas traités</a:t>
            </a:r>
            <a:endParaRPr lang="en-US" sz="1200" dirty="0"/>
          </a:p>
        </p:txBody>
      </p:sp>
      <p:sp>
        <p:nvSpPr>
          <p:cNvPr id="81" name="Text 78"/>
          <p:cNvSpPr txBox="1"/>
          <p:nvPr/>
        </p:nvSpPr>
        <p:spPr>
          <a:xfrm>
            <a:off x="4223614" y="8610905"/>
            <a:ext cx="4591202"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Créer 20 coopératives économiques communautaires d'ici 2028</a:t>
            </a:r>
            <a:endParaRPr lang="en-US" sz="1200" dirty="0"/>
          </a:p>
        </p:txBody>
      </p:sp>
      <p:sp>
        <p:nvSpPr>
          <p:cNvPr id="82" name="Text 79"/>
          <p:cNvSpPr txBox="1"/>
          <p:nvPr/>
        </p:nvSpPr>
        <p:spPr>
          <a:xfrm>
            <a:off x="10696651" y="8610905"/>
            <a:ext cx="2400300"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Nombre de coopératives viables</a:t>
            </a:r>
            <a:endParaRPr lang="en-US" sz="1200" dirty="0"/>
          </a:p>
        </p:txBody>
      </p:sp>
      <p:sp>
        <p:nvSpPr>
          <p:cNvPr id="83" name="Text 80"/>
          <p:cNvSpPr txBox="1"/>
          <p:nvPr/>
        </p:nvSpPr>
        <p:spPr>
          <a:xfrm>
            <a:off x="4223614" y="9544507"/>
            <a:ext cx="4401007"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Faciliter l'accès à la microfinance pour 500 femmes d'ici 2028</a:t>
            </a:r>
            <a:endParaRPr lang="en-US" sz="1200" dirty="0"/>
          </a:p>
        </p:txBody>
      </p:sp>
      <p:sp>
        <p:nvSpPr>
          <p:cNvPr id="84" name="Text 81"/>
          <p:cNvSpPr txBox="1"/>
          <p:nvPr/>
        </p:nvSpPr>
        <p:spPr>
          <a:xfrm>
            <a:off x="10696651" y="9544507"/>
            <a:ext cx="3848710"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Nombre de femmes accédant aux services financiers</a:t>
            </a:r>
            <a:endParaRPr lang="en-US" sz="1200" dirty="0"/>
          </a:p>
        </p:txBody>
      </p:sp>
      <p:sp>
        <p:nvSpPr>
          <p:cNvPr id="85" name="Text 82"/>
          <p:cNvSpPr txBox="1"/>
          <p:nvPr/>
        </p:nvSpPr>
        <p:spPr>
          <a:xfrm>
            <a:off x="4223614" y="10010851"/>
            <a:ext cx="6258154" cy="4096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Atteindre 40% de représentation féminine dans les instances décisionnelles locales d'ici 2028</a:t>
            </a:r>
            <a:endParaRPr lang="en-US" sz="1200" dirty="0"/>
          </a:p>
        </p:txBody>
      </p:sp>
      <p:sp>
        <p:nvSpPr>
          <p:cNvPr id="86" name="Text 83"/>
          <p:cNvSpPr txBox="1"/>
          <p:nvPr/>
        </p:nvSpPr>
        <p:spPr>
          <a:xfrm>
            <a:off x="10696651" y="10125151"/>
            <a:ext cx="3877056"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Pourcentage de femmes dans les postes de direction</a:t>
            </a:r>
            <a:endParaRPr lang="en-US" sz="1200" dirty="0"/>
          </a:p>
        </p:txBody>
      </p:sp>
      <p:sp>
        <p:nvSpPr>
          <p:cNvPr id="87" name="Text 84"/>
          <p:cNvSpPr txBox="1"/>
          <p:nvPr/>
        </p:nvSpPr>
        <p:spPr>
          <a:xfrm>
            <a:off x="4223614" y="11401654"/>
            <a:ext cx="5886907"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Développer 5 programmes de mentorat pour les femmes entrepreneurs d'ici 2026</a:t>
            </a:r>
            <a:endParaRPr lang="en-US" sz="1200" dirty="0"/>
          </a:p>
        </p:txBody>
      </p:sp>
      <p:sp>
        <p:nvSpPr>
          <p:cNvPr id="88" name="Text 85"/>
          <p:cNvSpPr txBox="1"/>
          <p:nvPr/>
        </p:nvSpPr>
        <p:spPr>
          <a:xfrm>
            <a:off x="10696651" y="11401654"/>
            <a:ext cx="3391510"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Nombre de programmes actifs et bénéficiaires</a:t>
            </a:r>
            <a:endParaRPr lang="en-US" sz="1200" dirty="0"/>
          </a:p>
        </p:txBody>
      </p:sp>
      <p:sp>
        <p:nvSpPr>
          <p:cNvPr id="89" name="Shape 86"/>
          <p:cNvSpPr/>
          <p:nvPr/>
        </p:nvSpPr>
        <p:spPr>
          <a:xfrm>
            <a:off x="15317114" y="4276649"/>
            <a:ext cx="1371600" cy="9144"/>
          </a:xfrm>
          <a:prstGeom prst="rect">
            <a:avLst/>
          </a:prstGeom>
          <a:solidFill>
            <a:srgbClr val="E5E7EB"/>
          </a:solidFill>
          <a:ln/>
        </p:spPr>
      </p:sp>
      <p:sp>
        <p:nvSpPr>
          <p:cNvPr id="90" name="Shape 87"/>
          <p:cNvSpPr/>
          <p:nvPr/>
        </p:nvSpPr>
        <p:spPr>
          <a:xfrm>
            <a:off x="15317114" y="4738421"/>
            <a:ext cx="1371600" cy="9144"/>
          </a:xfrm>
          <a:prstGeom prst="rect">
            <a:avLst/>
          </a:prstGeom>
          <a:solidFill>
            <a:srgbClr val="E5E7EB"/>
          </a:solidFill>
          <a:ln/>
        </p:spPr>
      </p:sp>
      <p:sp>
        <p:nvSpPr>
          <p:cNvPr id="91" name="Shape 88"/>
          <p:cNvSpPr/>
          <p:nvPr/>
        </p:nvSpPr>
        <p:spPr>
          <a:xfrm>
            <a:off x="15317114" y="5900623"/>
            <a:ext cx="1371600" cy="9144"/>
          </a:xfrm>
          <a:prstGeom prst="rect">
            <a:avLst/>
          </a:prstGeom>
          <a:solidFill>
            <a:srgbClr val="E5E7EB"/>
          </a:solidFill>
          <a:ln/>
        </p:spPr>
      </p:sp>
      <p:sp>
        <p:nvSpPr>
          <p:cNvPr id="92" name="Shape 89"/>
          <p:cNvSpPr/>
          <p:nvPr/>
        </p:nvSpPr>
        <p:spPr>
          <a:xfrm>
            <a:off x="15317114" y="6834226"/>
            <a:ext cx="1371600" cy="9144"/>
          </a:xfrm>
          <a:prstGeom prst="rect">
            <a:avLst/>
          </a:prstGeom>
          <a:solidFill>
            <a:srgbClr val="E5E7EB"/>
          </a:solidFill>
          <a:ln/>
        </p:spPr>
      </p:sp>
      <p:sp>
        <p:nvSpPr>
          <p:cNvPr id="93" name="Shape 90"/>
          <p:cNvSpPr/>
          <p:nvPr/>
        </p:nvSpPr>
        <p:spPr>
          <a:xfrm>
            <a:off x="15317114" y="7529170"/>
            <a:ext cx="1371600" cy="9144"/>
          </a:xfrm>
          <a:prstGeom prst="rect">
            <a:avLst/>
          </a:prstGeom>
          <a:solidFill>
            <a:srgbClr val="E5E7EB"/>
          </a:solidFill>
          <a:ln/>
        </p:spPr>
      </p:sp>
      <p:sp>
        <p:nvSpPr>
          <p:cNvPr id="94" name="Shape 91"/>
          <p:cNvSpPr/>
          <p:nvPr/>
        </p:nvSpPr>
        <p:spPr>
          <a:xfrm>
            <a:off x="15317114" y="8462772"/>
            <a:ext cx="1371600" cy="9144"/>
          </a:xfrm>
          <a:prstGeom prst="rect">
            <a:avLst/>
          </a:prstGeom>
          <a:solidFill>
            <a:srgbClr val="E5E7EB"/>
          </a:solidFill>
          <a:ln/>
        </p:spPr>
      </p:sp>
      <p:sp>
        <p:nvSpPr>
          <p:cNvPr id="95" name="Shape 92"/>
          <p:cNvSpPr/>
          <p:nvPr/>
        </p:nvSpPr>
        <p:spPr>
          <a:xfrm>
            <a:off x="15317114" y="8930030"/>
            <a:ext cx="1371600" cy="9144"/>
          </a:xfrm>
          <a:prstGeom prst="rect">
            <a:avLst/>
          </a:prstGeom>
          <a:solidFill>
            <a:srgbClr val="E5E7EB"/>
          </a:solidFill>
          <a:ln/>
        </p:spPr>
      </p:sp>
      <p:sp>
        <p:nvSpPr>
          <p:cNvPr id="96" name="Shape 93"/>
          <p:cNvSpPr/>
          <p:nvPr/>
        </p:nvSpPr>
        <p:spPr>
          <a:xfrm>
            <a:off x="15317114" y="9862718"/>
            <a:ext cx="1371600" cy="9144"/>
          </a:xfrm>
          <a:prstGeom prst="rect">
            <a:avLst/>
          </a:prstGeom>
          <a:solidFill>
            <a:srgbClr val="E5E7EB"/>
          </a:solidFill>
          <a:ln/>
        </p:spPr>
      </p:sp>
      <p:sp>
        <p:nvSpPr>
          <p:cNvPr id="97" name="Shape 94"/>
          <p:cNvSpPr/>
          <p:nvPr/>
        </p:nvSpPr>
        <p:spPr>
          <a:xfrm>
            <a:off x="15317114" y="10558577"/>
            <a:ext cx="1371600" cy="9144"/>
          </a:xfrm>
          <a:prstGeom prst="rect">
            <a:avLst/>
          </a:prstGeom>
          <a:solidFill>
            <a:srgbClr val="E5E7EB"/>
          </a:solidFill>
          <a:ln/>
        </p:spPr>
      </p:sp>
      <p:sp>
        <p:nvSpPr>
          <p:cNvPr id="98" name="Shape 95"/>
          <p:cNvSpPr/>
          <p:nvPr/>
        </p:nvSpPr>
        <p:spPr>
          <a:xfrm>
            <a:off x="15317114" y="11720779"/>
            <a:ext cx="1371600" cy="9144"/>
          </a:xfrm>
          <a:prstGeom prst="rect">
            <a:avLst/>
          </a:prstGeom>
          <a:solidFill>
            <a:srgbClr val="E5E7EB"/>
          </a:solidFill>
          <a:ln/>
        </p:spPr>
      </p:sp>
      <p:sp>
        <p:nvSpPr>
          <p:cNvPr id="99" name="Text 96"/>
          <p:cNvSpPr txBox="1"/>
          <p:nvPr/>
        </p:nvSpPr>
        <p:spPr>
          <a:xfrm>
            <a:off x="15961766" y="3952951"/>
            <a:ext cx="200254" cy="181051"/>
          </a:xfrm>
          <a:prstGeom prst="rect">
            <a:avLst/>
          </a:prstGeom>
          <a:noFill/>
          <a:ln/>
        </p:spPr>
        <p:txBody>
          <a:bodyPr wrap="square" lIns="0" tIns="0" rIns="0" bIns="0" rtlCol="0" anchor="ctr"/>
          <a:lstStyle/>
          <a:p>
            <a:pPr marL="0" indent="0" algn="ctr">
              <a:buNone/>
            </a:pPr>
            <a:r>
              <a:rPr lang="en-US" sz="1200" dirty="0">
                <a:solidFill>
                  <a:srgbClr val="2C3E50"/>
                </a:solidFill>
                <a:latin typeface="Raleway" pitchFamily="34" charset="0"/>
                <a:ea typeface="Raleway" pitchFamily="34" charset="-122"/>
                <a:cs typeface="Raleway" pitchFamily="34" charset="-120"/>
              </a:rPr>
              <a:t>3</a:t>
            </a:r>
            <a:endParaRPr lang="en-US" sz="1200" dirty="0"/>
          </a:p>
        </p:txBody>
      </p:sp>
      <p:sp>
        <p:nvSpPr>
          <p:cNvPr id="100" name="Text 97"/>
          <p:cNvSpPr txBox="1"/>
          <p:nvPr/>
        </p:nvSpPr>
        <p:spPr>
          <a:xfrm>
            <a:off x="15910560" y="4419295"/>
            <a:ext cx="305410" cy="181051"/>
          </a:xfrm>
          <a:prstGeom prst="rect">
            <a:avLst/>
          </a:prstGeom>
          <a:noFill/>
          <a:ln/>
        </p:spPr>
        <p:txBody>
          <a:bodyPr wrap="square" lIns="0" tIns="0" rIns="0" bIns="0" rtlCol="0" anchor="ctr"/>
          <a:lstStyle/>
          <a:p>
            <a:pPr marL="0" indent="0" algn="ctr">
              <a:buNone/>
            </a:pPr>
            <a:r>
              <a:rPr lang="en-US" sz="1200" dirty="0">
                <a:solidFill>
                  <a:srgbClr val="2C3E50"/>
                </a:solidFill>
                <a:latin typeface="Raleway" pitchFamily="34" charset="0"/>
                <a:ea typeface="Raleway" pitchFamily="34" charset="-122"/>
                <a:cs typeface="Raleway" pitchFamily="34" charset="-120"/>
              </a:rPr>
              <a:t>80</a:t>
            </a:r>
            <a:endParaRPr lang="en-US" sz="1200" dirty="0"/>
          </a:p>
        </p:txBody>
      </p:sp>
      <p:sp>
        <p:nvSpPr>
          <p:cNvPr id="101" name="Text 98"/>
          <p:cNvSpPr txBox="1"/>
          <p:nvPr/>
        </p:nvSpPr>
        <p:spPr>
          <a:xfrm>
            <a:off x="15962681" y="5581498"/>
            <a:ext cx="200254" cy="181051"/>
          </a:xfrm>
          <a:prstGeom prst="rect">
            <a:avLst/>
          </a:prstGeom>
          <a:noFill/>
          <a:ln/>
        </p:spPr>
        <p:txBody>
          <a:bodyPr wrap="square" lIns="0" tIns="0" rIns="0" bIns="0" rtlCol="0" anchor="ctr"/>
          <a:lstStyle/>
          <a:p>
            <a:pPr marL="0" indent="0" algn="ctr">
              <a:buNone/>
            </a:pPr>
            <a:r>
              <a:rPr lang="en-US" sz="1200" dirty="0">
                <a:solidFill>
                  <a:srgbClr val="2C3E50"/>
                </a:solidFill>
                <a:latin typeface="Raleway" pitchFamily="34" charset="0"/>
                <a:ea typeface="Raleway" pitchFamily="34" charset="-122"/>
                <a:cs typeface="Raleway" pitchFamily="34" charset="-120"/>
              </a:rPr>
              <a:t>2</a:t>
            </a:r>
            <a:endParaRPr lang="en-US" sz="1200" dirty="0"/>
          </a:p>
        </p:txBody>
      </p:sp>
      <p:sp>
        <p:nvSpPr>
          <p:cNvPr id="102" name="Text 99"/>
          <p:cNvSpPr txBox="1"/>
          <p:nvPr/>
        </p:nvSpPr>
        <p:spPr>
          <a:xfrm>
            <a:off x="15969082" y="6515100"/>
            <a:ext cx="181051" cy="181051"/>
          </a:xfrm>
          <a:prstGeom prst="rect">
            <a:avLst/>
          </a:prstGeom>
          <a:noFill/>
          <a:ln/>
        </p:spPr>
        <p:txBody>
          <a:bodyPr wrap="square" lIns="0" tIns="0" rIns="0" bIns="0" rtlCol="0" anchor="ctr"/>
          <a:lstStyle/>
          <a:p>
            <a:pPr marL="0" indent="0" algn="ctr">
              <a:buNone/>
            </a:pPr>
            <a:r>
              <a:rPr lang="en-US" sz="1200" dirty="0">
                <a:solidFill>
                  <a:srgbClr val="2C3E50"/>
                </a:solidFill>
                <a:latin typeface="Raleway" pitchFamily="34" charset="0"/>
                <a:ea typeface="Raleway" pitchFamily="34" charset="-122"/>
                <a:cs typeface="Raleway" pitchFamily="34" charset="-120"/>
              </a:rPr>
              <a:t>1</a:t>
            </a:r>
            <a:endParaRPr lang="en-US" sz="1200" dirty="0"/>
          </a:p>
        </p:txBody>
      </p:sp>
      <p:sp>
        <p:nvSpPr>
          <p:cNvPr id="103" name="Text 100"/>
          <p:cNvSpPr txBox="1"/>
          <p:nvPr/>
        </p:nvSpPr>
        <p:spPr>
          <a:xfrm>
            <a:off x="15900502" y="7095744"/>
            <a:ext cx="324612" cy="181051"/>
          </a:xfrm>
          <a:prstGeom prst="rect">
            <a:avLst/>
          </a:prstGeom>
          <a:noFill/>
          <a:ln/>
        </p:spPr>
        <p:txBody>
          <a:bodyPr wrap="square" lIns="0" tIns="0" rIns="0" bIns="0" rtlCol="0" anchor="ctr"/>
          <a:lstStyle/>
          <a:p>
            <a:pPr marL="0" indent="0" algn="ctr">
              <a:buNone/>
            </a:pPr>
            <a:r>
              <a:rPr lang="en-US" sz="1200" dirty="0">
                <a:solidFill>
                  <a:srgbClr val="2C3E50"/>
                </a:solidFill>
                <a:latin typeface="Raleway" pitchFamily="34" charset="0"/>
                <a:ea typeface="Raleway" pitchFamily="34" charset="-122"/>
                <a:cs typeface="Raleway" pitchFamily="34" charset="-120"/>
              </a:rPr>
              <a:t>0%</a:t>
            </a:r>
            <a:endParaRPr lang="en-US" sz="1200" dirty="0"/>
          </a:p>
        </p:txBody>
      </p:sp>
      <p:sp>
        <p:nvSpPr>
          <p:cNvPr id="104" name="Text 101"/>
          <p:cNvSpPr txBox="1"/>
          <p:nvPr/>
        </p:nvSpPr>
        <p:spPr>
          <a:xfrm>
            <a:off x="15969082" y="8143646"/>
            <a:ext cx="181051" cy="181051"/>
          </a:xfrm>
          <a:prstGeom prst="rect">
            <a:avLst/>
          </a:prstGeom>
          <a:noFill/>
          <a:ln/>
        </p:spPr>
        <p:txBody>
          <a:bodyPr wrap="square" lIns="0" tIns="0" rIns="0" bIns="0" rtlCol="0" anchor="ctr"/>
          <a:lstStyle/>
          <a:p>
            <a:pPr marL="0" indent="0" algn="ctr">
              <a:buNone/>
            </a:pPr>
            <a:r>
              <a:rPr lang="en-US" sz="1200" dirty="0">
                <a:solidFill>
                  <a:srgbClr val="2C3E50"/>
                </a:solidFill>
                <a:latin typeface="Raleway" pitchFamily="34" charset="0"/>
                <a:ea typeface="Raleway" pitchFamily="34" charset="-122"/>
                <a:cs typeface="Raleway" pitchFamily="34" charset="-120"/>
              </a:rPr>
              <a:t>1</a:t>
            </a:r>
            <a:endParaRPr lang="en-US" sz="1200" dirty="0"/>
          </a:p>
        </p:txBody>
      </p:sp>
      <p:sp>
        <p:nvSpPr>
          <p:cNvPr id="105" name="Text 102"/>
          <p:cNvSpPr txBox="1"/>
          <p:nvPr/>
        </p:nvSpPr>
        <p:spPr>
          <a:xfrm>
            <a:off x="15961766" y="8610905"/>
            <a:ext cx="200254" cy="181051"/>
          </a:xfrm>
          <a:prstGeom prst="rect">
            <a:avLst/>
          </a:prstGeom>
          <a:noFill/>
          <a:ln/>
        </p:spPr>
        <p:txBody>
          <a:bodyPr wrap="square" lIns="0" tIns="0" rIns="0" bIns="0" rtlCol="0" anchor="ctr"/>
          <a:lstStyle/>
          <a:p>
            <a:pPr marL="0" indent="0" algn="ctr">
              <a:buNone/>
            </a:pPr>
            <a:r>
              <a:rPr lang="en-US" sz="1200" dirty="0">
                <a:solidFill>
                  <a:srgbClr val="2C3E50"/>
                </a:solidFill>
                <a:latin typeface="Raleway" pitchFamily="34" charset="0"/>
                <a:ea typeface="Raleway" pitchFamily="34" charset="-122"/>
                <a:cs typeface="Raleway" pitchFamily="34" charset="-120"/>
              </a:rPr>
              <a:t>3</a:t>
            </a:r>
            <a:endParaRPr lang="en-US" sz="1200" dirty="0"/>
          </a:p>
        </p:txBody>
      </p:sp>
      <p:sp>
        <p:nvSpPr>
          <p:cNvPr id="106" name="Text 103"/>
          <p:cNvSpPr txBox="1"/>
          <p:nvPr/>
        </p:nvSpPr>
        <p:spPr>
          <a:xfrm>
            <a:off x="15915132" y="9544507"/>
            <a:ext cx="295351" cy="181051"/>
          </a:xfrm>
          <a:prstGeom prst="rect">
            <a:avLst/>
          </a:prstGeom>
          <a:noFill/>
          <a:ln/>
        </p:spPr>
        <p:txBody>
          <a:bodyPr wrap="square" lIns="0" tIns="0" rIns="0" bIns="0" rtlCol="0" anchor="ctr"/>
          <a:lstStyle/>
          <a:p>
            <a:pPr marL="0" indent="0" algn="ctr">
              <a:buNone/>
            </a:pPr>
            <a:r>
              <a:rPr lang="en-US" sz="1200" dirty="0">
                <a:solidFill>
                  <a:srgbClr val="2C3E50"/>
                </a:solidFill>
                <a:latin typeface="Raleway" pitchFamily="34" charset="0"/>
                <a:ea typeface="Raleway" pitchFamily="34" charset="-122"/>
                <a:cs typeface="Raleway" pitchFamily="34" charset="-120"/>
              </a:rPr>
              <a:t>85</a:t>
            </a:r>
            <a:endParaRPr lang="en-US" sz="1200" dirty="0"/>
          </a:p>
        </p:txBody>
      </p:sp>
      <p:sp>
        <p:nvSpPr>
          <p:cNvPr id="107" name="Text 104"/>
          <p:cNvSpPr txBox="1"/>
          <p:nvPr/>
        </p:nvSpPr>
        <p:spPr>
          <a:xfrm>
            <a:off x="15873070" y="10125151"/>
            <a:ext cx="372161" cy="181051"/>
          </a:xfrm>
          <a:prstGeom prst="rect">
            <a:avLst/>
          </a:prstGeom>
          <a:noFill/>
          <a:ln/>
        </p:spPr>
        <p:txBody>
          <a:bodyPr wrap="square" lIns="0" tIns="0" rIns="0" bIns="0" rtlCol="0" anchor="ctr"/>
          <a:lstStyle/>
          <a:p>
            <a:pPr marL="0" indent="0" algn="ctr">
              <a:buNone/>
            </a:pPr>
            <a:r>
              <a:rPr lang="en-US" sz="1200" dirty="0">
                <a:solidFill>
                  <a:srgbClr val="2C3E50"/>
                </a:solidFill>
                <a:latin typeface="Raleway" pitchFamily="34" charset="0"/>
                <a:ea typeface="Raleway" pitchFamily="34" charset="-122"/>
                <a:cs typeface="Raleway" pitchFamily="34" charset="-120"/>
              </a:rPr>
              <a:t>15%</a:t>
            </a:r>
            <a:endParaRPr lang="en-US" sz="1200" dirty="0"/>
          </a:p>
        </p:txBody>
      </p:sp>
      <p:sp>
        <p:nvSpPr>
          <p:cNvPr id="108" name="Text 105"/>
          <p:cNvSpPr txBox="1"/>
          <p:nvPr/>
        </p:nvSpPr>
        <p:spPr>
          <a:xfrm>
            <a:off x="15969082" y="11401654"/>
            <a:ext cx="181051" cy="181051"/>
          </a:xfrm>
          <a:prstGeom prst="rect">
            <a:avLst/>
          </a:prstGeom>
          <a:noFill/>
          <a:ln/>
        </p:spPr>
        <p:txBody>
          <a:bodyPr wrap="square" lIns="0" tIns="0" rIns="0" bIns="0" rtlCol="0" anchor="ctr"/>
          <a:lstStyle/>
          <a:p>
            <a:pPr marL="0" indent="0" algn="ctr">
              <a:buNone/>
            </a:pPr>
            <a:r>
              <a:rPr lang="en-US" sz="1200" dirty="0">
                <a:solidFill>
                  <a:srgbClr val="2C3E50"/>
                </a:solidFill>
                <a:latin typeface="Raleway" pitchFamily="34" charset="0"/>
                <a:ea typeface="Raleway" pitchFamily="34" charset="-122"/>
                <a:cs typeface="Raleway" pitchFamily="34" charset="-120"/>
              </a:rPr>
              <a:t>1</a:t>
            </a:r>
            <a:endParaRPr lang="en-US" sz="1200" dirty="0"/>
          </a:p>
        </p:txBody>
      </p:sp>
      <p:sp>
        <p:nvSpPr>
          <p:cNvPr id="109" name="Shape 106"/>
          <p:cNvSpPr/>
          <p:nvPr/>
        </p:nvSpPr>
        <p:spPr>
          <a:xfrm>
            <a:off x="16686886" y="4276649"/>
            <a:ext cx="1143000" cy="9144"/>
          </a:xfrm>
          <a:prstGeom prst="rect">
            <a:avLst/>
          </a:prstGeom>
          <a:solidFill>
            <a:srgbClr val="E5E7EB"/>
          </a:solidFill>
          <a:ln/>
        </p:spPr>
      </p:sp>
      <p:sp>
        <p:nvSpPr>
          <p:cNvPr id="110" name="Shape 107"/>
          <p:cNvSpPr/>
          <p:nvPr/>
        </p:nvSpPr>
        <p:spPr>
          <a:xfrm>
            <a:off x="16686886" y="4738421"/>
            <a:ext cx="1143000" cy="9144"/>
          </a:xfrm>
          <a:prstGeom prst="rect">
            <a:avLst/>
          </a:prstGeom>
          <a:solidFill>
            <a:srgbClr val="E5E7EB"/>
          </a:solidFill>
          <a:ln/>
        </p:spPr>
      </p:sp>
      <p:sp>
        <p:nvSpPr>
          <p:cNvPr id="111" name="Shape 108"/>
          <p:cNvSpPr/>
          <p:nvPr/>
        </p:nvSpPr>
        <p:spPr>
          <a:xfrm>
            <a:off x="16686886" y="5900623"/>
            <a:ext cx="1143000" cy="9144"/>
          </a:xfrm>
          <a:prstGeom prst="rect">
            <a:avLst/>
          </a:prstGeom>
          <a:solidFill>
            <a:srgbClr val="E5E7EB"/>
          </a:solidFill>
          <a:ln/>
        </p:spPr>
      </p:sp>
      <p:sp>
        <p:nvSpPr>
          <p:cNvPr id="112" name="Shape 109"/>
          <p:cNvSpPr/>
          <p:nvPr/>
        </p:nvSpPr>
        <p:spPr>
          <a:xfrm>
            <a:off x="16686886" y="6834226"/>
            <a:ext cx="1143000" cy="9144"/>
          </a:xfrm>
          <a:prstGeom prst="rect">
            <a:avLst/>
          </a:prstGeom>
          <a:solidFill>
            <a:srgbClr val="E5E7EB"/>
          </a:solidFill>
          <a:ln/>
        </p:spPr>
      </p:sp>
      <p:sp>
        <p:nvSpPr>
          <p:cNvPr id="113" name="Shape 110"/>
          <p:cNvSpPr/>
          <p:nvPr/>
        </p:nvSpPr>
        <p:spPr>
          <a:xfrm>
            <a:off x="16686886" y="7529170"/>
            <a:ext cx="1143000" cy="9144"/>
          </a:xfrm>
          <a:prstGeom prst="rect">
            <a:avLst/>
          </a:prstGeom>
          <a:solidFill>
            <a:srgbClr val="E5E7EB"/>
          </a:solidFill>
          <a:ln/>
        </p:spPr>
      </p:sp>
      <p:sp>
        <p:nvSpPr>
          <p:cNvPr id="114" name="Shape 111"/>
          <p:cNvSpPr/>
          <p:nvPr/>
        </p:nvSpPr>
        <p:spPr>
          <a:xfrm>
            <a:off x="16686886" y="8462772"/>
            <a:ext cx="1143000" cy="9144"/>
          </a:xfrm>
          <a:prstGeom prst="rect">
            <a:avLst/>
          </a:prstGeom>
          <a:solidFill>
            <a:srgbClr val="E5E7EB"/>
          </a:solidFill>
          <a:ln/>
        </p:spPr>
      </p:sp>
      <p:sp>
        <p:nvSpPr>
          <p:cNvPr id="115" name="Shape 112"/>
          <p:cNvSpPr/>
          <p:nvPr/>
        </p:nvSpPr>
        <p:spPr>
          <a:xfrm>
            <a:off x="16686886" y="8930030"/>
            <a:ext cx="1143000" cy="9144"/>
          </a:xfrm>
          <a:prstGeom prst="rect">
            <a:avLst/>
          </a:prstGeom>
          <a:solidFill>
            <a:srgbClr val="E5E7EB"/>
          </a:solidFill>
          <a:ln/>
        </p:spPr>
      </p:sp>
      <p:sp>
        <p:nvSpPr>
          <p:cNvPr id="116" name="Shape 113"/>
          <p:cNvSpPr/>
          <p:nvPr/>
        </p:nvSpPr>
        <p:spPr>
          <a:xfrm>
            <a:off x="16686886" y="9862718"/>
            <a:ext cx="1143000" cy="9144"/>
          </a:xfrm>
          <a:prstGeom prst="rect">
            <a:avLst/>
          </a:prstGeom>
          <a:solidFill>
            <a:srgbClr val="E5E7EB"/>
          </a:solidFill>
          <a:ln/>
        </p:spPr>
      </p:sp>
      <p:sp>
        <p:nvSpPr>
          <p:cNvPr id="117" name="Shape 114"/>
          <p:cNvSpPr/>
          <p:nvPr/>
        </p:nvSpPr>
        <p:spPr>
          <a:xfrm>
            <a:off x="16686886" y="10558577"/>
            <a:ext cx="1143000" cy="9144"/>
          </a:xfrm>
          <a:prstGeom prst="rect">
            <a:avLst/>
          </a:prstGeom>
          <a:solidFill>
            <a:srgbClr val="E5E7EB"/>
          </a:solidFill>
          <a:ln/>
        </p:spPr>
      </p:sp>
      <p:sp>
        <p:nvSpPr>
          <p:cNvPr id="118" name="Shape 115"/>
          <p:cNvSpPr/>
          <p:nvPr/>
        </p:nvSpPr>
        <p:spPr>
          <a:xfrm>
            <a:off x="16686886" y="11720779"/>
            <a:ext cx="1143000" cy="9144"/>
          </a:xfrm>
          <a:prstGeom prst="rect">
            <a:avLst/>
          </a:prstGeom>
          <a:solidFill>
            <a:srgbClr val="E5E7EB"/>
          </a:solidFill>
          <a:ln/>
        </p:spPr>
      </p:sp>
      <p:sp>
        <p:nvSpPr>
          <p:cNvPr id="119" name="Text 116"/>
          <p:cNvSpPr txBox="1"/>
          <p:nvPr/>
        </p:nvSpPr>
        <p:spPr>
          <a:xfrm>
            <a:off x="17176090" y="3952951"/>
            <a:ext cx="277063" cy="181051"/>
          </a:xfrm>
          <a:prstGeom prst="rect">
            <a:avLst/>
          </a:prstGeom>
          <a:noFill/>
          <a:ln/>
        </p:spPr>
        <p:txBody>
          <a:bodyPr wrap="square" lIns="0" tIns="0" rIns="0" bIns="0" rtlCol="0" anchor="ctr"/>
          <a:lstStyle/>
          <a:p>
            <a:pPr marL="0" indent="0" algn="ctr">
              <a:buNone/>
            </a:pPr>
            <a:r>
              <a:rPr lang="en-US" sz="1200" b="1" dirty="0">
                <a:solidFill>
                  <a:srgbClr val="2C3E50"/>
                </a:solidFill>
                <a:latin typeface="Raleway" pitchFamily="34" charset="0"/>
                <a:ea typeface="Raleway" pitchFamily="34" charset="-122"/>
                <a:cs typeface="Raleway" pitchFamily="34" charset="-120"/>
              </a:rPr>
              <a:t>15</a:t>
            </a:r>
            <a:endParaRPr lang="en-US" sz="1200" dirty="0"/>
          </a:p>
        </p:txBody>
      </p:sp>
      <p:sp>
        <p:nvSpPr>
          <p:cNvPr id="120" name="Text 117"/>
          <p:cNvSpPr txBox="1"/>
          <p:nvPr/>
        </p:nvSpPr>
        <p:spPr>
          <a:xfrm>
            <a:off x="17118482" y="4419295"/>
            <a:ext cx="391363" cy="181051"/>
          </a:xfrm>
          <a:prstGeom prst="rect">
            <a:avLst/>
          </a:prstGeom>
          <a:noFill/>
          <a:ln/>
        </p:spPr>
        <p:txBody>
          <a:bodyPr wrap="square" lIns="0" tIns="0" rIns="0" bIns="0" rtlCol="0" anchor="ctr"/>
          <a:lstStyle/>
          <a:p>
            <a:pPr marL="0" indent="0" algn="ctr">
              <a:buNone/>
            </a:pPr>
            <a:r>
              <a:rPr lang="en-US" sz="1200" b="1" dirty="0">
                <a:solidFill>
                  <a:srgbClr val="2C3E50"/>
                </a:solidFill>
                <a:latin typeface="Raleway" pitchFamily="34" charset="0"/>
                <a:ea typeface="Raleway" pitchFamily="34" charset="-122"/>
                <a:cs typeface="Raleway" pitchFamily="34" charset="-120"/>
              </a:rPr>
              <a:t>500</a:t>
            </a:r>
            <a:endParaRPr lang="en-US" sz="1200" dirty="0"/>
          </a:p>
        </p:txBody>
      </p:sp>
      <p:sp>
        <p:nvSpPr>
          <p:cNvPr id="121" name="Text 118"/>
          <p:cNvSpPr txBox="1"/>
          <p:nvPr/>
        </p:nvSpPr>
        <p:spPr>
          <a:xfrm>
            <a:off x="17171518" y="5581498"/>
            <a:ext cx="286207" cy="181051"/>
          </a:xfrm>
          <a:prstGeom prst="rect">
            <a:avLst/>
          </a:prstGeom>
          <a:noFill/>
          <a:ln/>
        </p:spPr>
        <p:txBody>
          <a:bodyPr wrap="square" lIns="0" tIns="0" rIns="0" bIns="0" rtlCol="0" anchor="ctr"/>
          <a:lstStyle/>
          <a:p>
            <a:pPr marL="0" indent="0" algn="ctr">
              <a:buNone/>
            </a:pPr>
            <a:r>
              <a:rPr lang="en-US" sz="1200" b="1" dirty="0">
                <a:solidFill>
                  <a:srgbClr val="2C3E50"/>
                </a:solidFill>
                <a:latin typeface="Raleway" pitchFamily="34" charset="0"/>
                <a:ea typeface="Raleway" pitchFamily="34" charset="-122"/>
                <a:cs typeface="Raleway" pitchFamily="34" charset="-120"/>
              </a:rPr>
              <a:t>10</a:t>
            </a:r>
            <a:endParaRPr lang="en-US" sz="1200" dirty="0"/>
          </a:p>
        </p:txBody>
      </p:sp>
      <p:sp>
        <p:nvSpPr>
          <p:cNvPr id="122" name="Text 119"/>
          <p:cNvSpPr txBox="1"/>
          <p:nvPr/>
        </p:nvSpPr>
        <p:spPr>
          <a:xfrm>
            <a:off x="17211751" y="6515100"/>
            <a:ext cx="200254" cy="181051"/>
          </a:xfrm>
          <a:prstGeom prst="rect">
            <a:avLst/>
          </a:prstGeom>
          <a:noFill/>
          <a:ln/>
        </p:spPr>
        <p:txBody>
          <a:bodyPr wrap="square" lIns="0" tIns="0" rIns="0" bIns="0" rtlCol="0" anchor="ctr"/>
          <a:lstStyle/>
          <a:p>
            <a:pPr marL="0" indent="0" algn="ctr">
              <a:buNone/>
            </a:pPr>
            <a:r>
              <a:rPr lang="en-US" sz="1200" b="1" dirty="0">
                <a:solidFill>
                  <a:srgbClr val="2C3E50"/>
                </a:solidFill>
                <a:latin typeface="Raleway" pitchFamily="34" charset="0"/>
                <a:ea typeface="Raleway" pitchFamily="34" charset="-122"/>
                <a:cs typeface="Raleway" pitchFamily="34" charset="-120"/>
              </a:rPr>
              <a:t>5</a:t>
            </a:r>
            <a:endParaRPr lang="en-US" sz="1200" dirty="0"/>
          </a:p>
        </p:txBody>
      </p:sp>
      <p:sp>
        <p:nvSpPr>
          <p:cNvPr id="123" name="Text 120"/>
          <p:cNvSpPr txBox="1"/>
          <p:nvPr/>
        </p:nvSpPr>
        <p:spPr>
          <a:xfrm>
            <a:off x="17077334" y="7095744"/>
            <a:ext cx="476402" cy="181051"/>
          </a:xfrm>
          <a:prstGeom prst="rect">
            <a:avLst/>
          </a:prstGeom>
          <a:noFill/>
          <a:ln/>
        </p:spPr>
        <p:txBody>
          <a:bodyPr wrap="square" lIns="0" tIns="0" rIns="0" bIns="0" rtlCol="0" anchor="ctr"/>
          <a:lstStyle/>
          <a:p>
            <a:pPr marL="0" indent="0" algn="ctr">
              <a:buNone/>
            </a:pPr>
            <a:r>
              <a:rPr lang="en-US" sz="1200" b="1" dirty="0">
                <a:solidFill>
                  <a:srgbClr val="2C3E50"/>
                </a:solidFill>
                <a:latin typeface="Raleway" pitchFamily="34" charset="0"/>
                <a:ea typeface="Raleway" pitchFamily="34" charset="-122"/>
                <a:cs typeface="Raleway" pitchFamily="34" charset="-120"/>
              </a:rPr>
              <a:t>-30%</a:t>
            </a:r>
            <a:endParaRPr lang="en-US" sz="1200" dirty="0"/>
          </a:p>
        </p:txBody>
      </p:sp>
      <p:sp>
        <p:nvSpPr>
          <p:cNvPr id="124" name="Text 121"/>
          <p:cNvSpPr txBox="1"/>
          <p:nvPr/>
        </p:nvSpPr>
        <p:spPr>
          <a:xfrm>
            <a:off x="17208094" y="8143646"/>
            <a:ext cx="210312" cy="181051"/>
          </a:xfrm>
          <a:prstGeom prst="rect">
            <a:avLst/>
          </a:prstGeom>
          <a:noFill/>
          <a:ln/>
        </p:spPr>
        <p:txBody>
          <a:bodyPr wrap="square" lIns="0" tIns="0" rIns="0" bIns="0" rtlCol="0" anchor="ctr"/>
          <a:lstStyle/>
          <a:p>
            <a:pPr marL="0" indent="0" algn="ctr">
              <a:buNone/>
            </a:pPr>
            <a:r>
              <a:rPr lang="en-US" sz="1200" b="1" dirty="0">
                <a:solidFill>
                  <a:srgbClr val="2C3E50"/>
                </a:solidFill>
                <a:latin typeface="Raleway" pitchFamily="34" charset="0"/>
                <a:ea typeface="Raleway" pitchFamily="34" charset="-122"/>
                <a:cs typeface="Raleway" pitchFamily="34" charset="-120"/>
              </a:rPr>
              <a:t>6</a:t>
            </a:r>
            <a:endParaRPr lang="en-US" sz="1200" dirty="0"/>
          </a:p>
        </p:txBody>
      </p:sp>
      <p:sp>
        <p:nvSpPr>
          <p:cNvPr id="125" name="Text 122"/>
          <p:cNvSpPr txBox="1"/>
          <p:nvPr/>
        </p:nvSpPr>
        <p:spPr>
          <a:xfrm>
            <a:off x="17165117" y="8610905"/>
            <a:ext cx="295351" cy="181051"/>
          </a:xfrm>
          <a:prstGeom prst="rect">
            <a:avLst/>
          </a:prstGeom>
          <a:noFill/>
          <a:ln/>
        </p:spPr>
        <p:txBody>
          <a:bodyPr wrap="square" lIns="0" tIns="0" rIns="0" bIns="0" rtlCol="0" anchor="ctr"/>
          <a:lstStyle/>
          <a:p>
            <a:pPr marL="0" indent="0" algn="ctr">
              <a:buNone/>
            </a:pPr>
            <a:r>
              <a:rPr lang="en-US" sz="1200" b="1" dirty="0">
                <a:solidFill>
                  <a:srgbClr val="2C3E50"/>
                </a:solidFill>
                <a:latin typeface="Raleway" pitchFamily="34" charset="0"/>
                <a:ea typeface="Raleway" pitchFamily="34" charset="-122"/>
                <a:cs typeface="Raleway" pitchFamily="34" charset="-120"/>
              </a:rPr>
              <a:t>20</a:t>
            </a:r>
            <a:endParaRPr lang="en-US" sz="1200" dirty="0"/>
          </a:p>
        </p:txBody>
      </p:sp>
      <p:sp>
        <p:nvSpPr>
          <p:cNvPr id="126" name="Text 123"/>
          <p:cNvSpPr txBox="1"/>
          <p:nvPr/>
        </p:nvSpPr>
        <p:spPr>
          <a:xfrm>
            <a:off x="17118482" y="9544507"/>
            <a:ext cx="391363" cy="181051"/>
          </a:xfrm>
          <a:prstGeom prst="rect">
            <a:avLst/>
          </a:prstGeom>
          <a:noFill/>
          <a:ln/>
        </p:spPr>
        <p:txBody>
          <a:bodyPr wrap="square" lIns="0" tIns="0" rIns="0" bIns="0" rtlCol="0" anchor="ctr"/>
          <a:lstStyle/>
          <a:p>
            <a:pPr marL="0" indent="0" algn="ctr">
              <a:buNone/>
            </a:pPr>
            <a:r>
              <a:rPr lang="en-US" sz="1200" b="1" dirty="0">
                <a:solidFill>
                  <a:srgbClr val="2C3E50"/>
                </a:solidFill>
                <a:latin typeface="Raleway" pitchFamily="34" charset="0"/>
                <a:ea typeface="Raleway" pitchFamily="34" charset="-122"/>
                <a:cs typeface="Raleway" pitchFamily="34" charset="-120"/>
              </a:rPr>
              <a:t>500</a:t>
            </a:r>
            <a:endParaRPr lang="en-US" sz="1200" dirty="0"/>
          </a:p>
        </p:txBody>
      </p:sp>
      <p:sp>
        <p:nvSpPr>
          <p:cNvPr id="127" name="Text 124"/>
          <p:cNvSpPr txBox="1"/>
          <p:nvPr/>
        </p:nvSpPr>
        <p:spPr>
          <a:xfrm>
            <a:off x="17106595" y="10125151"/>
            <a:ext cx="409651" cy="181051"/>
          </a:xfrm>
          <a:prstGeom prst="rect">
            <a:avLst/>
          </a:prstGeom>
          <a:noFill/>
          <a:ln/>
        </p:spPr>
        <p:txBody>
          <a:bodyPr wrap="square" lIns="0" tIns="0" rIns="0" bIns="0" rtlCol="0" anchor="ctr"/>
          <a:lstStyle/>
          <a:p>
            <a:pPr marL="0" indent="0" algn="ctr">
              <a:buNone/>
            </a:pPr>
            <a:r>
              <a:rPr lang="en-US" sz="1200" b="1" dirty="0">
                <a:solidFill>
                  <a:srgbClr val="2C3E50"/>
                </a:solidFill>
                <a:latin typeface="Raleway" pitchFamily="34" charset="0"/>
                <a:ea typeface="Raleway" pitchFamily="34" charset="-122"/>
                <a:cs typeface="Raleway" pitchFamily="34" charset="-120"/>
              </a:rPr>
              <a:t>40%</a:t>
            </a:r>
            <a:endParaRPr lang="en-US" sz="1200" dirty="0"/>
          </a:p>
        </p:txBody>
      </p:sp>
      <p:sp>
        <p:nvSpPr>
          <p:cNvPr id="128" name="Text 125"/>
          <p:cNvSpPr txBox="1"/>
          <p:nvPr/>
        </p:nvSpPr>
        <p:spPr>
          <a:xfrm>
            <a:off x="17211751" y="11401654"/>
            <a:ext cx="200254" cy="181051"/>
          </a:xfrm>
          <a:prstGeom prst="rect">
            <a:avLst/>
          </a:prstGeom>
          <a:noFill/>
          <a:ln/>
        </p:spPr>
        <p:txBody>
          <a:bodyPr wrap="square" lIns="0" tIns="0" rIns="0" bIns="0" rtlCol="0" anchor="ctr"/>
          <a:lstStyle/>
          <a:p>
            <a:pPr marL="0" indent="0" algn="ctr">
              <a:buNone/>
            </a:pPr>
            <a:r>
              <a:rPr lang="en-US" sz="1200" b="1" dirty="0">
                <a:solidFill>
                  <a:srgbClr val="2C3E50"/>
                </a:solidFill>
                <a:latin typeface="Raleway" pitchFamily="34" charset="0"/>
                <a:ea typeface="Raleway" pitchFamily="34" charset="-122"/>
                <a:cs typeface="Raleway" pitchFamily="34" charset="-120"/>
              </a:rPr>
              <a:t>5</a:t>
            </a:r>
            <a:endParaRPr lang="en-US" sz="1200" dirty="0"/>
          </a:p>
        </p:txBody>
      </p:sp>
      <p:sp>
        <p:nvSpPr>
          <p:cNvPr id="129" name="Shape 126"/>
          <p:cNvSpPr/>
          <p:nvPr/>
        </p:nvSpPr>
        <p:spPr>
          <a:xfrm>
            <a:off x="461772" y="4748479"/>
            <a:ext cx="17364456" cy="694944"/>
          </a:xfrm>
          <a:prstGeom prst="rect">
            <a:avLst/>
          </a:prstGeom>
          <a:solidFill>
            <a:srgbClr val="F1F5F9"/>
          </a:solidFill>
          <a:ln/>
        </p:spPr>
      </p:sp>
      <p:sp>
        <p:nvSpPr>
          <p:cNvPr id="130" name="Shape 127"/>
          <p:cNvSpPr/>
          <p:nvPr/>
        </p:nvSpPr>
        <p:spPr>
          <a:xfrm>
            <a:off x="461772" y="5910682"/>
            <a:ext cx="17364456" cy="466344"/>
          </a:xfrm>
          <a:prstGeom prst="rect">
            <a:avLst/>
          </a:prstGeom>
          <a:solidFill>
            <a:srgbClr val="F1F5F9"/>
          </a:solidFill>
          <a:ln/>
        </p:spPr>
      </p:sp>
      <p:sp>
        <p:nvSpPr>
          <p:cNvPr id="131" name="Shape 128"/>
          <p:cNvSpPr/>
          <p:nvPr/>
        </p:nvSpPr>
        <p:spPr>
          <a:xfrm>
            <a:off x="461772" y="7539228"/>
            <a:ext cx="17364456" cy="466344"/>
          </a:xfrm>
          <a:prstGeom prst="rect">
            <a:avLst/>
          </a:prstGeom>
          <a:solidFill>
            <a:srgbClr val="F1F5F9"/>
          </a:solidFill>
          <a:ln/>
        </p:spPr>
      </p:sp>
      <p:sp>
        <p:nvSpPr>
          <p:cNvPr id="132" name="Shape 129"/>
          <p:cNvSpPr/>
          <p:nvPr/>
        </p:nvSpPr>
        <p:spPr>
          <a:xfrm>
            <a:off x="461772" y="8939174"/>
            <a:ext cx="17364456" cy="466344"/>
          </a:xfrm>
          <a:prstGeom prst="rect">
            <a:avLst/>
          </a:prstGeom>
          <a:solidFill>
            <a:srgbClr val="F1F5F9"/>
          </a:solidFill>
          <a:ln/>
        </p:spPr>
      </p:sp>
      <p:sp>
        <p:nvSpPr>
          <p:cNvPr id="133" name="Shape 130"/>
          <p:cNvSpPr/>
          <p:nvPr/>
        </p:nvSpPr>
        <p:spPr>
          <a:xfrm>
            <a:off x="461772" y="10567721"/>
            <a:ext cx="17364456" cy="694944"/>
          </a:xfrm>
          <a:prstGeom prst="rect">
            <a:avLst/>
          </a:prstGeom>
          <a:solidFill>
            <a:srgbClr val="F1F5F9"/>
          </a:solidFill>
          <a:ln/>
        </p:spPr>
      </p:sp>
      <p:sp>
        <p:nvSpPr>
          <p:cNvPr id="134" name="Shape 131"/>
          <p:cNvSpPr/>
          <p:nvPr/>
        </p:nvSpPr>
        <p:spPr>
          <a:xfrm>
            <a:off x="4071823" y="5434279"/>
            <a:ext cx="6476695" cy="9144"/>
          </a:xfrm>
          <a:prstGeom prst="rect">
            <a:avLst/>
          </a:prstGeom>
          <a:solidFill>
            <a:srgbClr val="E5E7EB"/>
          </a:solidFill>
          <a:ln/>
        </p:spPr>
      </p:sp>
      <p:sp>
        <p:nvSpPr>
          <p:cNvPr id="135" name="Shape 132"/>
          <p:cNvSpPr/>
          <p:nvPr/>
        </p:nvSpPr>
        <p:spPr>
          <a:xfrm>
            <a:off x="10543946" y="5434279"/>
            <a:ext cx="4781398" cy="9144"/>
          </a:xfrm>
          <a:prstGeom prst="rect">
            <a:avLst/>
          </a:prstGeom>
          <a:solidFill>
            <a:srgbClr val="E5E7EB"/>
          </a:solidFill>
          <a:ln/>
        </p:spPr>
      </p:sp>
      <p:sp>
        <p:nvSpPr>
          <p:cNvPr id="136" name="Shape 133"/>
          <p:cNvSpPr/>
          <p:nvPr/>
        </p:nvSpPr>
        <p:spPr>
          <a:xfrm>
            <a:off x="4071823" y="6367882"/>
            <a:ext cx="6476695" cy="9144"/>
          </a:xfrm>
          <a:prstGeom prst="rect">
            <a:avLst/>
          </a:prstGeom>
          <a:solidFill>
            <a:srgbClr val="E5E7EB"/>
          </a:solidFill>
          <a:ln/>
        </p:spPr>
      </p:sp>
      <p:sp>
        <p:nvSpPr>
          <p:cNvPr id="137" name="Shape 134"/>
          <p:cNvSpPr/>
          <p:nvPr/>
        </p:nvSpPr>
        <p:spPr>
          <a:xfrm>
            <a:off x="10543946" y="6367882"/>
            <a:ext cx="4781398" cy="9144"/>
          </a:xfrm>
          <a:prstGeom prst="rect">
            <a:avLst/>
          </a:prstGeom>
          <a:solidFill>
            <a:srgbClr val="E5E7EB"/>
          </a:solidFill>
          <a:ln/>
        </p:spPr>
      </p:sp>
      <p:sp>
        <p:nvSpPr>
          <p:cNvPr id="138" name="Shape 135"/>
          <p:cNvSpPr/>
          <p:nvPr/>
        </p:nvSpPr>
        <p:spPr>
          <a:xfrm>
            <a:off x="4071823" y="7996428"/>
            <a:ext cx="6476695" cy="9144"/>
          </a:xfrm>
          <a:prstGeom prst="rect">
            <a:avLst/>
          </a:prstGeom>
          <a:solidFill>
            <a:srgbClr val="E5E7EB"/>
          </a:solidFill>
          <a:ln/>
        </p:spPr>
      </p:sp>
      <p:sp>
        <p:nvSpPr>
          <p:cNvPr id="139" name="Shape 136"/>
          <p:cNvSpPr/>
          <p:nvPr/>
        </p:nvSpPr>
        <p:spPr>
          <a:xfrm>
            <a:off x="10543946" y="7996428"/>
            <a:ext cx="4781398" cy="9144"/>
          </a:xfrm>
          <a:prstGeom prst="rect">
            <a:avLst/>
          </a:prstGeom>
          <a:solidFill>
            <a:srgbClr val="E5E7EB"/>
          </a:solidFill>
          <a:ln/>
        </p:spPr>
      </p:sp>
      <p:sp>
        <p:nvSpPr>
          <p:cNvPr id="140" name="Shape 137"/>
          <p:cNvSpPr/>
          <p:nvPr/>
        </p:nvSpPr>
        <p:spPr>
          <a:xfrm>
            <a:off x="4071823" y="9396374"/>
            <a:ext cx="6476695" cy="9144"/>
          </a:xfrm>
          <a:prstGeom prst="rect">
            <a:avLst/>
          </a:prstGeom>
          <a:solidFill>
            <a:srgbClr val="E5E7EB"/>
          </a:solidFill>
          <a:ln/>
        </p:spPr>
      </p:sp>
      <p:sp>
        <p:nvSpPr>
          <p:cNvPr id="141" name="Shape 138"/>
          <p:cNvSpPr/>
          <p:nvPr/>
        </p:nvSpPr>
        <p:spPr>
          <a:xfrm>
            <a:off x="10543946" y="9396374"/>
            <a:ext cx="4781398" cy="9144"/>
          </a:xfrm>
          <a:prstGeom prst="rect">
            <a:avLst/>
          </a:prstGeom>
          <a:solidFill>
            <a:srgbClr val="E5E7EB"/>
          </a:solidFill>
          <a:ln/>
        </p:spPr>
      </p:sp>
      <p:sp>
        <p:nvSpPr>
          <p:cNvPr id="142" name="Shape 139"/>
          <p:cNvSpPr/>
          <p:nvPr/>
        </p:nvSpPr>
        <p:spPr>
          <a:xfrm>
            <a:off x="4071823" y="11253521"/>
            <a:ext cx="6476695" cy="9144"/>
          </a:xfrm>
          <a:prstGeom prst="rect">
            <a:avLst/>
          </a:prstGeom>
          <a:solidFill>
            <a:srgbClr val="E5E7EB"/>
          </a:solidFill>
          <a:ln/>
        </p:spPr>
      </p:sp>
      <p:sp>
        <p:nvSpPr>
          <p:cNvPr id="143" name="Shape 140"/>
          <p:cNvSpPr/>
          <p:nvPr/>
        </p:nvSpPr>
        <p:spPr>
          <a:xfrm>
            <a:off x="10543946" y="11253521"/>
            <a:ext cx="4781398" cy="9144"/>
          </a:xfrm>
          <a:prstGeom prst="rect">
            <a:avLst/>
          </a:prstGeom>
          <a:solidFill>
            <a:srgbClr val="E5E7EB"/>
          </a:solidFill>
          <a:ln/>
        </p:spPr>
      </p:sp>
      <p:sp>
        <p:nvSpPr>
          <p:cNvPr id="144" name="Text 141"/>
          <p:cNvSpPr txBox="1"/>
          <p:nvPr/>
        </p:nvSpPr>
        <p:spPr>
          <a:xfrm>
            <a:off x="4223614" y="4886554"/>
            <a:ext cx="6001207" cy="4096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Installer 20 systèmes de collecte d'eau de pluie dans les communautés vulnérables d'ici 2026</a:t>
            </a:r>
            <a:endParaRPr lang="en-US" sz="1200" dirty="0"/>
          </a:p>
        </p:txBody>
      </p:sp>
      <p:sp>
        <p:nvSpPr>
          <p:cNvPr id="145" name="Text 142"/>
          <p:cNvSpPr txBox="1"/>
          <p:nvPr/>
        </p:nvSpPr>
        <p:spPr>
          <a:xfrm>
            <a:off x="10696651" y="5000854"/>
            <a:ext cx="3333902"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Nombre de systèmes installés et fonctionnels</a:t>
            </a:r>
            <a:endParaRPr lang="en-US" sz="1200" dirty="0"/>
          </a:p>
        </p:txBody>
      </p:sp>
      <p:sp>
        <p:nvSpPr>
          <p:cNvPr id="146" name="Text 143"/>
          <p:cNvSpPr txBox="1"/>
          <p:nvPr/>
        </p:nvSpPr>
        <p:spPr>
          <a:xfrm>
            <a:off x="4223614" y="6048756"/>
            <a:ext cx="4991710"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Former 300 jeunes leaders à la gouvernance démocratique d'ici 2028</a:t>
            </a:r>
            <a:endParaRPr lang="en-US" sz="1200" dirty="0"/>
          </a:p>
        </p:txBody>
      </p:sp>
      <p:sp>
        <p:nvSpPr>
          <p:cNvPr id="147" name="Text 144"/>
          <p:cNvSpPr txBox="1"/>
          <p:nvPr/>
        </p:nvSpPr>
        <p:spPr>
          <a:xfrm>
            <a:off x="10696651" y="6048756"/>
            <a:ext cx="3525012"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Nombre de jeunes formés menant des initiatives</a:t>
            </a:r>
            <a:endParaRPr lang="en-US" sz="1200" dirty="0"/>
          </a:p>
        </p:txBody>
      </p:sp>
      <p:sp>
        <p:nvSpPr>
          <p:cNvPr id="148" name="Text 145"/>
          <p:cNvSpPr txBox="1"/>
          <p:nvPr/>
        </p:nvSpPr>
        <p:spPr>
          <a:xfrm>
            <a:off x="4223614" y="7677302"/>
            <a:ext cx="3896258"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Former 200 défenseurs locaux des droits d'ici fin 2026</a:t>
            </a:r>
            <a:endParaRPr lang="en-US" sz="1200" dirty="0"/>
          </a:p>
        </p:txBody>
      </p:sp>
      <p:sp>
        <p:nvSpPr>
          <p:cNvPr id="149" name="Text 146"/>
          <p:cNvSpPr txBox="1"/>
          <p:nvPr/>
        </p:nvSpPr>
        <p:spPr>
          <a:xfrm>
            <a:off x="10696651" y="7677302"/>
            <a:ext cx="2876702"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Nombre de défenseurs formés et actifs</a:t>
            </a:r>
            <a:endParaRPr lang="en-US" sz="1200" dirty="0"/>
          </a:p>
        </p:txBody>
      </p:sp>
      <p:sp>
        <p:nvSpPr>
          <p:cNvPr id="150" name="Text 147"/>
          <p:cNvSpPr txBox="1"/>
          <p:nvPr/>
        </p:nvSpPr>
        <p:spPr>
          <a:xfrm>
            <a:off x="4223614" y="9077249"/>
            <a:ext cx="5429707"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Former 400 jeunes entrepreneurs en compétences commerciales d'ici 2027</a:t>
            </a:r>
            <a:endParaRPr lang="en-US" sz="1200" dirty="0"/>
          </a:p>
        </p:txBody>
      </p:sp>
      <p:sp>
        <p:nvSpPr>
          <p:cNvPr id="151" name="Text 148"/>
          <p:cNvSpPr txBox="1"/>
          <p:nvPr/>
        </p:nvSpPr>
        <p:spPr>
          <a:xfrm>
            <a:off x="10696651" y="9077249"/>
            <a:ext cx="3534156"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Nombre d'entreprises créées par les participants</a:t>
            </a:r>
            <a:endParaRPr lang="en-US" sz="1200" dirty="0"/>
          </a:p>
        </p:txBody>
      </p:sp>
      <p:sp>
        <p:nvSpPr>
          <p:cNvPr id="152" name="Text 149"/>
          <p:cNvSpPr txBox="1"/>
          <p:nvPr/>
        </p:nvSpPr>
        <p:spPr>
          <a:xfrm>
            <a:off x="4223614" y="10820095"/>
            <a:ext cx="4782312"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Former 250 filles aux STEM et compétences numériques d'ici 2027</a:t>
            </a:r>
            <a:endParaRPr lang="en-US" sz="1200" dirty="0"/>
          </a:p>
        </p:txBody>
      </p:sp>
      <p:sp>
        <p:nvSpPr>
          <p:cNvPr id="153" name="Text 150"/>
          <p:cNvSpPr txBox="1"/>
          <p:nvPr/>
        </p:nvSpPr>
        <p:spPr>
          <a:xfrm>
            <a:off x="10696651" y="10705795"/>
            <a:ext cx="4476902" cy="4096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Nombre de filles formées et poursuivant des études/carrières STEM</a:t>
            </a:r>
            <a:endParaRPr lang="en-US" sz="1200" dirty="0"/>
          </a:p>
        </p:txBody>
      </p:sp>
      <p:sp>
        <p:nvSpPr>
          <p:cNvPr id="154" name="Shape 151"/>
          <p:cNvSpPr/>
          <p:nvPr/>
        </p:nvSpPr>
        <p:spPr>
          <a:xfrm>
            <a:off x="15317114" y="5434279"/>
            <a:ext cx="1371600" cy="9144"/>
          </a:xfrm>
          <a:prstGeom prst="rect">
            <a:avLst/>
          </a:prstGeom>
          <a:solidFill>
            <a:srgbClr val="E5E7EB"/>
          </a:solidFill>
          <a:ln/>
        </p:spPr>
      </p:sp>
      <p:sp>
        <p:nvSpPr>
          <p:cNvPr id="155" name="Shape 152"/>
          <p:cNvSpPr/>
          <p:nvPr/>
        </p:nvSpPr>
        <p:spPr>
          <a:xfrm>
            <a:off x="15317114" y="6367882"/>
            <a:ext cx="1371600" cy="9144"/>
          </a:xfrm>
          <a:prstGeom prst="rect">
            <a:avLst/>
          </a:prstGeom>
          <a:solidFill>
            <a:srgbClr val="E5E7EB"/>
          </a:solidFill>
          <a:ln/>
        </p:spPr>
      </p:sp>
      <p:sp>
        <p:nvSpPr>
          <p:cNvPr id="156" name="Shape 153"/>
          <p:cNvSpPr/>
          <p:nvPr/>
        </p:nvSpPr>
        <p:spPr>
          <a:xfrm>
            <a:off x="15317114" y="7996428"/>
            <a:ext cx="1371600" cy="9144"/>
          </a:xfrm>
          <a:prstGeom prst="rect">
            <a:avLst/>
          </a:prstGeom>
          <a:solidFill>
            <a:srgbClr val="E5E7EB"/>
          </a:solidFill>
          <a:ln/>
        </p:spPr>
      </p:sp>
      <p:sp>
        <p:nvSpPr>
          <p:cNvPr id="157" name="Shape 154"/>
          <p:cNvSpPr/>
          <p:nvPr/>
        </p:nvSpPr>
        <p:spPr>
          <a:xfrm>
            <a:off x="15317114" y="9396374"/>
            <a:ext cx="1371600" cy="9144"/>
          </a:xfrm>
          <a:prstGeom prst="rect">
            <a:avLst/>
          </a:prstGeom>
          <a:solidFill>
            <a:srgbClr val="E5E7EB"/>
          </a:solidFill>
          <a:ln/>
        </p:spPr>
      </p:sp>
      <p:sp>
        <p:nvSpPr>
          <p:cNvPr id="158" name="Shape 155"/>
          <p:cNvSpPr/>
          <p:nvPr/>
        </p:nvSpPr>
        <p:spPr>
          <a:xfrm>
            <a:off x="15317114" y="11253521"/>
            <a:ext cx="1371600" cy="9144"/>
          </a:xfrm>
          <a:prstGeom prst="rect">
            <a:avLst/>
          </a:prstGeom>
          <a:solidFill>
            <a:srgbClr val="E5E7EB"/>
          </a:solidFill>
          <a:ln/>
        </p:spPr>
      </p:sp>
      <p:sp>
        <p:nvSpPr>
          <p:cNvPr id="159" name="Text 156"/>
          <p:cNvSpPr txBox="1"/>
          <p:nvPr/>
        </p:nvSpPr>
        <p:spPr>
          <a:xfrm>
            <a:off x="15959938" y="5000854"/>
            <a:ext cx="200254" cy="181051"/>
          </a:xfrm>
          <a:prstGeom prst="rect">
            <a:avLst/>
          </a:prstGeom>
          <a:noFill/>
          <a:ln/>
        </p:spPr>
        <p:txBody>
          <a:bodyPr wrap="square" lIns="0" tIns="0" rIns="0" bIns="0" rtlCol="0" anchor="ctr"/>
          <a:lstStyle/>
          <a:p>
            <a:pPr marL="0" indent="0" algn="ctr">
              <a:buNone/>
            </a:pPr>
            <a:r>
              <a:rPr lang="en-US" sz="1200" dirty="0">
                <a:solidFill>
                  <a:srgbClr val="2C3E50"/>
                </a:solidFill>
                <a:latin typeface="Raleway" pitchFamily="34" charset="0"/>
                <a:ea typeface="Raleway" pitchFamily="34" charset="-122"/>
                <a:cs typeface="Raleway" pitchFamily="34" charset="-120"/>
              </a:rPr>
              <a:t>4</a:t>
            </a:r>
            <a:endParaRPr lang="en-US" sz="1200" dirty="0"/>
          </a:p>
        </p:txBody>
      </p:sp>
      <p:sp>
        <p:nvSpPr>
          <p:cNvPr id="160" name="Text 157"/>
          <p:cNvSpPr txBox="1"/>
          <p:nvPr/>
        </p:nvSpPr>
        <p:spPr>
          <a:xfrm>
            <a:off x="15918790" y="6048756"/>
            <a:ext cx="286207" cy="181051"/>
          </a:xfrm>
          <a:prstGeom prst="rect">
            <a:avLst/>
          </a:prstGeom>
          <a:noFill/>
          <a:ln/>
        </p:spPr>
        <p:txBody>
          <a:bodyPr wrap="square" lIns="0" tIns="0" rIns="0" bIns="0" rtlCol="0" anchor="ctr"/>
          <a:lstStyle/>
          <a:p>
            <a:pPr marL="0" indent="0" algn="ctr">
              <a:buNone/>
            </a:pPr>
            <a:r>
              <a:rPr lang="en-US" sz="1200" dirty="0">
                <a:solidFill>
                  <a:srgbClr val="2C3E50"/>
                </a:solidFill>
                <a:latin typeface="Raleway" pitchFamily="34" charset="0"/>
                <a:ea typeface="Raleway" pitchFamily="34" charset="-122"/>
                <a:cs typeface="Raleway" pitchFamily="34" charset="-120"/>
              </a:rPr>
              <a:t>45</a:t>
            </a:r>
            <a:endParaRPr lang="en-US" sz="1200" dirty="0"/>
          </a:p>
        </p:txBody>
      </p:sp>
      <p:sp>
        <p:nvSpPr>
          <p:cNvPr id="161" name="Text 158"/>
          <p:cNvSpPr txBox="1"/>
          <p:nvPr/>
        </p:nvSpPr>
        <p:spPr>
          <a:xfrm>
            <a:off x="15914218" y="7677302"/>
            <a:ext cx="295351" cy="181051"/>
          </a:xfrm>
          <a:prstGeom prst="rect">
            <a:avLst/>
          </a:prstGeom>
          <a:noFill/>
          <a:ln/>
        </p:spPr>
        <p:txBody>
          <a:bodyPr wrap="square" lIns="0" tIns="0" rIns="0" bIns="0" rtlCol="0" anchor="ctr"/>
          <a:lstStyle/>
          <a:p>
            <a:pPr marL="0" indent="0" algn="ctr">
              <a:buNone/>
            </a:pPr>
            <a:r>
              <a:rPr lang="en-US" sz="1200" dirty="0">
                <a:solidFill>
                  <a:srgbClr val="2C3E50"/>
                </a:solidFill>
                <a:latin typeface="Raleway" pitchFamily="34" charset="0"/>
                <a:ea typeface="Raleway" pitchFamily="34" charset="-122"/>
                <a:cs typeface="Raleway" pitchFamily="34" charset="-120"/>
              </a:rPr>
              <a:t>30</a:t>
            </a:r>
            <a:endParaRPr lang="en-US" sz="1200" dirty="0"/>
          </a:p>
        </p:txBody>
      </p:sp>
      <p:sp>
        <p:nvSpPr>
          <p:cNvPr id="162" name="Text 159"/>
          <p:cNvSpPr txBox="1"/>
          <p:nvPr/>
        </p:nvSpPr>
        <p:spPr>
          <a:xfrm>
            <a:off x="15914218" y="9077249"/>
            <a:ext cx="295351" cy="181051"/>
          </a:xfrm>
          <a:prstGeom prst="rect">
            <a:avLst/>
          </a:prstGeom>
          <a:noFill/>
          <a:ln/>
        </p:spPr>
        <p:txBody>
          <a:bodyPr wrap="square" lIns="0" tIns="0" rIns="0" bIns="0" rtlCol="0" anchor="ctr"/>
          <a:lstStyle/>
          <a:p>
            <a:pPr marL="0" indent="0" algn="ctr">
              <a:buNone/>
            </a:pPr>
            <a:r>
              <a:rPr lang="en-US" sz="1200" dirty="0">
                <a:solidFill>
                  <a:srgbClr val="2C3E50"/>
                </a:solidFill>
                <a:latin typeface="Raleway" pitchFamily="34" charset="0"/>
                <a:ea typeface="Raleway" pitchFamily="34" charset="-122"/>
                <a:cs typeface="Raleway" pitchFamily="34" charset="-120"/>
              </a:rPr>
              <a:t>65</a:t>
            </a:r>
            <a:endParaRPr lang="en-US" sz="1200" dirty="0"/>
          </a:p>
        </p:txBody>
      </p:sp>
      <p:sp>
        <p:nvSpPr>
          <p:cNvPr id="163" name="Text 160"/>
          <p:cNvSpPr txBox="1"/>
          <p:nvPr/>
        </p:nvSpPr>
        <p:spPr>
          <a:xfrm>
            <a:off x="15914218" y="10820095"/>
            <a:ext cx="295351" cy="181051"/>
          </a:xfrm>
          <a:prstGeom prst="rect">
            <a:avLst/>
          </a:prstGeom>
          <a:noFill/>
          <a:ln/>
        </p:spPr>
        <p:txBody>
          <a:bodyPr wrap="square" lIns="0" tIns="0" rIns="0" bIns="0" rtlCol="0" anchor="ctr"/>
          <a:lstStyle/>
          <a:p>
            <a:pPr marL="0" indent="0" algn="ctr">
              <a:buNone/>
            </a:pPr>
            <a:r>
              <a:rPr lang="en-US" sz="1200" dirty="0">
                <a:solidFill>
                  <a:srgbClr val="2C3E50"/>
                </a:solidFill>
                <a:latin typeface="Raleway" pitchFamily="34" charset="0"/>
                <a:ea typeface="Raleway" pitchFamily="34" charset="-122"/>
                <a:cs typeface="Raleway" pitchFamily="34" charset="-120"/>
              </a:rPr>
              <a:t>30</a:t>
            </a:r>
            <a:endParaRPr lang="en-US" sz="1200" dirty="0"/>
          </a:p>
        </p:txBody>
      </p:sp>
      <p:sp>
        <p:nvSpPr>
          <p:cNvPr id="164" name="Shape 161"/>
          <p:cNvSpPr/>
          <p:nvPr/>
        </p:nvSpPr>
        <p:spPr>
          <a:xfrm>
            <a:off x="16686886" y="5434279"/>
            <a:ext cx="1143000" cy="9144"/>
          </a:xfrm>
          <a:prstGeom prst="rect">
            <a:avLst/>
          </a:prstGeom>
          <a:solidFill>
            <a:srgbClr val="E5E7EB"/>
          </a:solidFill>
          <a:ln/>
        </p:spPr>
      </p:sp>
      <p:sp>
        <p:nvSpPr>
          <p:cNvPr id="165" name="Shape 162"/>
          <p:cNvSpPr/>
          <p:nvPr/>
        </p:nvSpPr>
        <p:spPr>
          <a:xfrm>
            <a:off x="16686886" y="6367882"/>
            <a:ext cx="1143000" cy="9144"/>
          </a:xfrm>
          <a:prstGeom prst="rect">
            <a:avLst/>
          </a:prstGeom>
          <a:solidFill>
            <a:srgbClr val="E5E7EB"/>
          </a:solidFill>
          <a:ln/>
        </p:spPr>
      </p:sp>
      <p:sp>
        <p:nvSpPr>
          <p:cNvPr id="166" name="Shape 163"/>
          <p:cNvSpPr/>
          <p:nvPr/>
        </p:nvSpPr>
        <p:spPr>
          <a:xfrm>
            <a:off x="16686886" y="7996428"/>
            <a:ext cx="1143000" cy="9144"/>
          </a:xfrm>
          <a:prstGeom prst="rect">
            <a:avLst/>
          </a:prstGeom>
          <a:solidFill>
            <a:srgbClr val="E5E7EB"/>
          </a:solidFill>
          <a:ln/>
        </p:spPr>
      </p:sp>
      <p:sp>
        <p:nvSpPr>
          <p:cNvPr id="167" name="Shape 164"/>
          <p:cNvSpPr/>
          <p:nvPr/>
        </p:nvSpPr>
        <p:spPr>
          <a:xfrm>
            <a:off x="16686886" y="9396374"/>
            <a:ext cx="1143000" cy="9144"/>
          </a:xfrm>
          <a:prstGeom prst="rect">
            <a:avLst/>
          </a:prstGeom>
          <a:solidFill>
            <a:srgbClr val="E5E7EB"/>
          </a:solidFill>
          <a:ln/>
        </p:spPr>
      </p:sp>
      <p:sp>
        <p:nvSpPr>
          <p:cNvPr id="168" name="Shape 165"/>
          <p:cNvSpPr/>
          <p:nvPr/>
        </p:nvSpPr>
        <p:spPr>
          <a:xfrm>
            <a:off x="16686886" y="11253521"/>
            <a:ext cx="1143000" cy="9144"/>
          </a:xfrm>
          <a:prstGeom prst="rect">
            <a:avLst/>
          </a:prstGeom>
          <a:solidFill>
            <a:srgbClr val="E5E7EB"/>
          </a:solidFill>
          <a:ln/>
        </p:spPr>
      </p:sp>
      <p:sp>
        <p:nvSpPr>
          <p:cNvPr id="169" name="Text 166"/>
          <p:cNvSpPr txBox="1"/>
          <p:nvPr/>
        </p:nvSpPr>
        <p:spPr>
          <a:xfrm>
            <a:off x="17165117" y="5000854"/>
            <a:ext cx="295351" cy="181051"/>
          </a:xfrm>
          <a:prstGeom prst="rect">
            <a:avLst/>
          </a:prstGeom>
          <a:noFill/>
          <a:ln/>
        </p:spPr>
        <p:txBody>
          <a:bodyPr wrap="square" lIns="0" tIns="0" rIns="0" bIns="0" rtlCol="0" anchor="ctr"/>
          <a:lstStyle/>
          <a:p>
            <a:pPr marL="0" indent="0" algn="ctr">
              <a:buNone/>
            </a:pPr>
            <a:r>
              <a:rPr lang="en-US" sz="1200" b="1" dirty="0">
                <a:solidFill>
                  <a:srgbClr val="2C3E50"/>
                </a:solidFill>
                <a:latin typeface="Raleway" pitchFamily="34" charset="0"/>
                <a:ea typeface="Raleway" pitchFamily="34" charset="-122"/>
                <a:cs typeface="Raleway" pitchFamily="34" charset="-120"/>
              </a:rPr>
              <a:t>20</a:t>
            </a:r>
            <a:endParaRPr lang="en-US" sz="1200" dirty="0"/>
          </a:p>
        </p:txBody>
      </p:sp>
      <p:sp>
        <p:nvSpPr>
          <p:cNvPr id="170" name="Text 167"/>
          <p:cNvSpPr txBox="1"/>
          <p:nvPr/>
        </p:nvSpPr>
        <p:spPr>
          <a:xfrm>
            <a:off x="17118482" y="6048756"/>
            <a:ext cx="391363" cy="181051"/>
          </a:xfrm>
          <a:prstGeom prst="rect">
            <a:avLst/>
          </a:prstGeom>
          <a:noFill/>
          <a:ln/>
        </p:spPr>
        <p:txBody>
          <a:bodyPr wrap="square" lIns="0" tIns="0" rIns="0" bIns="0" rtlCol="0" anchor="ctr"/>
          <a:lstStyle/>
          <a:p>
            <a:pPr marL="0" indent="0" algn="ctr">
              <a:buNone/>
            </a:pPr>
            <a:r>
              <a:rPr lang="en-US" sz="1200" b="1" dirty="0">
                <a:solidFill>
                  <a:srgbClr val="2C3E50"/>
                </a:solidFill>
                <a:latin typeface="Raleway" pitchFamily="34" charset="0"/>
                <a:ea typeface="Raleway" pitchFamily="34" charset="-122"/>
                <a:cs typeface="Raleway" pitchFamily="34" charset="-120"/>
              </a:rPr>
              <a:t>300</a:t>
            </a:r>
            <a:endParaRPr lang="en-US" sz="1200" dirty="0"/>
          </a:p>
        </p:txBody>
      </p:sp>
      <p:sp>
        <p:nvSpPr>
          <p:cNvPr id="171" name="Text 168"/>
          <p:cNvSpPr txBox="1"/>
          <p:nvPr/>
        </p:nvSpPr>
        <p:spPr>
          <a:xfrm>
            <a:off x="17118482" y="7677302"/>
            <a:ext cx="391363" cy="181051"/>
          </a:xfrm>
          <a:prstGeom prst="rect">
            <a:avLst/>
          </a:prstGeom>
          <a:noFill/>
          <a:ln/>
        </p:spPr>
        <p:txBody>
          <a:bodyPr wrap="square" lIns="0" tIns="0" rIns="0" bIns="0" rtlCol="0" anchor="ctr"/>
          <a:lstStyle/>
          <a:p>
            <a:pPr marL="0" indent="0" algn="ctr">
              <a:buNone/>
            </a:pPr>
            <a:r>
              <a:rPr lang="en-US" sz="1200" b="1" dirty="0">
                <a:solidFill>
                  <a:srgbClr val="2C3E50"/>
                </a:solidFill>
                <a:latin typeface="Raleway" pitchFamily="34" charset="0"/>
                <a:ea typeface="Raleway" pitchFamily="34" charset="-122"/>
                <a:cs typeface="Raleway" pitchFamily="34" charset="-120"/>
              </a:rPr>
              <a:t>200</a:t>
            </a:r>
            <a:endParaRPr lang="en-US" sz="1200" dirty="0"/>
          </a:p>
        </p:txBody>
      </p:sp>
      <p:sp>
        <p:nvSpPr>
          <p:cNvPr id="172" name="Text 169"/>
          <p:cNvSpPr txBox="1"/>
          <p:nvPr/>
        </p:nvSpPr>
        <p:spPr>
          <a:xfrm>
            <a:off x="17117568" y="9077249"/>
            <a:ext cx="391363" cy="181051"/>
          </a:xfrm>
          <a:prstGeom prst="rect">
            <a:avLst/>
          </a:prstGeom>
          <a:noFill/>
          <a:ln/>
        </p:spPr>
        <p:txBody>
          <a:bodyPr wrap="square" lIns="0" tIns="0" rIns="0" bIns="0" rtlCol="0" anchor="ctr"/>
          <a:lstStyle/>
          <a:p>
            <a:pPr marL="0" indent="0" algn="ctr">
              <a:buNone/>
            </a:pPr>
            <a:r>
              <a:rPr lang="en-US" sz="1200" b="1" dirty="0">
                <a:solidFill>
                  <a:srgbClr val="2C3E50"/>
                </a:solidFill>
                <a:latin typeface="Raleway" pitchFamily="34" charset="0"/>
                <a:ea typeface="Raleway" pitchFamily="34" charset="-122"/>
                <a:cs typeface="Raleway" pitchFamily="34" charset="-120"/>
              </a:rPr>
              <a:t>400</a:t>
            </a:r>
            <a:endParaRPr lang="en-US" sz="1200" dirty="0"/>
          </a:p>
        </p:txBody>
      </p:sp>
      <p:sp>
        <p:nvSpPr>
          <p:cNvPr id="173" name="Text 170"/>
          <p:cNvSpPr txBox="1"/>
          <p:nvPr/>
        </p:nvSpPr>
        <p:spPr>
          <a:xfrm>
            <a:off x="17123054" y="10820095"/>
            <a:ext cx="381305" cy="181051"/>
          </a:xfrm>
          <a:prstGeom prst="rect">
            <a:avLst/>
          </a:prstGeom>
          <a:noFill/>
          <a:ln/>
        </p:spPr>
        <p:txBody>
          <a:bodyPr wrap="square" lIns="0" tIns="0" rIns="0" bIns="0" rtlCol="0" anchor="ctr"/>
          <a:lstStyle/>
          <a:p>
            <a:pPr marL="0" indent="0" algn="ctr">
              <a:buNone/>
            </a:pPr>
            <a:r>
              <a:rPr lang="en-US" sz="1200" b="1" dirty="0">
                <a:solidFill>
                  <a:srgbClr val="2C3E50"/>
                </a:solidFill>
                <a:latin typeface="Raleway" pitchFamily="34" charset="0"/>
                <a:ea typeface="Raleway" pitchFamily="34" charset="-122"/>
                <a:cs typeface="Raleway" pitchFamily="34" charset="-120"/>
              </a:rPr>
              <a:t>250</a:t>
            </a:r>
            <a:endParaRPr lang="en-US" sz="1200" dirty="0"/>
          </a:p>
        </p:txBody>
      </p:sp>
      <p:sp>
        <p:nvSpPr>
          <p:cNvPr id="174" name="Shape 171"/>
          <p:cNvSpPr/>
          <p:nvPr/>
        </p:nvSpPr>
        <p:spPr>
          <a:xfrm>
            <a:off x="619049" y="5562295"/>
            <a:ext cx="1114654" cy="276149"/>
          </a:xfrm>
          <a:prstGeom prst="roundRect">
            <a:avLst>
              <a:gd name="adj" fmla="val 182690"/>
            </a:avLst>
          </a:prstGeom>
          <a:solidFill>
            <a:srgbClr val="3498DB"/>
          </a:solidFill>
          <a:ln/>
        </p:spPr>
      </p:sp>
      <p:sp>
        <p:nvSpPr>
          <p:cNvPr id="175" name="Text 172"/>
          <p:cNvSpPr txBox="1"/>
          <p:nvPr/>
        </p:nvSpPr>
        <p:spPr>
          <a:xfrm>
            <a:off x="714146" y="5619902"/>
            <a:ext cx="1021385" cy="152705"/>
          </a:xfrm>
          <a:prstGeom prst="rect">
            <a:avLst/>
          </a:prstGeom>
          <a:noFill/>
          <a:ln/>
        </p:spPr>
        <p:txBody>
          <a:bodyPr wrap="square" lIns="0" tIns="0" rIns="0" bIns="0" rtlCol="0" anchor="ctr"/>
          <a:lstStyle/>
          <a:p>
            <a:pPr marL="0" indent="0" algn="l">
              <a:buNone/>
            </a:pPr>
            <a:r>
              <a:rPr lang="en-US" sz="1000" b="1" dirty="0">
                <a:solidFill>
                  <a:srgbClr val="FFFFFF"/>
                </a:solidFill>
                <a:latin typeface="Raleway" pitchFamily="34" charset="0"/>
                <a:ea typeface="Raleway" pitchFamily="34" charset="-122"/>
                <a:cs typeface="Raleway" pitchFamily="34" charset="-120"/>
              </a:rPr>
              <a:t>Espace civique</a:t>
            </a:r>
            <a:endParaRPr lang="en-US" sz="1000" dirty="0"/>
          </a:p>
        </p:txBody>
      </p:sp>
      <p:sp>
        <p:nvSpPr>
          <p:cNvPr id="176" name="Shape 173"/>
          <p:cNvSpPr/>
          <p:nvPr/>
        </p:nvSpPr>
        <p:spPr>
          <a:xfrm>
            <a:off x="619049" y="6963156"/>
            <a:ext cx="1104595" cy="276149"/>
          </a:xfrm>
          <a:prstGeom prst="roundRect">
            <a:avLst>
              <a:gd name="adj" fmla="val 182690"/>
            </a:avLst>
          </a:prstGeom>
          <a:solidFill>
            <a:srgbClr val="9B59B6"/>
          </a:solidFill>
          <a:ln/>
        </p:spPr>
      </p:sp>
      <p:sp>
        <p:nvSpPr>
          <p:cNvPr id="177" name="Text 174"/>
          <p:cNvSpPr txBox="1"/>
          <p:nvPr/>
        </p:nvSpPr>
        <p:spPr>
          <a:xfrm>
            <a:off x="714146" y="7019849"/>
            <a:ext cx="1012241" cy="152705"/>
          </a:xfrm>
          <a:prstGeom prst="rect">
            <a:avLst/>
          </a:prstGeom>
          <a:noFill/>
          <a:ln/>
        </p:spPr>
        <p:txBody>
          <a:bodyPr wrap="square" lIns="0" tIns="0" rIns="0" bIns="0" rtlCol="0" anchor="ctr"/>
          <a:lstStyle/>
          <a:p>
            <a:pPr marL="0" indent="0" algn="l">
              <a:buNone/>
            </a:pPr>
            <a:r>
              <a:rPr lang="en-US" sz="1000" b="1" dirty="0">
                <a:solidFill>
                  <a:srgbClr val="FFFFFF"/>
                </a:solidFill>
                <a:latin typeface="Raleway" pitchFamily="34" charset="0"/>
                <a:ea typeface="Raleway" pitchFamily="34" charset="-122"/>
                <a:cs typeface="Raleway" pitchFamily="34" charset="-120"/>
              </a:rPr>
              <a:t>Droits humains</a:t>
            </a:r>
            <a:endParaRPr lang="en-US" sz="1000" dirty="0"/>
          </a:p>
        </p:txBody>
      </p:sp>
      <p:sp>
        <p:nvSpPr>
          <p:cNvPr id="178" name="Shape 175"/>
          <p:cNvSpPr/>
          <p:nvPr/>
        </p:nvSpPr>
        <p:spPr>
          <a:xfrm>
            <a:off x="619049" y="8591702"/>
            <a:ext cx="1429207" cy="276149"/>
          </a:xfrm>
          <a:prstGeom prst="roundRect">
            <a:avLst>
              <a:gd name="adj" fmla="val 182690"/>
            </a:avLst>
          </a:prstGeom>
          <a:solidFill>
            <a:srgbClr val="F39C12"/>
          </a:solidFill>
          <a:ln/>
        </p:spPr>
      </p:sp>
      <p:sp>
        <p:nvSpPr>
          <p:cNvPr id="179" name="Text 176"/>
          <p:cNvSpPr txBox="1"/>
          <p:nvPr/>
        </p:nvSpPr>
        <p:spPr>
          <a:xfrm>
            <a:off x="714146" y="8648395"/>
            <a:ext cx="1335938" cy="152705"/>
          </a:xfrm>
          <a:prstGeom prst="rect">
            <a:avLst/>
          </a:prstGeom>
          <a:noFill/>
          <a:ln/>
        </p:spPr>
        <p:txBody>
          <a:bodyPr wrap="square" lIns="0" tIns="0" rIns="0" bIns="0" rtlCol="0" anchor="ctr"/>
          <a:lstStyle/>
          <a:p>
            <a:pPr marL="0" indent="0" algn="l">
              <a:buNone/>
            </a:pPr>
            <a:r>
              <a:rPr lang="en-US" sz="1000" b="1" dirty="0">
                <a:solidFill>
                  <a:srgbClr val="FFFFFF"/>
                </a:solidFill>
                <a:latin typeface="Raleway" pitchFamily="34" charset="0"/>
                <a:ea typeface="Raleway" pitchFamily="34" charset="-122"/>
                <a:cs typeface="Raleway" pitchFamily="34" charset="-120"/>
              </a:rPr>
              <a:t>Justice économique</a:t>
            </a:r>
            <a:endParaRPr lang="en-US" sz="1000" dirty="0"/>
          </a:p>
        </p:txBody>
      </p:sp>
      <p:sp>
        <p:nvSpPr>
          <p:cNvPr id="180" name="Shape 177"/>
          <p:cNvSpPr/>
          <p:nvPr/>
        </p:nvSpPr>
        <p:spPr>
          <a:xfrm>
            <a:off x="619049" y="9991649"/>
            <a:ext cx="1200607" cy="276149"/>
          </a:xfrm>
          <a:prstGeom prst="roundRect">
            <a:avLst>
              <a:gd name="adj" fmla="val 182690"/>
            </a:avLst>
          </a:prstGeom>
          <a:solidFill>
            <a:srgbClr val="E74C3C"/>
          </a:solidFill>
          <a:ln/>
        </p:spPr>
      </p:sp>
      <p:sp>
        <p:nvSpPr>
          <p:cNvPr id="181" name="Text 178"/>
          <p:cNvSpPr txBox="1"/>
          <p:nvPr/>
        </p:nvSpPr>
        <p:spPr>
          <a:xfrm>
            <a:off x="714146" y="10049256"/>
            <a:ext cx="1107338" cy="152705"/>
          </a:xfrm>
          <a:prstGeom prst="rect">
            <a:avLst/>
          </a:prstGeom>
          <a:noFill/>
          <a:ln/>
        </p:spPr>
        <p:txBody>
          <a:bodyPr wrap="square" lIns="0" tIns="0" rIns="0" bIns="0" rtlCol="0" anchor="ctr"/>
          <a:lstStyle/>
          <a:p>
            <a:pPr marL="0" indent="0" algn="l">
              <a:buNone/>
            </a:pPr>
            <a:r>
              <a:rPr lang="en-US" sz="1000" b="1" dirty="0">
                <a:solidFill>
                  <a:srgbClr val="FFFFFF"/>
                </a:solidFill>
                <a:latin typeface="Raleway" pitchFamily="34" charset="0"/>
                <a:ea typeface="Raleway" pitchFamily="34" charset="-122"/>
                <a:cs typeface="Raleway" pitchFamily="34" charset="-120"/>
              </a:rPr>
              <a:t>Égalité de genre</a:t>
            </a:r>
            <a:endParaRPr lang="en-US" sz="1000" dirty="0"/>
          </a:p>
        </p:txBody>
      </p:sp>
      <p:sp>
        <p:nvSpPr>
          <p:cNvPr id="182" name="Text 179"/>
          <p:cNvSpPr txBox="1"/>
          <p:nvPr/>
        </p:nvSpPr>
        <p:spPr>
          <a:xfrm>
            <a:off x="685800" y="12287707"/>
            <a:ext cx="3314700" cy="228600"/>
          </a:xfrm>
          <a:prstGeom prst="rect">
            <a:avLst/>
          </a:prstGeom>
          <a:noFill/>
          <a:ln/>
        </p:spPr>
        <p:txBody>
          <a:bodyPr wrap="square" lIns="0" tIns="0" rIns="0" bIns="0" rtlCol="0" anchor="ctr"/>
          <a:lstStyle/>
          <a:p>
            <a:pPr marL="0" indent="0" algn="l">
              <a:buNone/>
            </a:pPr>
            <a:r>
              <a:rPr lang="en-US" sz="1500" b="1" dirty="0">
                <a:solidFill>
                  <a:srgbClr val="2C3E50"/>
                </a:solidFill>
                <a:latin typeface="Montserrat" pitchFamily="34" charset="0"/>
                <a:ea typeface="Montserrat" pitchFamily="34" charset="-122"/>
                <a:cs typeface="Montserrat" pitchFamily="34" charset="-120"/>
              </a:rPr>
              <a:t>Impact global attendu d'ici 2028</a:t>
            </a:r>
            <a:endParaRPr lang="en-US" sz="1500" dirty="0"/>
          </a:p>
        </p:txBody>
      </p:sp>
      <p:sp>
        <p:nvSpPr>
          <p:cNvPr id="183" name="Shape 180"/>
          <p:cNvSpPr/>
          <p:nvPr/>
        </p:nvSpPr>
        <p:spPr>
          <a:xfrm>
            <a:off x="685800" y="12687300"/>
            <a:ext cx="4058107" cy="1429207"/>
          </a:xfrm>
          <a:prstGeom prst="roundRect">
            <a:avLst>
              <a:gd name="adj" fmla="val 3412"/>
            </a:avLst>
          </a:prstGeom>
          <a:solidFill>
            <a:srgbClr val="EFF6FF"/>
          </a:solidFill>
          <a:ln/>
        </p:spPr>
      </p:sp>
      <p:pic>
        <p:nvPicPr>
          <p:cNvPr id="184" name="Image 1" descr="preencoded.png"/>
          <p:cNvPicPr>
            <a:picLocks noChangeAspect="1"/>
          </p:cNvPicPr>
          <p:nvPr/>
        </p:nvPicPr>
        <p:blipFill>
          <a:blip r:embed="rId4"/>
          <a:srcRect l="-607" r="-607"/>
          <a:stretch/>
        </p:blipFill>
        <p:spPr>
          <a:xfrm>
            <a:off x="2533802" y="12840005"/>
            <a:ext cx="362102" cy="286207"/>
          </a:xfrm>
          <a:prstGeom prst="rect">
            <a:avLst/>
          </a:prstGeom>
        </p:spPr>
      </p:pic>
      <p:sp>
        <p:nvSpPr>
          <p:cNvPr id="185" name="Text 181"/>
          <p:cNvSpPr txBox="1"/>
          <p:nvPr/>
        </p:nvSpPr>
        <p:spPr>
          <a:xfrm>
            <a:off x="1986077" y="13251485"/>
            <a:ext cx="1581912" cy="181051"/>
          </a:xfrm>
          <a:prstGeom prst="rect">
            <a:avLst/>
          </a:prstGeom>
          <a:noFill/>
          <a:ln/>
        </p:spPr>
        <p:txBody>
          <a:bodyPr wrap="square" lIns="0" tIns="0" rIns="0" bIns="0" rtlCol="0" anchor="ctr"/>
          <a:lstStyle/>
          <a:p>
            <a:pPr marL="0" indent="0" algn="ctr">
              <a:buNone/>
            </a:pPr>
            <a:r>
              <a:rPr lang="en-US" sz="1200" b="1" dirty="0">
                <a:solidFill>
                  <a:srgbClr val="2C3E50"/>
                </a:solidFill>
                <a:latin typeface="Raleway" pitchFamily="34" charset="0"/>
                <a:ea typeface="Raleway" pitchFamily="34" charset="-122"/>
                <a:cs typeface="Raleway" pitchFamily="34" charset="-120"/>
              </a:rPr>
              <a:t>Bénéficiaires directs</a:t>
            </a:r>
            <a:endParaRPr lang="en-US" sz="1200" dirty="0"/>
          </a:p>
        </p:txBody>
      </p:sp>
      <p:sp>
        <p:nvSpPr>
          <p:cNvPr id="186" name="Text 182"/>
          <p:cNvSpPr txBox="1"/>
          <p:nvPr/>
        </p:nvSpPr>
        <p:spPr>
          <a:xfrm>
            <a:off x="2392070" y="13470941"/>
            <a:ext cx="819302" cy="277063"/>
          </a:xfrm>
          <a:prstGeom prst="rect">
            <a:avLst/>
          </a:prstGeom>
          <a:noFill/>
          <a:ln/>
        </p:spPr>
        <p:txBody>
          <a:bodyPr wrap="square" lIns="0" tIns="0" rIns="0" bIns="0" rtlCol="0" anchor="ctr"/>
          <a:lstStyle/>
          <a:p>
            <a:pPr marL="0" indent="0" algn="ctr">
              <a:buNone/>
            </a:pPr>
            <a:r>
              <a:rPr lang="en-US" sz="1800" b="1" dirty="0">
                <a:solidFill>
                  <a:srgbClr val="1D4ED8"/>
                </a:solidFill>
                <a:latin typeface="Raleway" pitchFamily="34" charset="0"/>
                <a:ea typeface="Raleway" pitchFamily="34" charset="-122"/>
                <a:cs typeface="Raleway" pitchFamily="34" charset="-120"/>
              </a:rPr>
              <a:t>3000+</a:t>
            </a:r>
            <a:endParaRPr lang="en-US" sz="1800" dirty="0"/>
          </a:p>
        </p:txBody>
      </p:sp>
      <p:sp>
        <p:nvSpPr>
          <p:cNvPr id="187" name="Text 183"/>
          <p:cNvSpPr txBox="1"/>
          <p:nvPr/>
        </p:nvSpPr>
        <p:spPr>
          <a:xfrm>
            <a:off x="2085746" y="13785494"/>
            <a:ext cx="1357884" cy="152705"/>
          </a:xfrm>
          <a:prstGeom prst="rect">
            <a:avLst/>
          </a:prstGeom>
          <a:noFill/>
          <a:ln/>
        </p:spPr>
        <p:txBody>
          <a:bodyPr wrap="square" lIns="0" tIns="0" rIns="0" bIns="0" rtlCol="0" anchor="ctr"/>
          <a:lstStyle/>
          <a:p>
            <a:pPr marL="0" indent="0" algn="ctr">
              <a:buNone/>
            </a:pPr>
            <a:r>
              <a:rPr lang="en-US" sz="1000" dirty="0">
                <a:solidFill>
                  <a:srgbClr val="4B5563"/>
                </a:solidFill>
                <a:latin typeface="Raleway" pitchFamily="34" charset="0"/>
                <a:ea typeface="Raleway" pitchFamily="34" charset="-122"/>
                <a:cs typeface="Raleway" pitchFamily="34" charset="-120"/>
              </a:rPr>
              <a:t>personnes touchées</a:t>
            </a:r>
            <a:endParaRPr lang="en-US" sz="1000" dirty="0"/>
          </a:p>
        </p:txBody>
      </p:sp>
      <p:sp>
        <p:nvSpPr>
          <p:cNvPr id="188" name="Shape 184"/>
          <p:cNvSpPr/>
          <p:nvPr/>
        </p:nvSpPr>
        <p:spPr>
          <a:xfrm>
            <a:off x="4972507" y="12687300"/>
            <a:ext cx="4058107" cy="1429207"/>
          </a:xfrm>
          <a:prstGeom prst="roundRect">
            <a:avLst>
              <a:gd name="adj" fmla="val 3412"/>
            </a:avLst>
          </a:prstGeom>
          <a:solidFill>
            <a:srgbClr val="ECFDF5"/>
          </a:solidFill>
          <a:ln/>
        </p:spPr>
      </p:sp>
      <p:pic>
        <p:nvPicPr>
          <p:cNvPr id="189" name="Image 2" descr="preencoded.png"/>
          <p:cNvPicPr>
            <a:picLocks noChangeAspect="1"/>
          </p:cNvPicPr>
          <p:nvPr/>
        </p:nvPicPr>
        <p:blipFill>
          <a:blip r:embed="rId5"/>
          <a:srcRect l="-1118" r="-1118"/>
          <a:stretch/>
        </p:blipFill>
        <p:spPr>
          <a:xfrm>
            <a:off x="6890918" y="12840005"/>
            <a:ext cx="219456" cy="286207"/>
          </a:xfrm>
          <a:prstGeom prst="rect">
            <a:avLst/>
          </a:prstGeom>
        </p:spPr>
      </p:pic>
      <p:sp>
        <p:nvSpPr>
          <p:cNvPr id="190" name="Text 185"/>
          <p:cNvSpPr txBox="1"/>
          <p:nvPr/>
        </p:nvSpPr>
        <p:spPr>
          <a:xfrm>
            <a:off x="6162142" y="13251485"/>
            <a:ext cx="1800454" cy="181051"/>
          </a:xfrm>
          <a:prstGeom prst="rect">
            <a:avLst/>
          </a:prstGeom>
          <a:noFill/>
          <a:ln/>
        </p:spPr>
        <p:txBody>
          <a:bodyPr wrap="square" lIns="0" tIns="0" rIns="0" bIns="0" rtlCol="0" anchor="ctr"/>
          <a:lstStyle/>
          <a:p>
            <a:pPr marL="0" indent="0" algn="ctr">
              <a:buNone/>
            </a:pPr>
            <a:r>
              <a:rPr lang="en-US" sz="1200" b="1" dirty="0">
                <a:solidFill>
                  <a:srgbClr val="2C3E50"/>
                </a:solidFill>
                <a:latin typeface="Raleway" pitchFamily="34" charset="0"/>
                <a:ea typeface="Raleway" pitchFamily="34" charset="-122"/>
                <a:cs typeface="Raleway" pitchFamily="34" charset="-120"/>
              </a:rPr>
              <a:t>Femmes autonomisées</a:t>
            </a:r>
            <a:endParaRPr lang="en-US" sz="1200" dirty="0"/>
          </a:p>
        </p:txBody>
      </p:sp>
      <p:sp>
        <p:nvSpPr>
          <p:cNvPr id="191" name="Text 186"/>
          <p:cNvSpPr txBox="1"/>
          <p:nvPr/>
        </p:nvSpPr>
        <p:spPr>
          <a:xfrm>
            <a:off x="6691579" y="13470941"/>
            <a:ext cx="790956" cy="277063"/>
          </a:xfrm>
          <a:prstGeom prst="rect">
            <a:avLst/>
          </a:prstGeom>
          <a:noFill/>
          <a:ln/>
        </p:spPr>
        <p:txBody>
          <a:bodyPr wrap="square" lIns="0" tIns="0" rIns="0" bIns="0" rtlCol="0" anchor="ctr"/>
          <a:lstStyle/>
          <a:p>
            <a:pPr marL="0" indent="0" algn="ctr">
              <a:buNone/>
            </a:pPr>
            <a:r>
              <a:rPr lang="en-US" sz="1800" b="1" dirty="0">
                <a:solidFill>
                  <a:srgbClr val="047857"/>
                </a:solidFill>
                <a:latin typeface="Raleway" pitchFamily="34" charset="0"/>
                <a:ea typeface="Raleway" pitchFamily="34" charset="-122"/>
                <a:cs typeface="Raleway" pitchFamily="34" charset="-120"/>
              </a:rPr>
              <a:t>1200+</a:t>
            </a:r>
            <a:endParaRPr lang="en-US" sz="1800" dirty="0"/>
          </a:p>
        </p:txBody>
      </p:sp>
      <p:sp>
        <p:nvSpPr>
          <p:cNvPr id="192" name="Text 187"/>
          <p:cNvSpPr txBox="1"/>
          <p:nvPr/>
        </p:nvSpPr>
        <p:spPr>
          <a:xfrm>
            <a:off x="6179515" y="13785494"/>
            <a:ext cx="1748333" cy="152705"/>
          </a:xfrm>
          <a:prstGeom prst="rect">
            <a:avLst/>
          </a:prstGeom>
          <a:noFill/>
          <a:ln/>
        </p:spPr>
        <p:txBody>
          <a:bodyPr wrap="square" lIns="0" tIns="0" rIns="0" bIns="0" rtlCol="0" anchor="ctr"/>
          <a:lstStyle/>
          <a:p>
            <a:pPr marL="0" indent="0" algn="ctr">
              <a:buNone/>
            </a:pPr>
            <a:r>
              <a:rPr lang="en-US" sz="1000" dirty="0">
                <a:solidFill>
                  <a:srgbClr val="4B5563"/>
                </a:solidFill>
                <a:latin typeface="Raleway" pitchFamily="34" charset="0"/>
                <a:ea typeface="Raleway" pitchFamily="34" charset="-122"/>
                <a:cs typeface="Raleway" pitchFamily="34" charset="-120"/>
              </a:rPr>
              <a:t>avec accès aux ressources</a:t>
            </a:r>
            <a:endParaRPr lang="en-US" sz="1000" dirty="0"/>
          </a:p>
        </p:txBody>
      </p:sp>
      <p:sp>
        <p:nvSpPr>
          <p:cNvPr id="193" name="Shape 188"/>
          <p:cNvSpPr/>
          <p:nvPr/>
        </p:nvSpPr>
        <p:spPr>
          <a:xfrm>
            <a:off x="9258300" y="12687300"/>
            <a:ext cx="4058107" cy="1429207"/>
          </a:xfrm>
          <a:prstGeom prst="roundRect">
            <a:avLst>
              <a:gd name="adj" fmla="val 3412"/>
            </a:avLst>
          </a:prstGeom>
          <a:solidFill>
            <a:srgbClr val="F5F3FF"/>
          </a:solidFill>
          <a:ln/>
        </p:spPr>
      </p:sp>
      <p:pic>
        <p:nvPicPr>
          <p:cNvPr id="194" name="Image 3" descr="preencoded.png"/>
          <p:cNvPicPr>
            <a:picLocks noChangeAspect="1"/>
          </p:cNvPicPr>
          <p:nvPr/>
        </p:nvPicPr>
        <p:blipFill>
          <a:blip r:embed="rId6"/>
          <a:srcRect l="-266" r="-266"/>
          <a:stretch/>
        </p:blipFill>
        <p:spPr>
          <a:xfrm>
            <a:off x="11125505" y="12840005"/>
            <a:ext cx="323698" cy="286207"/>
          </a:xfrm>
          <a:prstGeom prst="rect">
            <a:avLst/>
          </a:prstGeom>
        </p:spPr>
      </p:pic>
      <p:sp>
        <p:nvSpPr>
          <p:cNvPr id="195" name="Text 189"/>
          <p:cNvSpPr txBox="1"/>
          <p:nvPr/>
        </p:nvSpPr>
        <p:spPr>
          <a:xfrm>
            <a:off x="10314432" y="13251485"/>
            <a:ext cx="2067458" cy="181051"/>
          </a:xfrm>
          <a:prstGeom prst="rect">
            <a:avLst/>
          </a:prstGeom>
          <a:noFill/>
          <a:ln/>
        </p:spPr>
        <p:txBody>
          <a:bodyPr wrap="square" lIns="0" tIns="0" rIns="0" bIns="0" rtlCol="0" anchor="ctr"/>
          <a:lstStyle/>
          <a:p>
            <a:pPr marL="0" indent="0" algn="ctr">
              <a:buNone/>
            </a:pPr>
            <a:r>
              <a:rPr lang="en-US" sz="1200" b="1" dirty="0">
                <a:solidFill>
                  <a:srgbClr val="2C3E50"/>
                </a:solidFill>
                <a:latin typeface="Raleway" pitchFamily="34" charset="0"/>
                <a:ea typeface="Raleway" pitchFamily="34" charset="-122"/>
                <a:cs typeface="Raleway" pitchFamily="34" charset="-120"/>
              </a:rPr>
              <a:t>Initiatives communautaires</a:t>
            </a:r>
            <a:endParaRPr lang="en-US" sz="1200" dirty="0"/>
          </a:p>
        </p:txBody>
      </p:sp>
      <p:sp>
        <p:nvSpPr>
          <p:cNvPr id="196" name="Text 190"/>
          <p:cNvSpPr txBox="1"/>
          <p:nvPr/>
        </p:nvSpPr>
        <p:spPr>
          <a:xfrm>
            <a:off x="11105388" y="13470941"/>
            <a:ext cx="543154" cy="277063"/>
          </a:xfrm>
          <a:prstGeom prst="rect">
            <a:avLst/>
          </a:prstGeom>
          <a:noFill/>
          <a:ln/>
        </p:spPr>
        <p:txBody>
          <a:bodyPr wrap="square" lIns="0" tIns="0" rIns="0" bIns="0" rtlCol="0" anchor="ctr"/>
          <a:lstStyle/>
          <a:p>
            <a:pPr marL="0" indent="0" algn="ctr">
              <a:buNone/>
            </a:pPr>
            <a:r>
              <a:rPr lang="en-US" sz="1800" b="1" dirty="0">
                <a:solidFill>
                  <a:srgbClr val="6D28D9"/>
                </a:solidFill>
                <a:latin typeface="Raleway" pitchFamily="34" charset="0"/>
                <a:ea typeface="Raleway" pitchFamily="34" charset="-122"/>
                <a:cs typeface="Raleway" pitchFamily="34" charset="-120"/>
              </a:rPr>
              <a:t>50+</a:t>
            </a:r>
            <a:endParaRPr lang="en-US" sz="1800" dirty="0"/>
          </a:p>
        </p:txBody>
      </p:sp>
      <p:sp>
        <p:nvSpPr>
          <p:cNvPr id="197" name="Text 191"/>
          <p:cNvSpPr txBox="1"/>
          <p:nvPr/>
        </p:nvSpPr>
        <p:spPr>
          <a:xfrm>
            <a:off x="10787177" y="13785494"/>
            <a:ext cx="1100938" cy="152705"/>
          </a:xfrm>
          <a:prstGeom prst="rect">
            <a:avLst/>
          </a:prstGeom>
          <a:noFill/>
          <a:ln/>
        </p:spPr>
        <p:txBody>
          <a:bodyPr wrap="square" lIns="0" tIns="0" rIns="0" bIns="0" rtlCol="0" anchor="ctr"/>
          <a:lstStyle/>
          <a:p>
            <a:pPr marL="0" indent="0" algn="ctr">
              <a:buNone/>
            </a:pPr>
            <a:r>
              <a:rPr lang="en-US" sz="1000" dirty="0">
                <a:solidFill>
                  <a:srgbClr val="4B5563"/>
                </a:solidFill>
                <a:latin typeface="Raleway" pitchFamily="34" charset="0"/>
                <a:ea typeface="Raleway" pitchFamily="34" charset="-122"/>
                <a:cs typeface="Raleway" pitchFamily="34" charset="-120"/>
              </a:rPr>
              <a:t>projets durables</a:t>
            </a:r>
            <a:endParaRPr lang="en-US" sz="1000" dirty="0"/>
          </a:p>
        </p:txBody>
      </p:sp>
      <p:sp>
        <p:nvSpPr>
          <p:cNvPr id="198" name="Shape 192"/>
          <p:cNvSpPr/>
          <p:nvPr/>
        </p:nvSpPr>
        <p:spPr>
          <a:xfrm>
            <a:off x="13545007" y="12687300"/>
            <a:ext cx="4058107" cy="1429207"/>
          </a:xfrm>
          <a:prstGeom prst="roundRect">
            <a:avLst>
              <a:gd name="adj" fmla="val 3412"/>
            </a:avLst>
          </a:prstGeom>
          <a:solidFill>
            <a:srgbClr val="FFFBEB"/>
          </a:solidFill>
          <a:ln/>
        </p:spPr>
      </p:sp>
      <p:pic>
        <p:nvPicPr>
          <p:cNvPr id="199" name="Image 4" descr="preencoded.png"/>
          <p:cNvPicPr>
            <a:picLocks noChangeAspect="1"/>
          </p:cNvPicPr>
          <p:nvPr/>
        </p:nvPicPr>
        <p:blipFill>
          <a:blip r:embed="rId7"/>
          <a:srcRect/>
          <a:stretch/>
        </p:blipFill>
        <p:spPr>
          <a:xfrm>
            <a:off x="15430500" y="12840005"/>
            <a:ext cx="286207" cy="286207"/>
          </a:xfrm>
          <a:prstGeom prst="rect">
            <a:avLst/>
          </a:prstGeom>
        </p:spPr>
      </p:pic>
      <p:sp>
        <p:nvSpPr>
          <p:cNvPr id="200" name="Text 193"/>
          <p:cNvSpPr txBox="1"/>
          <p:nvPr/>
        </p:nvSpPr>
        <p:spPr>
          <a:xfrm>
            <a:off x="14801393" y="13251485"/>
            <a:ext cx="1666951" cy="181051"/>
          </a:xfrm>
          <a:prstGeom prst="rect">
            <a:avLst/>
          </a:prstGeom>
          <a:noFill/>
          <a:ln/>
        </p:spPr>
        <p:txBody>
          <a:bodyPr wrap="square" lIns="0" tIns="0" rIns="0" bIns="0" rtlCol="0" anchor="ctr"/>
          <a:lstStyle/>
          <a:p>
            <a:pPr marL="0" indent="0" algn="ctr">
              <a:buNone/>
            </a:pPr>
            <a:r>
              <a:rPr lang="en-US" sz="1200" b="1" dirty="0">
                <a:solidFill>
                  <a:srgbClr val="2C3E50"/>
                </a:solidFill>
                <a:latin typeface="Raleway" pitchFamily="34" charset="0"/>
                <a:ea typeface="Raleway" pitchFamily="34" charset="-122"/>
                <a:cs typeface="Raleway" pitchFamily="34" charset="-120"/>
              </a:rPr>
              <a:t>Résilience climatique</a:t>
            </a:r>
            <a:endParaRPr lang="en-US" sz="1200" dirty="0"/>
          </a:p>
        </p:txBody>
      </p:sp>
      <p:sp>
        <p:nvSpPr>
          <p:cNvPr id="201" name="Text 194"/>
          <p:cNvSpPr txBox="1"/>
          <p:nvPr/>
        </p:nvSpPr>
        <p:spPr>
          <a:xfrm>
            <a:off x="15391181" y="13470941"/>
            <a:ext cx="543154" cy="277063"/>
          </a:xfrm>
          <a:prstGeom prst="rect">
            <a:avLst/>
          </a:prstGeom>
          <a:noFill/>
          <a:ln/>
        </p:spPr>
        <p:txBody>
          <a:bodyPr wrap="square" lIns="0" tIns="0" rIns="0" bIns="0" rtlCol="0" anchor="ctr"/>
          <a:lstStyle/>
          <a:p>
            <a:pPr marL="0" indent="0" algn="ctr">
              <a:buNone/>
            </a:pPr>
            <a:r>
              <a:rPr lang="en-US" sz="1800" b="1" dirty="0">
                <a:solidFill>
                  <a:srgbClr val="B45309"/>
                </a:solidFill>
                <a:latin typeface="Raleway" pitchFamily="34" charset="0"/>
                <a:ea typeface="Raleway" pitchFamily="34" charset="-122"/>
                <a:cs typeface="Raleway" pitchFamily="34" charset="-120"/>
              </a:rPr>
              <a:t>30+</a:t>
            </a:r>
            <a:endParaRPr lang="en-US" sz="1800" dirty="0"/>
          </a:p>
        </p:txBody>
      </p:sp>
      <p:sp>
        <p:nvSpPr>
          <p:cNvPr id="202" name="Text 195"/>
          <p:cNvSpPr txBox="1"/>
          <p:nvPr/>
        </p:nvSpPr>
        <p:spPr>
          <a:xfrm>
            <a:off x="14780362" y="13785494"/>
            <a:ext cx="1690726" cy="152705"/>
          </a:xfrm>
          <a:prstGeom prst="rect">
            <a:avLst/>
          </a:prstGeom>
          <a:noFill/>
          <a:ln/>
        </p:spPr>
        <p:txBody>
          <a:bodyPr wrap="square" lIns="0" tIns="0" rIns="0" bIns="0" rtlCol="0" anchor="ctr"/>
          <a:lstStyle/>
          <a:p>
            <a:pPr marL="0" indent="0" algn="ctr">
              <a:buNone/>
            </a:pPr>
            <a:r>
              <a:rPr lang="en-US" sz="1000" dirty="0">
                <a:solidFill>
                  <a:srgbClr val="4B5563"/>
                </a:solidFill>
                <a:latin typeface="Raleway" pitchFamily="34" charset="0"/>
                <a:ea typeface="Raleway" pitchFamily="34" charset="-122"/>
                <a:cs typeface="Raleway" pitchFamily="34" charset="-120"/>
              </a:rPr>
              <a:t>communautés renforcées</a:t>
            </a:r>
            <a:endParaRPr lang="en-US" sz="1000" dirty="0"/>
          </a:p>
        </p:txBody>
      </p:sp>
      <p:sp>
        <p:nvSpPr>
          <p:cNvPr id="203" name="Shape 196"/>
          <p:cNvSpPr/>
          <p:nvPr/>
        </p:nvSpPr>
        <p:spPr>
          <a:xfrm>
            <a:off x="0" y="14794992"/>
            <a:ext cx="18288000" cy="543154"/>
          </a:xfrm>
          <a:prstGeom prst="rect">
            <a:avLst/>
          </a:prstGeom>
          <a:solidFill>
            <a:srgbClr val="F3F4F6"/>
          </a:solidFill>
          <a:ln/>
        </p:spPr>
      </p:sp>
      <p:sp>
        <p:nvSpPr>
          <p:cNvPr id="204" name="Shape 197"/>
          <p:cNvSpPr/>
          <p:nvPr/>
        </p:nvSpPr>
        <p:spPr>
          <a:xfrm>
            <a:off x="0" y="14794992"/>
            <a:ext cx="18288000" cy="9144"/>
          </a:xfrm>
          <a:prstGeom prst="rect">
            <a:avLst/>
          </a:prstGeom>
          <a:solidFill>
            <a:srgbClr val="E5E7EB"/>
          </a:solidFill>
          <a:ln/>
        </p:spPr>
      </p:sp>
      <p:pic>
        <p:nvPicPr>
          <p:cNvPr id="205" name="Image 5" descr="preencoded.png"/>
          <p:cNvPicPr>
            <a:picLocks noChangeAspect="1"/>
          </p:cNvPicPr>
          <p:nvPr/>
        </p:nvPicPr>
        <p:blipFill>
          <a:blip r:embed="rId8"/>
          <a:srcRect/>
          <a:stretch/>
        </p:blipFill>
        <p:spPr>
          <a:xfrm>
            <a:off x="457200" y="14985187"/>
            <a:ext cx="152705" cy="152705"/>
          </a:xfrm>
          <a:prstGeom prst="rect">
            <a:avLst/>
          </a:prstGeom>
        </p:spPr>
      </p:pic>
      <p:sp>
        <p:nvSpPr>
          <p:cNvPr id="206" name="Text 198"/>
          <p:cNvSpPr txBox="1"/>
          <p:nvPr/>
        </p:nvSpPr>
        <p:spPr>
          <a:xfrm>
            <a:off x="685800" y="14976043"/>
            <a:ext cx="2410358" cy="181051"/>
          </a:xfrm>
          <a:prstGeom prst="rect">
            <a:avLst/>
          </a:prstGeom>
          <a:noFill/>
          <a:ln/>
        </p:spPr>
        <p:txBody>
          <a:bodyPr wrap="square" lIns="0" tIns="0" rIns="0" bIns="0" rtlCol="0" anchor="ctr"/>
          <a:lstStyle/>
          <a:p>
            <a:pPr marL="0" indent="0" algn="l">
              <a:buNone/>
            </a:pPr>
            <a:r>
              <a:rPr lang="en-US" sz="1200" dirty="0">
                <a:solidFill>
                  <a:srgbClr val="374151"/>
                </a:solidFill>
                <a:latin typeface="Raleway" pitchFamily="34" charset="0"/>
                <a:ea typeface="Raleway" pitchFamily="34" charset="-122"/>
                <a:cs typeface="Raleway" pitchFamily="34" charset="-120"/>
              </a:rPr>
              <a:t>Contact@jerestaure-bienetre.org</a:t>
            </a:r>
            <a:endParaRPr lang="en-US" sz="1200" dirty="0"/>
          </a:p>
        </p:txBody>
      </p:sp>
      <p:pic>
        <p:nvPicPr>
          <p:cNvPr id="207" name="Image 6" descr="preencoded.png"/>
          <p:cNvPicPr>
            <a:picLocks noChangeAspect="1"/>
          </p:cNvPicPr>
          <p:nvPr/>
        </p:nvPicPr>
        <p:blipFill>
          <a:blip r:embed="rId9"/>
          <a:srcRect/>
          <a:stretch/>
        </p:blipFill>
        <p:spPr>
          <a:xfrm>
            <a:off x="3209544" y="14985187"/>
            <a:ext cx="152705" cy="152705"/>
          </a:xfrm>
          <a:prstGeom prst="rect">
            <a:avLst/>
          </a:prstGeom>
        </p:spPr>
      </p:pic>
      <p:sp>
        <p:nvSpPr>
          <p:cNvPr id="208" name="Text 199"/>
          <p:cNvSpPr txBox="1"/>
          <p:nvPr/>
        </p:nvSpPr>
        <p:spPr>
          <a:xfrm>
            <a:off x="3438144" y="14976043"/>
            <a:ext cx="1286561" cy="181051"/>
          </a:xfrm>
          <a:prstGeom prst="rect">
            <a:avLst/>
          </a:prstGeom>
          <a:noFill/>
          <a:ln/>
        </p:spPr>
        <p:txBody>
          <a:bodyPr wrap="square" lIns="0" tIns="0" rIns="0" bIns="0" rtlCol="0" anchor="ctr"/>
          <a:lstStyle/>
          <a:p>
            <a:pPr marL="0" indent="0" algn="l">
              <a:buNone/>
            </a:pPr>
            <a:r>
              <a:rPr lang="en-US" sz="1200" dirty="0">
                <a:solidFill>
                  <a:srgbClr val="374151"/>
                </a:solidFill>
                <a:latin typeface="Raleway" pitchFamily="34" charset="0"/>
                <a:ea typeface="Raleway" pitchFamily="34" charset="-122"/>
                <a:cs typeface="Raleway" pitchFamily="34" charset="-120"/>
              </a:rPr>
              <a:t>+229 96 24 94 86</a:t>
            </a:r>
            <a:endParaRPr lang="en-US" sz="1200" dirty="0"/>
          </a:p>
        </p:txBody>
      </p:sp>
      <p:sp>
        <p:nvSpPr>
          <p:cNvPr id="209" name="Text 200"/>
          <p:cNvSpPr txBox="1"/>
          <p:nvPr/>
        </p:nvSpPr>
        <p:spPr>
          <a:xfrm>
            <a:off x="9790481" y="14976043"/>
            <a:ext cx="2067458" cy="181051"/>
          </a:xfrm>
          <a:prstGeom prst="rect">
            <a:avLst/>
          </a:prstGeom>
          <a:noFill/>
          <a:ln/>
        </p:spPr>
        <p:txBody>
          <a:bodyPr wrap="square" lIns="0" tIns="0" rIns="0" bIns="0" rtlCol="0" anchor="ctr"/>
          <a:lstStyle/>
          <a:p>
            <a:pPr marL="0" indent="0" algn="l">
              <a:buNone/>
            </a:pPr>
            <a:r>
              <a:rPr lang="en-US" sz="1200" dirty="0">
                <a:solidFill>
                  <a:srgbClr val="6B7280"/>
                </a:solidFill>
                <a:latin typeface="Raleway" pitchFamily="34" charset="0"/>
                <a:ea typeface="Raleway" pitchFamily="34" charset="-122"/>
                <a:cs typeface="Raleway" pitchFamily="34" charset="-120"/>
              </a:rPr>
              <a:t>Plan Stratégique 2025-2028</a:t>
            </a:r>
            <a:endParaRPr lang="en-US" sz="1200" dirty="0"/>
          </a:p>
        </p:txBody>
      </p:sp>
      <p:pic>
        <p:nvPicPr>
          <p:cNvPr id="210" name="Image 7" descr="preencoded.png"/>
          <p:cNvPicPr>
            <a:picLocks noChangeAspect="1"/>
          </p:cNvPicPr>
          <p:nvPr/>
        </p:nvPicPr>
        <p:blipFill>
          <a:blip r:embed="rId10"/>
          <a:srcRect l="-989999" r="-989999"/>
          <a:stretch/>
        </p:blipFill>
        <p:spPr>
          <a:xfrm>
            <a:off x="16925544" y="15147036"/>
            <a:ext cx="190195" cy="9144"/>
          </a:xfrm>
          <a:prstGeom prst="rect">
            <a:avLst/>
          </a:prstGeom>
        </p:spPr>
      </p:pic>
      <p:pic>
        <p:nvPicPr>
          <p:cNvPr id="211" name="Image 8" descr="preencoded.png"/>
          <p:cNvPicPr>
            <a:picLocks noChangeAspect="1"/>
          </p:cNvPicPr>
          <p:nvPr/>
        </p:nvPicPr>
        <p:blipFill>
          <a:blip r:embed="rId11"/>
          <a:srcRect l="-989999" r="-989999"/>
          <a:stretch/>
        </p:blipFill>
        <p:spPr>
          <a:xfrm>
            <a:off x="17268444" y="15147036"/>
            <a:ext cx="190195" cy="9144"/>
          </a:xfrm>
          <a:prstGeom prst="rect">
            <a:avLst/>
          </a:prstGeom>
        </p:spPr>
      </p:pic>
      <p:pic>
        <p:nvPicPr>
          <p:cNvPr id="212" name="Image 9" descr="preencoded.png"/>
          <p:cNvPicPr>
            <a:picLocks noChangeAspect="1"/>
          </p:cNvPicPr>
          <p:nvPr/>
        </p:nvPicPr>
        <p:blipFill>
          <a:blip r:embed="rId12"/>
          <a:srcRect l="-1016667" r="-1016667"/>
          <a:stretch/>
        </p:blipFill>
        <p:spPr>
          <a:xfrm>
            <a:off x="17611344" y="15147036"/>
            <a:ext cx="219456" cy="9144"/>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Shape 0"/>
          <p:cNvSpPr/>
          <p:nvPr/>
        </p:nvSpPr>
        <p:spPr>
          <a:xfrm>
            <a:off x="0" y="0"/>
            <a:ext cx="18288000" cy="14563649"/>
          </a:xfrm>
          <a:prstGeom prst="rect">
            <a:avLst/>
          </a:prstGeom>
          <a:solidFill>
            <a:srgbClr val="F8F9FA"/>
          </a:solidFill>
          <a:ln/>
        </p:spPr>
      </p:sp>
      <p:sp>
        <p:nvSpPr>
          <p:cNvPr id="3" name="Shape 1"/>
          <p:cNvSpPr/>
          <p:nvPr/>
        </p:nvSpPr>
        <p:spPr>
          <a:xfrm>
            <a:off x="0" y="0"/>
            <a:ext cx="18288000" cy="838505"/>
          </a:xfrm>
          <a:prstGeom prst="rect">
            <a:avLst/>
          </a:prstGeom>
          <a:solidFill>
            <a:srgbClr val="1A5276"/>
          </a:solidFill>
          <a:ln/>
        </p:spPr>
      </p:sp>
      <p:sp>
        <p:nvSpPr>
          <p:cNvPr id="4" name="Text 2"/>
          <p:cNvSpPr txBox="1"/>
          <p:nvPr/>
        </p:nvSpPr>
        <p:spPr>
          <a:xfrm>
            <a:off x="457200" y="209398"/>
            <a:ext cx="11192256" cy="419710"/>
          </a:xfrm>
          <a:prstGeom prst="rect">
            <a:avLst/>
          </a:prstGeom>
          <a:noFill/>
          <a:ln/>
        </p:spPr>
        <p:txBody>
          <a:bodyPr wrap="square" lIns="0" tIns="0" rIns="0" bIns="0" rtlCol="0" anchor="ctr"/>
          <a:lstStyle/>
          <a:p>
            <a:pPr marL="0" indent="0" algn="l">
              <a:buNone/>
            </a:pPr>
            <a:r>
              <a:rPr lang="en-US" sz="2700" b="1" dirty="0">
                <a:solidFill>
                  <a:srgbClr val="FFFFFF"/>
                </a:solidFill>
                <a:latin typeface="Montserrat" pitchFamily="34" charset="0"/>
                <a:ea typeface="Montserrat" pitchFamily="34" charset="-122"/>
                <a:cs typeface="Montserrat" pitchFamily="34" charset="-120"/>
              </a:rPr>
              <a:t>Stratégies &amp; Interventions prioritaires - Changement Climatique</a:t>
            </a:r>
            <a:endParaRPr lang="en-US" sz="2700" dirty="0"/>
          </a:p>
        </p:txBody>
      </p:sp>
      <p:sp>
        <p:nvSpPr>
          <p:cNvPr id="5" name="Shape 3"/>
          <p:cNvSpPr/>
          <p:nvPr/>
        </p:nvSpPr>
        <p:spPr>
          <a:xfrm>
            <a:off x="0" y="838505"/>
            <a:ext cx="18288000" cy="13220395"/>
          </a:xfrm>
          <a:prstGeom prst="rect">
            <a:avLst/>
          </a:prstGeom>
          <a:solidFill>
            <a:srgbClr val="F9FAFB"/>
          </a:solidFill>
          <a:ln/>
        </p:spPr>
      </p:sp>
      <p:sp>
        <p:nvSpPr>
          <p:cNvPr id="6" name="Shape 4"/>
          <p:cNvSpPr/>
          <p:nvPr/>
        </p:nvSpPr>
        <p:spPr>
          <a:xfrm>
            <a:off x="457200" y="1295705"/>
            <a:ext cx="17373600" cy="2590495"/>
          </a:xfrm>
          <a:prstGeom prst="roundRect">
            <a:avLst>
              <a:gd name="adj" fmla="val 1038"/>
            </a:avLst>
          </a:prstGeom>
          <a:solidFill>
            <a:srgbClr val="FFFFFF"/>
          </a:solidFill>
          <a:ln/>
          <a:effectLst>
            <a:outerShdw blurRad="12700" dist="12700" dir="16200000" algn="bl" rotWithShape="0">
              <a:srgbClr val="000000">
                <a:alpha val="75000"/>
              </a:srgbClr>
            </a:outerShdw>
          </a:effectLst>
        </p:spPr>
      </p:sp>
      <p:sp>
        <p:nvSpPr>
          <p:cNvPr id="7" name="Shape 5"/>
          <p:cNvSpPr/>
          <p:nvPr/>
        </p:nvSpPr>
        <p:spPr>
          <a:xfrm>
            <a:off x="457200" y="1295705"/>
            <a:ext cx="47549" cy="2590495"/>
          </a:xfrm>
          <a:prstGeom prst="rect">
            <a:avLst/>
          </a:prstGeom>
          <a:solidFill>
            <a:srgbClr val="27AE60"/>
          </a:solidFill>
          <a:ln/>
        </p:spPr>
      </p:sp>
      <p:pic>
        <p:nvPicPr>
          <p:cNvPr id="8" name="Image 0" descr="preencoded.png"/>
          <p:cNvPicPr>
            <a:picLocks noChangeAspect="1"/>
          </p:cNvPicPr>
          <p:nvPr/>
        </p:nvPicPr>
        <p:blipFill>
          <a:blip r:embed="rId3"/>
          <a:srcRect t="-44" b="-44"/>
          <a:stretch/>
        </p:blipFill>
        <p:spPr>
          <a:xfrm>
            <a:off x="733349" y="1561795"/>
            <a:ext cx="256946" cy="228600"/>
          </a:xfrm>
          <a:prstGeom prst="rect">
            <a:avLst/>
          </a:prstGeom>
        </p:spPr>
      </p:pic>
      <p:sp>
        <p:nvSpPr>
          <p:cNvPr id="9" name="Text 6"/>
          <p:cNvSpPr txBox="1"/>
          <p:nvPr/>
        </p:nvSpPr>
        <p:spPr>
          <a:xfrm>
            <a:off x="1104595" y="1524305"/>
            <a:ext cx="1467612" cy="305410"/>
          </a:xfrm>
          <a:prstGeom prst="rect">
            <a:avLst/>
          </a:prstGeom>
          <a:noFill/>
          <a:ln/>
        </p:spPr>
        <p:txBody>
          <a:bodyPr wrap="square" lIns="0" tIns="0" rIns="0" bIns="0" rtlCol="0" anchor="ctr"/>
          <a:lstStyle/>
          <a:p>
            <a:pPr marL="0" indent="0" algn="l">
              <a:buNone/>
            </a:pPr>
            <a:r>
              <a:rPr lang="en-US" sz="1800" b="1" dirty="0">
                <a:solidFill>
                  <a:srgbClr val="047857"/>
                </a:solidFill>
                <a:latin typeface="Montserrat" pitchFamily="34" charset="0"/>
                <a:ea typeface="Montserrat" pitchFamily="34" charset="-122"/>
                <a:cs typeface="Montserrat" pitchFamily="34" charset="-120"/>
              </a:rPr>
              <a:t>Diagnostic</a:t>
            </a:r>
            <a:endParaRPr lang="en-US" sz="1800" dirty="0"/>
          </a:p>
        </p:txBody>
      </p:sp>
      <p:sp>
        <p:nvSpPr>
          <p:cNvPr id="10" name="Text 7"/>
          <p:cNvSpPr txBox="1"/>
          <p:nvPr/>
        </p:nvSpPr>
        <p:spPr>
          <a:xfrm>
            <a:off x="1037844" y="2009851"/>
            <a:ext cx="843077" cy="200254"/>
          </a:xfrm>
          <a:prstGeom prst="rect">
            <a:avLst/>
          </a:prstGeom>
          <a:noFill/>
          <a:ln/>
        </p:spPr>
        <p:txBody>
          <a:bodyPr wrap="square" lIns="0" tIns="0" rIns="0" bIns="0" rtlCol="0" anchor="ctr"/>
          <a:lstStyle/>
          <a:p>
            <a:pPr marL="0" indent="0" algn="l">
              <a:buNone/>
            </a:pPr>
            <a:r>
              <a:rPr lang="en-US" sz="1300" b="1" dirty="0">
                <a:solidFill>
                  <a:srgbClr val="2C3E50"/>
                </a:solidFill>
                <a:latin typeface="Raleway" pitchFamily="34" charset="0"/>
                <a:ea typeface="Raleway" pitchFamily="34" charset="-122"/>
                <a:cs typeface="Raleway" pitchFamily="34" charset="-120"/>
              </a:rPr>
              <a:t>Constat :</a:t>
            </a:r>
            <a:endParaRPr lang="en-US" sz="1300" dirty="0"/>
          </a:p>
        </p:txBody>
      </p:sp>
      <p:sp>
        <p:nvSpPr>
          <p:cNvPr id="11" name="Text 8"/>
          <p:cNvSpPr txBox="1"/>
          <p:nvPr/>
        </p:nvSpPr>
        <p:spPr>
          <a:xfrm>
            <a:off x="1747418" y="2009851"/>
            <a:ext cx="9216238" cy="200254"/>
          </a:xfrm>
          <a:prstGeom prst="rect">
            <a:avLst/>
          </a:prstGeom>
          <a:noFill/>
          <a:ln/>
        </p:spPr>
        <p:txBody>
          <a:bodyPr wrap="square" lIns="0" tIns="0" rIns="0" bIns="0" rtlCol="0" anchor="ctr"/>
          <a:lstStyle/>
          <a:p>
            <a:pPr marL="0" indent="0" algn="l">
              <a:buNone/>
            </a:pPr>
            <a:r>
              <a:rPr lang="en-US" sz="1300" dirty="0">
                <a:solidFill>
                  <a:srgbClr val="2C3E50"/>
                </a:solidFill>
                <a:latin typeface="Raleway" pitchFamily="34" charset="0"/>
                <a:ea typeface="Raleway" pitchFamily="34" charset="-122"/>
                <a:cs typeface="Raleway" pitchFamily="34" charset="-120"/>
              </a:rPr>
              <a:t>L'Afrique ne contribue qu'à 4% des émissions globales mais subit fortement les impacts du changement climatique.</a:t>
            </a:r>
            <a:endParaRPr lang="en-US" sz="1300" dirty="0"/>
          </a:p>
        </p:txBody>
      </p:sp>
      <p:sp>
        <p:nvSpPr>
          <p:cNvPr id="12" name="Shape 9"/>
          <p:cNvSpPr/>
          <p:nvPr/>
        </p:nvSpPr>
        <p:spPr>
          <a:xfrm>
            <a:off x="1037844" y="2400300"/>
            <a:ext cx="8210398" cy="1257300"/>
          </a:xfrm>
          <a:prstGeom prst="roundRect">
            <a:avLst>
              <a:gd name="adj" fmla="val 4408"/>
            </a:avLst>
          </a:prstGeom>
          <a:solidFill>
            <a:srgbClr val="FEF2F2"/>
          </a:solidFill>
          <a:ln/>
        </p:spPr>
      </p:sp>
      <p:sp>
        <p:nvSpPr>
          <p:cNvPr id="13" name="Text 10"/>
          <p:cNvSpPr txBox="1"/>
          <p:nvPr/>
        </p:nvSpPr>
        <p:spPr>
          <a:xfrm>
            <a:off x="1152144" y="2533802"/>
            <a:ext cx="1143000" cy="181051"/>
          </a:xfrm>
          <a:prstGeom prst="rect">
            <a:avLst/>
          </a:prstGeom>
          <a:noFill/>
          <a:ln/>
        </p:spPr>
        <p:txBody>
          <a:bodyPr wrap="square" lIns="0" tIns="0" rIns="0" bIns="0" rtlCol="0" anchor="ctr"/>
          <a:lstStyle/>
          <a:p>
            <a:pPr marL="0" indent="0" algn="l">
              <a:buNone/>
            </a:pPr>
            <a:r>
              <a:rPr lang="en-US" sz="1200" b="1" dirty="0">
                <a:solidFill>
                  <a:srgbClr val="991B1B"/>
                </a:solidFill>
                <a:latin typeface="Raleway" pitchFamily="34" charset="0"/>
                <a:ea typeface="Raleway" pitchFamily="34" charset="-122"/>
                <a:cs typeface="Raleway" pitchFamily="34" charset="-120"/>
              </a:rPr>
              <a:t>Défis critiques</a:t>
            </a:r>
            <a:endParaRPr lang="en-US" sz="1200" dirty="0"/>
          </a:p>
        </p:txBody>
      </p:sp>
      <p:sp>
        <p:nvSpPr>
          <p:cNvPr id="14" name="Text 11"/>
          <p:cNvSpPr txBox="1"/>
          <p:nvPr/>
        </p:nvSpPr>
        <p:spPr>
          <a:xfrm>
            <a:off x="1343254" y="2800807"/>
            <a:ext cx="3605479" cy="152705"/>
          </a:xfrm>
          <a:prstGeom prst="rect">
            <a:avLst/>
          </a:prstGeom>
          <a:noFill/>
          <a:ln/>
        </p:spPr>
        <p:txBody>
          <a:bodyPr wrap="square" lIns="0" tIns="0" rIns="0" bIns="0" rtlCol="0" anchor="ctr"/>
          <a:lstStyle/>
          <a:p>
            <a:pPr marL="0" indent="0" algn="l">
              <a:buNone/>
            </a:pPr>
            <a:r>
              <a:rPr lang="en-US" sz="1000" dirty="0">
                <a:solidFill>
                  <a:srgbClr val="2C3E50"/>
                </a:solidFill>
                <a:latin typeface="Raleway" pitchFamily="34" charset="0"/>
                <a:ea typeface="Raleway" pitchFamily="34" charset="-122"/>
                <a:cs typeface="Raleway" pitchFamily="34" charset="-120"/>
              </a:rPr>
              <a:t>Hausse des températures moyennes (+0,7°C depuis 1970)</a:t>
            </a:r>
            <a:endParaRPr lang="en-US" sz="1000" dirty="0"/>
          </a:p>
        </p:txBody>
      </p:sp>
      <p:sp>
        <p:nvSpPr>
          <p:cNvPr id="15" name="Text 12"/>
          <p:cNvSpPr txBox="1"/>
          <p:nvPr/>
        </p:nvSpPr>
        <p:spPr>
          <a:xfrm>
            <a:off x="1343254" y="2991002"/>
            <a:ext cx="3357677" cy="152705"/>
          </a:xfrm>
          <a:prstGeom prst="rect">
            <a:avLst/>
          </a:prstGeom>
          <a:noFill/>
          <a:ln/>
        </p:spPr>
        <p:txBody>
          <a:bodyPr wrap="square" lIns="0" tIns="0" rIns="0" bIns="0" rtlCol="0" anchor="ctr"/>
          <a:lstStyle/>
          <a:p>
            <a:pPr marL="0" indent="0" algn="l">
              <a:buNone/>
            </a:pPr>
            <a:r>
              <a:rPr lang="en-US" sz="1000" dirty="0">
                <a:solidFill>
                  <a:srgbClr val="2C3E50"/>
                </a:solidFill>
                <a:latin typeface="Raleway" pitchFamily="34" charset="0"/>
                <a:ea typeface="Raleway" pitchFamily="34" charset="-122"/>
                <a:cs typeface="Raleway" pitchFamily="34" charset="-120"/>
              </a:rPr>
              <a:t>Sécheresses prolongées et pertes agricoles (20-30%)</a:t>
            </a:r>
            <a:endParaRPr lang="en-US" sz="1000" dirty="0"/>
          </a:p>
        </p:txBody>
      </p:sp>
      <p:sp>
        <p:nvSpPr>
          <p:cNvPr id="16" name="Text 13"/>
          <p:cNvSpPr txBox="1"/>
          <p:nvPr/>
        </p:nvSpPr>
        <p:spPr>
          <a:xfrm>
            <a:off x="1343254" y="3181198"/>
            <a:ext cx="2529230" cy="152705"/>
          </a:xfrm>
          <a:prstGeom prst="rect">
            <a:avLst/>
          </a:prstGeom>
          <a:noFill/>
          <a:ln/>
        </p:spPr>
        <p:txBody>
          <a:bodyPr wrap="square" lIns="0" tIns="0" rIns="0" bIns="0" rtlCol="0" anchor="ctr"/>
          <a:lstStyle/>
          <a:p>
            <a:pPr marL="0" indent="0" algn="l">
              <a:buNone/>
            </a:pPr>
            <a:r>
              <a:rPr lang="en-US" sz="1000" dirty="0">
                <a:solidFill>
                  <a:srgbClr val="2C3E50"/>
                </a:solidFill>
                <a:latin typeface="Raleway" pitchFamily="34" charset="0"/>
                <a:ea typeface="Raleway" pitchFamily="34" charset="-122"/>
                <a:cs typeface="Raleway" pitchFamily="34" charset="-120"/>
              </a:rPr>
              <a:t>Inondations plus fréquentes et intenses</a:t>
            </a:r>
            <a:endParaRPr lang="en-US" sz="1000" dirty="0"/>
          </a:p>
        </p:txBody>
      </p:sp>
      <p:sp>
        <p:nvSpPr>
          <p:cNvPr id="17" name="Text 14"/>
          <p:cNvSpPr txBox="1"/>
          <p:nvPr/>
        </p:nvSpPr>
        <p:spPr>
          <a:xfrm>
            <a:off x="1343254" y="3372307"/>
            <a:ext cx="2738628" cy="152705"/>
          </a:xfrm>
          <a:prstGeom prst="rect">
            <a:avLst/>
          </a:prstGeom>
          <a:noFill/>
          <a:ln/>
        </p:spPr>
        <p:txBody>
          <a:bodyPr wrap="square" lIns="0" tIns="0" rIns="0" bIns="0" rtlCol="0" anchor="ctr"/>
          <a:lstStyle/>
          <a:p>
            <a:pPr marL="0" indent="0" algn="l">
              <a:buNone/>
            </a:pPr>
            <a:r>
              <a:rPr lang="en-US" sz="1000" dirty="0">
                <a:solidFill>
                  <a:srgbClr val="2C3E50"/>
                </a:solidFill>
                <a:latin typeface="Raleway" pitchFamily="34" charset="0"/>
                <a:ea typeface="Raleway" pitchFamily="34" charset="-122"/>
                <a:cs typeface="Raleway" pitchFamily="34" charset="-120"/>
              </a:rPr>
              <a:t>Accès limité aux technologies d'adaptation</a:t>
            </a:r>
            <a:endParaRPr lang="en-US" sz="1000" dirty="0"/>
          </a:p>
        </p:txBody>
      </p:sp>
      <p:sp>
        <p:nvSpPr>
          <p:cNvPr id="18" name="Shape 15"/>
          <p:cNvSpPr/>
          <p:nvPr/>
        </p:nvSpPr>
        <p:spPr>
          <a:xfrm>
            <a:off x="9396374" y="2400300"/>
            <a:ext cx="8210398" cy="1257300"/>
          </a:xfrm>
          <a:prstGeom prst="roundRect">
            <a:avLst>
              <a:gd name="adj" fmla="val 4408"/>
            </a:avLst>
          </a:prstGeom>
          <a:solidFill>
            <a:srgbClr val="EFF6FF"/>
          </a:solidFill>
          <a:ln/>
        </p:spPr>
      </p:sp>
      <p:sp>
        <p:nvSpPr>
          <p:cNvPr id="19" name="Text 16"/>
          <p:cNvSpPr txBox="1"/>
          <p:nvPr/>
        </p:nvSpPr>
        <p:spPr>
          <a:xfrm>
            <a:off x="9510674" y="2533802"/>
            <a:ext cx="1067105" cy="181051"/>
          </a:xfrm>
          <a:prstGeom prst="rect">
            <a:avLst/>
          </a:prstGeom>
          <a:noFill/>
          <a:ln/>
        </p:spPr>
        <p:txBody>
          <a:bodyPr wrap="square" lIns="0" tIns="0" rIns="0" bIns="0" rtlCol="0" anchor="ctr"/>
          <a:lstStyle/>
          <a:p>
            <a:pPr marL="0" indent="0" algn="l">
              <a:buNone/>
            </a:pPr>
            <a:r>
              <a:rPr lang="en-US" sz="1200" b="1" dirty="0">
                <a:solidFill>
                  <a:srgbClr val="1E40AF"/>
                </a:solidFill>
                <a:latin typeface="Raleway" pitchFamily="34" charset="0"/>
                <a:ea typeface="Raleway" pitchFamily="34" charset="-122"/>
                <a:cs typeface="Raleway" pitchFamily="34" charset="-120"/>
              </a:rPr>
              <a:t>Opportunités</a:t>
            </a:r>
            <a:endParaRPr lang="en-US" sz="1200" dirty="0"/>
          </a:p>
        </p:txBody>
      </p:sp>
      <p:sp>
        <p:nvSpPr>
          <p:cNvPr id="20" name="Text 17"/>
          <p:cNvSpPr txBox="1"/>
          <p:nvPr/>
        </p:nvSpPr>
        <p:spPr>
          <a:xfrm>
            <a:off x="9700870" y="2800807"/>
            <a:ext cx="2738628" cy="152705"/>
          </a:xfrm>
          <a:prstGeom prst="rect">
            <a:avLst/>
          </a:prstGeom>
          <a:noFill/>
          <a:ln/>
        </p:spPr>
        <p:txBody>
          <a:bodyPr wrap="square" lIns="0" tIns="0" rIns="0" bIns="0" rtlCol="0" anchor="ctr"/>
          <a:lstStyle/>
          <a:p>
            <a:pPr marL="0" indent="0" algn="l">
              <a:buNone/>
            </a:pPr>
            <a:r>
              <a:rPr lang="en-US" sz="1000" dirty="0">
                <a:solidFill>
                  <a:srgbClr val="2C3E50"/>
                </a:solidFill>
                <a:latin typeface="Raleway" pitchFamily="34" charset="0"/>
                <a:ea typeface="Raleway" pitchFamily="34" charset="-122"/>
                <a:cs typeface="Raleway" pitchFamily="34" charset="-120"/>
              </a:rPr>
              <a:t>Savoirs traditionnels d'adaptation au climat</a:t>
            </a:r>
            <a:endParaRPr lang="en-US" sz="1000" dirty="0"/>
          </a:p>
        </p:txBody>
      </p:sp>
      <p:sp>
        <p:nvSpPr>
          <p:cNvPr id="21" name="Text 18"/>
          <p:cNvSpPr txBox="1"/>
          <p:nvPr/>
        </p:nvSpPr>
        <p:spPr>
          <a:xfrm>
            <a:off x="9700870" y="2991002"/>
            <a:ext cx="2862986" cy="152705"/>
          </a:xfrm>
          <a:prstGeom prst="rect">
            <a:avLst/>
          </a:prstGeom>
          <a:noFill/>
          <a:ln/>
        </p:spPr>
        <p:txBody>
          <a:bodyPr wrap="square" lIns="0" tIns="0" rIns="0" bIns="0" rtlCol="0" anchor="ctr"/>
          <a:lstStyle/>
          <a:p>
            <a:pPr marL="0" indent="0" algn="l">
              <a:buNone/>
            </a:pPr>
            <a:r>
              <a:rPr lang="en-US" sz="1000" dirty="0">
                <a:solidFill>
                  <a:srgbClr val="2C3E50"/>
                </a:solidFill>
                <a:latin typeface="Raleway" pitchFamily="34" charset="0"/>
                <a:ea typeface="Raleway" pitchFamily="34" charset="-122"/>
                <a:cs typeface="Raleway" pitchFamily="34" charset="-120"/>
              </a:rPr>
              <a:t>Potentiel d'énergies renouvelables inexploité</a:t>
            </a:r>
            <a:endParaRPr lang="en-US" sz="1000" dirty="0"/>
          </a:p>
        </p:txBody>
      </p:sp>
      <p:sp>
        <p:nvSpPr>
          <p:cNvPr id="22" name="Text 19"/>
          <p:cNvSpPr txBox="1"/>
          <p:nvPr/>
        </p:nvSpPr>
        <p:spPr>
          <a:xfrm>
            <a:off x="9700870" y="3181198"/>
            <a:ext cx="3081528" cy="152705"/>
          </a:xfrm>
          <a:prstGeom prst="rect">
            <a:avLst/>
          </a:prstGeom>
          <a:noFill/>
          <a:ln/>
        </p:spPr>
        <p:txBody>
          <a:bodyPr wrap="square" lIns="0" tIns="0" rIns="0" bIns="0" rtlCol="0" anchor="ctr"/>
          <a:lstStyle/>
          <a:p>
            <a:pPr marL="0" indent="0" algn="l">
              <a:buNone/>
            </a:pPr>
            <a:r>
              <a:rPr lang="en-US" sz="1000" dirty="0">
                <a:solidFill>
                  <a:srgbClr val="2C3E50"/>
                </a:solidFill>
                <a:latin typeface="Raleway" pitchFamily="34" charset="0"/>
                <a:ea typeface="Raleway" pitchFamily="34" charset="-122"/>
                <a:cs typeface="Raleway" pitchFamily="34" charset="-120"/>
              </a:rPr>
              <a:t>Mobilisation croissante des jeunes pour le climat</a:t>
            </a:r>
            <a:endParaRPr lang="en-US" sz="1000" dirty="0"/>
          </a:p>
        </p:txBody>
      </p:sp>
      <p:sp>
        <p:nvSpPr>
          <p:cNvPr id="23" name="Text 20"/>
          <p:cNvSpPr txBox="1"/>
          <p:nvPr/>
        </p:nvSpPr>
        <p:spPr>
          <a:xfrm>
            <a:off x="9700870" y="3372307"/>
            <a:ext cx="2586838" cy="152705"/>
          </a:xfrm>
          <a:prstGeom prst="rect">
            <a:avLst/>
          </a:prstGeom>
          <a:noFill/>
          <a:ln/>
        </p:spPr>
        <p:txBody>
          <a:bodyPr wrap="square" lIns="0" tIns="0" rIns="0" bIns="0" rtlCol="0" anchor="ctr"/>
          <a:lstStyle/>
          <a:p>
            <a:pPr marL="0" indent="0" algn="l">
              <a:buNone/>
            </a:pPr>
            <a:r>
              <a:rPr lang="en-US" sz="1000" dirty="0">
                <a:solidFill>
                  <a:srgbClr val="2C3E50"/>
                </a:solidFill>
                <a:latin typeface="Raleway" pitchFamily="34" charset="0"/>
                <a:ea typeface="Raleway" pitchFamily="34" charset="-122"/>
                <a:cs typeface="Raleway" pitchFamily="34" charset="-120"/>
              </a:rPr>
              <a:t>Possibilités de financement international</a:t>
            </a:r>
            <a:endParaRPr lang="en-US" sz="1000" dirty="0"/>
          </a:p>
        </p:txBody>
      </p:sp>
      <p:pic>
        <p:nvPicPr>
          <p:cNvPr id="24" name="Image 1" descr="preencoded.png"/>
          <p:cNvPicPr>
            <a:picLocks noChangeAspect="1"/>
          </p:cNvPicPr>
          <p:nvPr/>
        </p:nvPicPr>
        <p:blipFill>
          <a:blip r:embed="rId4"/>
          <a:srcRect/>
          <a:stretch/>
        </p:blipFill>
        <p:spPr>
          <a:xfrm>
            <a:off x="457200" y="4229100"/>
            <a:ext cx="228600" cy="228600"/>
          </a:xfrm>
          <a:prstGeom prst="rect">
            <a:avLst/>
          </a:prstGeom>
        </p:spPr>
      </p:pic>
      <p:sp>
        <p:nvSpPr>
          <p:cNvPr id="25" name="Text 21"/>
          <p:cNvSpPr txBox="1"/>
          <p:nvPr/>
        </p:nvSpPr>
        <p:spPr>
          <a:xfrm>
            <a:off x="800100" y="4190695"/>
            <a:ext cx="4105656" cy="305410"/>
          </a:xfrm>
          <a:prstGeom prst="rect">
            <a:avLst/>
          </a:prstGeom>
          <a:noFill/>
          <a:ln/>
        </p:spPr>
        <p:txBody>
          <a:bodyPr wrap="square" lIns="0" tIns="0" rIns="0" bIns="0" rtlCol="0" anchor="ctr"/>
          <a:lstStyle/>
          <a:p>
            <a:pPr marL="0" indent="0" algn="l">
              <a:buNone/>
            </a:pPr>
            <a:r>
              <a:rPr lang="en-US" sz="1800" b="1" dirty="0">
                <a:solidFill>
                  <a:srgbClr val="2C3E50"/>
                </a:solidFill>
                <a:latin typeface="Montserrat" pitchFamily="34" charset="0"/>
                <a:ea typeface="Montserrat" pitchFamily="34" charset="-122"/>
                <a:cs typeface="Montserrat" pitchFamily="34" charset="-120"/>
              </a:rPr>
              <a:t>Objectifs stratégiques 2025-2028</a:t>
            </a:r>
            <a:endParaRPr lang="en-US" sz="1800" dirty="0"/>
          </a:p>
        </p:txBody>
      </p:sp>
      <p:sp>
        <p:nvSpPr>
          <p:cNvPr id="26" name="Shape 22"/>
          <p:cNvSpPr/>
          <p:nvPr/>
        </p:nvSpPr>
        <p:spPr>
          <a:xfrm>
            <a:off x="761695" y="4647895"/>
            <a:ext cx="8458200" cy="724205"/>
          </a:xfrm>
          <a:prstGeom prst="roundRect">
            <a:avLst>
              <a:gd name="adj" fmla="val 13291"/>
            </a:avLst>
          </a:prstGeom>
          <a:solidFill>
            <a:srgbClr val="E67E22">
              <a:alpha val="10000"/>
            </a:srgbClr>
          </a:solidFill>
          <a:ln/>
        </p:spPr>
      </p:sp>
      <p:sp>
        <p:nvSpPr>
          <p:cNvPr id="27" name="Shape 23"/>
          <p:cNvSpPr/>
          <p:nvPr/>
        </p:nvSpPr>
        <p:spPr>
          <a:xfrm>
            <a:off x="761695" y="4647895"/>
            <a:ext cx="38405" cy="724205"/>
          </a:xfrm>
          <a:prstGeom prst="rect">
            <a:avLst/>
          </a:prstGeom>
          <a:solidFill>
            <a:srgbClr val="E67E22"/>
          </a:solidFill>
          <a:ln/>
        </p:spPr>
      </p:sp>
      <p:sp>
        <p:nvSpPr>
          <p:cNvPr id="28" name="Shape 24"/>
          <p:cNvSpPr/>
          <p:nvPr/>
        </p:nvSpPr>
        <p:spPr>
          <a:xfrm>
            <a:off x="9372600" y="4647895"/>
            <a:ext cx="8458200" cy="724205"/>
          </a:xfrm>
          <a:prstGeom prst="roundRect">
            <a:avLst>
              <a:gd name="adj" fmla="val 13291"/>
            </a:avLst>
          </a:prstGeom>
          <a:solidFill>
            <a:srgbClr val="E67E22">
              <a:alpha val="10000"/>
            </a:srgbClr>
          </a:solidFill>
          <a:ln/>
        </p:spPr>
      </p:sp>
      <p:sp>
        <p:nvSpPr>
          <p:cNvPr id="29" name="Shape 25"/>
          <p:cNvSpPr/>
          <p:nvPr/>
        </p:nvSpPr>
        <p:spPr>
          <a:xfrm>
            <a:off x="9372600" y="4647895"/>
            <a:ext cx="38405" cy="724205"/>
          </a:xfrm>
          <a:prstGeom prst="rect">
            <a:avLst/>
          </a:prstGeom>
          <a:solidFill>
            <a:srgbClr val="E67E22"/>
          </a:solidFill>
          <a:ln/>
        </p:spPr>
      </p:sp>
      <p:sp>
        <p:nvSpPr>
          <p:cNvPr id="30" name="Shape 26"/>
          <p:cNvSpPr/>
          <p:nvPr/>
        </p:nvSpPr>
        <p:spPr>
          <a:xfrm>
            <a:off x="761695" y="5524805"/>
            <a:ext cx="8458200" cy="724205"/>
          </a:xfrm>
          <a:prstGeom prst="roundRect">
            <a:avLst>
              <a:gd name="adj" fmla="val 13291"/>
            </a:avLst>
          </a:prstGeom>
          <a:solidFill>
            <a:srgbClr val="E67E22">
              <a:alpha val="10000"/>
            </a:srgbClr>
          </a:solidFill>
          <a:ln/>
        </p:spPr>
      </p:sp>
      <p:sp>
        <p:nvSpPr>
          <p:cNvPr id="31" name="Shape 27"/>
          <p:cNvSpPr/>
          <p:nvPr/>
        </p:nvSpPr>
        <p:spPr>
          <a:xfrm>
            <a:off x="761695" y="5524805"/>
            <a:ext cx="38405" cy="724205"/>
          </a:xfrm>
          <a:prstGeom prst="rect">
            <a:avLst/>
          </a:prstGeom>
          <a:solidFill>
            <a:srgbClr val="E67E22"/>
          </a:solidFill>
          <a:ln/>
        </p:spPr>
      </p:sp>
      <p:sp>
        <p:nvSpPr>
          <p:cNvPr id="32" name="Shape 28"/>
          <p:cNvSpPr/>
          <p:nvPr/>
        </p:nvSpPr>
        <p:spPr>
          <a:xfrm>
            <a:off x="9372600" y="5524805"/>
            <a:ext cx="8458200" cy="724205"/>
          </a:xfrm>
          <a:prstGeom prst="roundRect">
            <a:avLst>
              <a:gd name="adj" fmla="val 13291"/>
            </a:avLst>
          </a:prstGeom>
          <a:solidFill>
            <a:srgbClr val="E67E22">
              <a:alpha val="10000"/>
            </a:srgbClr>
          </a:solidFill>
          <a:ln/>
        </p:spPr>
      </p:sp>
      <p:sp>
        <p:nvSpPr>
          <p:cNvPr id="33" name="Shape 29"/>
          <p:cNvSpPr/>
          <p:nvPr/>
        </p:nvSpPr>
        <p:spPr>
          <a:xfrm>
            <a:off x="9372600" y="5524805"/>
            <a:ext cx="38405" cy="724205"/>
          </a:xfrm>
          <a:prstGeom prst="rect">
            <a:avLst/>
          </a:prstGeom>
          <a:solidFill>
            <a:srgbClr val="E67E22"/>
          </a:solidFill>
          <a:ln/>
        </p:spPr>
      </p:sp>
      <p:sp>
        <p:nvSpPr>
          <p:cNvPr id="34" name="Text 30"/>
          <p:cNvSpPr txBox="1"/>
          <p:nvPr/>
        </p:nvSpPr>
        <p:spPr>
          <a:xfrm>
            <a:off x="952805" y="4819802"/>
            <a:ext cx="800100" cy="181051"/>
          </a:xfrm>
          <a:prstGeom prst="rect">
            <a:avLst/>
          </a:prstGeom>
          <a:noFill/>
          <a:ln/>
        </p:spPr>
        <p:txBody>
          <a:bodyPr wrap="square" lIns="0" tIns="0" rIns="0" bIns="0" rtlCol="0" anchor="ctr"/>
          <a:lstStyle/>
          <a:p>
            <a:pPr marL="0" indent="0" algn="l">
              <a:buNone/>
            </a:pPr>
            <a:r>
              <a:rPr lang="en-US" sz="1200" b="1" dirty="0">
                <a:solidFill>
                  <a:srgbClr val="2C3E50"/>
                </a:solidFill>
                <a:latin typeface="Raleway" pitchFamily="34" charset="0"/>
                <a:ea typeface="Raleway" pitchFamily="34" charset="-122"/>
                <a:cs typeface="Raleway" pitchFamily="34" charset="-120"/>
              </a:rPr>
              <a:t>Objectif 1</a:t>
            </a:r>
            <a:endParaRPr lang="en-US" sz="1200" dirty="0"/>
          </a:p>
        </p:txBody>
      </p:sp>
      <p:sp>
        <p:nvSpPr>
          <p:cNvPr id="35" name="Text 31"/>
          <p:cNvSpPr txBox="1"/>
          <p:nvPr/>
        </p:nvSpPr>
        <p:spPr>
          <a:xfrm>
            <a:off x="9562795" y="4819802"/>
            <a:ext cx="810158" cy="181051"/>
          </a:xfrm>
          <a:prstGeom prst="rect">
            <a:avLst/>
          </a:prstGeom>
          <a:noFill/>
          <a:ln/>
        </p:spPr>
        <p:txBody>
          <a:bodyPr wrap="square" lIns="0" tIns="0" rIns="0" bIns="0" rtlCol="0" anchor="ctr"/>
          <a:lstStyle/>
          <a:p>
            <a:pPr marL="0" indent="0" algn="l">
              <a:buNone/>
            </a:pPr>
            <a:r>
              <a:rPr lang="en-US" sz="1200" b="1" dirty="0">
                <a:solidFill>
                  <a:srgbClr val="2C3E50"/>
                </a:solidFill>
                <a:latin typeface="Raleway" pitchFamily="34" charset="0"/>
                <a:ea typeface="Raleway" pitchFamily="34" charset="-122"/>
                <a:cs typeface="Raleway" pitchFamily="34" charset="-120"/>
              </a:rPr>
              <a:t>Objectif 2</a:t>
            </a:r>
            <a:endParaRPr lang="en-US" sz="1200" dirty="0"/>
          </a:p>
        </p:txBody>
      </p:sp>
      <p:sp>
        <p:nvSpPr>
          <p:cNvPr id="36" name="Text 32"/>
          <p:cNvSpPr txBox="1"/>
          <p:nvPr/>
        </p:nvSpPr>
        <p:spPr>
          <a:xfrm>
            <a:off x="952805" y="5695798"/>
            <a:ext cx="810158" cy="181051"/>
          </a:xfrm>
          <a:prstGeom prst="rect">
            <a:avLst/>
          </a:prstGeom>
          <a:noFill/>
          <a:ln/>
        </p:spPr>
        <p:txBody>
          <a:bodyPr wrap="square" lIns="0" tIns="0" rIns="0" bIns="0" rtlCol="0" anchor="ctr"/>
          <a:lstStyle/>
          <a:p>
            <a:pPr marL="0" indent="0" algn="l">
              <a:buNone/>
            </a:pPr>
            <a:r>
              <a:rPr lang="en-US" sz="1200" b="1" dirty="0">
                <a:solidFill>
                  <a:srgbClr val="2C3E50"/>
                </a:solidFill>
                <a:latin typeface="Raleway" pitchFamily="34" charset="0"/>
                <a:ea typeface="Raleway" pitchFamily="34" charset="-122"/>
                <a:cs typeface="Raleway" pitchFamily="34" charset="-120"/>
              </a:rPr>
              <a:t>Objectif 3</a:t>
            </a:r>
            <a:endParaRPr lang="en-US" sz="1200" dirty="0"/>
          </a:p>
        </p:txBody>
      </p:sp>
      <p:sp>
        <p:nvSpPr>
          <p:cNvPr id="37" name="Text 33"/>
          <p:cNvSpPr txBox="1"/>
          <p:nvPr/>
        </p:nvSpPr>
        <p:spPr>
          <a:xfrm>
            <a:off x="9562795" y="5695798"/>
            <a:ext cx="810158" cy="181051"/>
          </a:xfrm>
          <a:prstGeom prst="rect">
            <a:avLst/>
          </a:prstGeom>
          <a:noFill/>
          <a:ln/>
        </p:spPr>
        <p:txBody>
          <a:bodyPr wrap="square" lIns="0" tIns="0" rIns="0" bIns="0" rtlCol="0" anchor="ctr"/>
          <a:lstStyle/>
          <a:p>
            <a:pPr marL="0" indent="0" algn="l">
              <a:buNone/>
            </a:pPr>
            <a:r>
              <a:rPr lang="en-US" sz="1200" b="1" dirty="0">
                <a:solidFill>
                  <a:srgbClr val="2C3E50"/>
                </a:solidFill>
                <a:latin typeface="Raleway" pitchFamily="34" charset="0"/>
                <a:ea typeface="Raleway" pitchFamily="34" charset="-122"/>
                <a:cs typeface="Raleway" pitchFamily="34" charset="-120"/>
              </a:rPr>
              <a:t>Objectif 4</a:t>
            </a:r>
            <a:endParaRPr lang="en-US" sz="1200" dirty="0"/>
          </a:p>
        </p:txBody>
      </p:sp>
      <p:sp>
        <p:nvSpPr>
          <p:cNvPr id="38" name="Text 34"/>
          <p:cNvSpPr txBox="1"/>
          <p:nvPr/>
        </p:nvSpPr>
        <p:spPr>
          <a:xfrm>
            <a:off x="952805" y="5048402"/>
            <a:ext cx="6900977" cy="152705"/>
          </a:xfrm>
          <a:prstGeom prst="rect">
            <a:avLst/>
          </a:prstGeom>
          <a:noFill/>
          <a:ln/>
        </p:spPr>
        <p:txBody>
          <a:bodyPr wrap="square" lIns="0" tIns="0" rIns="0" bIns="0" rtlCol="0" anchor="ctr"/>
          <a:lstStyle/>
          <a:p>
            <a:pPr marL="0" indent="0" algn="l">
              <a:buNone/>
            </a:pPr>
            <a:r>
              <a:rPr lang="en-US" sz="1000" dirty="0">
                <a:solidFill>
                  <a:srgbClr val="2C3E50"/>
                </a:solidFill>
                <a:latin typeface="Raleway" pitchFamily="34" charset="0"/>
                <a:ea typeface="Raleway" pitchFamily="34" charset="-122"/>
                <a:cs typeface="Raleway" pitchFamily="34" charset="-120"/>
              </a:rPr>
              <a:t>Renforcer la résilience de 25 communautés vulnérables face aux impacts du changement climatique d'ici 2028</a:t>
            </a:r>
            <a:endParaRPr lang="en-US" sz="1000" dirty="0"/>
          </a:p>
        </p:txBody>
      </p:sp>
      <p:sp>
        <p:nvSpPr>
          <p:cNvPr id="39" name="Text 35"/>
          <p:cNvSpPr txBox="1"/>
          <p:nvPr/>
        </p:nvSpPr>
        <p:spPr>
          <a:xfrm>
            <a:off x="9562795" y="5048402"/>
            <a:ext cx="6596482" cy="152705"/>
          </a:xfrm>
          <a:prstGeom prst="rect">
            <a:avLst/>
          </a:prstGeom>
          <a:noFill/>
          <a:ln/>
        </p:spPr>
        <p:txBody>
          <a:bodyPr wrap="square" lIns="0" tIns="0" rIns="0" bIns="0" rtlCol="0" anchor="ctr"/>
          <a:lstStyle/>
          <a:p>
            <a:pPr marL="0" indent="0" algn="l">
              <a:buNone/>
            </a:pPr>
            <a:r>
              <a:rPr lang="en-US" sz="1000" dirty="0">
                <a:solidFill>
                  <a:srgbClr val="2C3E50"/>
                </a:solidFill>
                <a:latin typeface="Raleway" pitchFamily="34" charset="0"/>
                <a:ea typeface="Raleway" pitchFamily="34" charset="-122"/>
                <a:cs typeface="Raleway" pitchFamily="34" charset="-120"/>
              </a:rPr>
              <a:t>Promouvoir l'adoption de pratiques agricoles durables dans 12 villages pilotes, touchant 2000 agriculteurs</a:t>
            </a:r>
            <a:endParaRPr lang="en-US" sz="1000" dirty="0"/>
          </a:p>
        </p:txBody>
      </p:sp>
      <p:sp>
        <p:nvSpPr>
          <p:cNvPr id="40" name="Text 36"/>
          <p:cNvSpPr txBox="1"/>
          <p:nvPr/>
        </p:nvSpPr>
        <p:spPr>
          <a:xfrm>
            <a:off x="952805" y="5924398"/>
            <a:ext cx="6120079" cy="152705"/>
          </a:xfrm>
          <a:prstGeom prst="rect">
            <a:avLst/>
          </a:prstGeom>
          <a:noFill/>
          <a:ln/>
        </p:spPr>
        <p:txBody>
          <a:bodyPr wrap="square" lIns="0" tIns="0" rIns="0" bIns="0" rtlCol="0" anchor="ctr"/>
          <a:lstStyle/>
          <a:p>
            <a:pPr marL="0" indent="0" algn="l">
              <a:buNone/>
            </a:pPr>
            <a:r>
              <a:rPr lang="en-US" sz="1000" dirty="0">
                <a:solidFill>
                  <a:srgbClr val="2C3E50"/>
                </a:solidFill>
                <a:latin typeface="Raleway" pitchFamily="34" charset="0"/>
                <a:ea typeface="Raleway" pitchFamily="34" charset="-122"/>
                <a:cs typeface="Raleway" pitchFamily="34" charset="-120"/>
              </a:rPr>
              <a:t>Former 500 jeunes et femmes aux technologies d'énergies renouvelables et à l'entreprenariat vert</a:t>
            </a:r>
            <a:endParaRPr lang="en-US" sz="1000" dirty="0"/>
          </a:p>
        </p:txBody>
      </p:sp>
      <p:sp>
        <p:nvSpPr>
          <p:cNvPr id="41" name="Text 37"/>
          <p:cNvSpPr txBox="1"/>
          <p:nvPr/>
        </p:nvSpPr>
        <p:spPr>
          <a:xfrm>
            <a:off x="9562795" y="5924398"/>
            <a:ext cx="7196328" cy="152705"/>
          </a:xfrm>
          <a:prstGeom prst="rect">
            <a:avLst/>
          </a:prstGeom>
          <a:noFill/>
          <a:ln/>
        </p:spPr>
        <p:txBody>
          <a:bodyPr wrap="square" lIns="0" tIns="0" rIns="0" bIns="0" rtlCol="0" anchor="ctr"/>
          <a:lstStyle/>
          <a:p>
            <a:pPr marL="0" indent="0" algn="l">
              <a:buNone/>
            </a:pPr>
            <a:r>
              <a:rPr lang="en-US" sz="1000" dirty="0">
                <a:solidFill>
                  <a:srgbClr val="2C3E50"/>
                </a:solidFill>
                <a:latin typeface="Raleway" pitchFamily="34" charset="0"/>
                <a:ea typeface="Raleway" pitchFamily="34" charset="-122"/>
                <a:cs typeface="Raleway" pitchFamily="34" charset="-120"/>
              </a:rPr>
              <a:t>Développer 5 programmes communautaires de gestion durable des ressources en eau touchant 5000 bénéficiaires</a:t>
            </a:r>
            <a:endParaRPr lang="en-US" sz="1000" dirty="0"/>
          </a:p>
        </p:txBody>
      </p:sp>
      <p:pic>
        <p:nvPicPr>
          <p:cNvPr id="42" name="Image 2" descr="preencoded.png"/>
          <p:cNvPicPr>
            <a:picLocks noChangeAspect="1"/>
          </p:cNvPicPr>
          <p:nvPr/>
        </p:nvPicPr>
        <p:blipFill>
          <a:blip r:embed="rId5"/>
          <a:srcRect/>
          <a:stretch/>
        </p:blipFill>
        <p:spPr>
          <a:xfrm>
            <a:off x="457200" y="6590995"/>
            <a:ext cx="228600" cy="228600"/>
          </a:xfrm>
          <a:prstGeom prst="rect">
            <a:avLst/>
          </a:prstGeom>
        </p:spPr>
      </p:pic>
      <p:sp>
        <p:nvSpPr>
          <p:cNvPr id="43" name="Text 38"/>
          <p:cNvSpPr txBox="1"/>
          <p:nvPr/>
        </p:nvSpPr>
        <p:spPr>
          <a:xfrm>
            <a:off x="800100" y="6553505"/>
            <a:ext cx="3229661" cy="305410"/>
          </a:xfrm>
          <a:prstGeom prst="rect">
            <a:avLst/>
          </a:prstGeom>
          <a:noFill/>
          <a:ln/>
        </p:spPr>
        <p:txBody>
          <a:bodyPr wrap="square" lIns="0" tIns="0" rIns="0" bIns="0" rtlCol="0" anchor="ctr"/>
          <a:lstStyle/>
          <a:p>
            <a:pPr marL="0" indent="0" algn="l">
              <a:buNone/>
            </a:pPr>
            <a:r>
              <a:rPr lang="en-US" sz="1800" b="1" dirty="0">
                <a:solidFill>
                  <a:srgbClr val="1D4ED8"/>
                </a:solidFill>
                <a:latin typeface="Montserrat" pitchFamily="34" charset="0"/>
                <a:ea typeface="Montserrat" pitchFamily="34" charset="-122"/>
                <a:cs typeface="Montserrat" pitchFamily="34" charset="-120"/>
              </a:rPr>
              <a:t>Stratégies &amp; activités clés</a:t>
            </a:r>
            <a:endParaRPr lang="en-US" sz="1800" dirty="0"/>
          </a:p>
        </p:txBody>
      </p:sp>
      <p:sp>
        <p:nvSpPr>
          <p:cNvPr id="44" name="Shape 39"/>
          <p:cNvSpPr/>
          <p:nvPr/>
        </p:nvSpPr>
        <p:spPr>
          <a:xfrm>
            <a:off x="761695" y="7010705"/>
            <a:ext cx="5591556" cy="1181405"/>
          </a:xfrm>
          <a:prstGeom prst="roundRect">
            <a:avLst>
              <a:gd name="adj" fmla="val 4994"/>
            </a:avLst>
          </a:prstGeom>
          <a:solidFill>
            <a:srgbClr val="3498DB">
              <a:alpha val="10000"/>
            </a:srgbClr>
          </a:solidFill>
          <a:ln/>
        </p:spPr>
      </p:sp>
      <p:sp>
        <p:nvSpPr>
          <p:cNvPr id="45" name="Shape 40"/>
          <p:cNvSpPr/>
          <p:nvPr/>
        </p:nvSpPr>
        <p:spPr>
          <a:xfrm>
            <a:off x="761695" y="7010705"/>
            <a:ext cx="38405" cy="1181405"/>
          </a:xfrm>
          <a:prstGeom prst="rect">
            <a:avLst/>
          </a:prstGeom>
          <a:solidFill>
            <a:srgbClr val="3498DB"/>
          </a:solidFill>
          <a:ln/>
        </p:spPr>
      </p:sp>
      <p:pic>
        <p:nvPicPr>
          <p:cNvPr id="46" name="Image 3" descr="preencoded.png"/>
          <p:cNvPicPr>
            <a:picLocks noChangeAspect="1"/>
          </p:cNvPicPr>
          <p:nvPr/>
        </p:nvPicPr>
        <p:blipFill>
          <a:blip r:embed="rId6"/>
          <a:srcRect/>
          <a:stretch/>
        </p:blipFill>
        <p:spPr>
          <a:xfrm>
            <a:off x="952805" y="7200900"/>
            <a:ext cx="152705" cy="152705"/>
          </a:xfrm>
          <a:prstGeom prst="rect">
            <a:avLst/>
          </a:prstGeom>
        </p:spPr>
      </p:pic>
      <p:sp>
        <p:nvSpPr>
          <p:cNvPr id="47" name="Shape 41"/>
          <p:cNvSpPr/>
          <p:nvPr/>
        </p:nvSpPr>
        <p:spPr>
          <a:xfrm>
            <a:off x="6502298" y="7010705"/>
            <a:ext cx="5591556" cy="1181405"/>
          </a:xfrm>
          <a:prstGeom prst="roundRect">
            <a:avLst>
              <a:gd name="adj" fmla="val 4994"/>
            </a:avLst>
          </a:prstGeom>
          <a:solidFill>
            <a:srgbClr val="3498DB">
              <a:alpha val="10000"/>
            </a:srgbClr>
          </a:solidFill>
          <a:ln/>
        </p:spPr>
      </p:sp>
      <p:sp>
        <p:nvSpPr>
          <p:cNvPr id="48" name="Shape 42"/>
          <p:cNvSpPr/>
          <p:nvPr/>
        </p:nvSpPr>
        <p:spPr>
          <a:xfrm>
            <a:off x="6502298" y="7010705"/>
            <a:ext cx="38405" cy="1181405"/>
          </a:xfrm>
          <a:prstGeom prst="rect">
            <a:avLst/>
          </a:prstGeom>
          <a:solidFill>
            <a:srgbClr val="3498DB"/>
          </a:solidFill>
          <a:ln/>
        </p:spPr>
      </p:sp>
      <p:sp>
        <p:nvSpPr>
          <p:cNvPr id="49" name="Shape 43"/>
          <p:cNvSpPr/>
          <p:nvPr/>
        </p:nvSpPr>
        <p:spPr>
          <a:xfrm>
            <a:off x="12242902" y="7010705"/>
            <a:ext cx="5591556" cy="1181405"/>
          </a:xfrm>
          <a:prstGeom prst="roundRect">
            <a:avLst>
              <a:gd name="adj" fmla="val 4994"/>
            </a:avLst>
          </a:prstGeom>
          <a:solidFill>
            <a:srgbClr val="3498DB">
              <a:alpha val="10000"/>
            </a:srgbClr>
          </a:solidFill>
          <a:ln/>
        </p:spPr>
      </p:sp>
      <p:sp>
        <p:nvSpPr>
          <p:cNvPr id="50" name="Shape 44"/>
          <p:cNvSpPr/>
          <p:nvPr/>
        </p:nvSpPr>
        <p:spPr>
          <a:xfrm>
            <a:off x="12242902" y="7010705"/>
            <a:ext cx="38405" cy="1181405"/>
          </a:xfrm>
          <a:prstGeom prst="rect">
            <a:avLst/>
          </a:prstGeom>
          <a:solidFill>
            <a:srgbClr val="3498DB"/>
          </a:solidFill>
          <a:ln/>
        </p:spPr>
      </p:sp>
      <p:sp>
        <p:nvSpPr>
          <p:cNvPr id="51" name="Shape 45"/>
          <p:cNvSpPr/>
          <p:nvPr/>
        </p:nvSpPr>
        <p:spPr>
          <a:xfrm>
            <a:off x="6502298" y="8343900"/>
            <a:ext cx="5591556" cy="1181405"/>
          </a:xfrm>
          <a:prstGeom prst="roundRect">
            <a:avLst>
              <a:gd name="adj" fmla="val 4994"/>
            </a:avLst>
          </a:prstGeom>
          <a:solidFill>
            <a:srgbClr val="3498DB">
              <a:alpha val="10000"/>
            </a:srgbClr>
          </a:solidFill>
          <a:ln/>
        </p:spPr>
      </p:sp>
      <p:sp>
        <p:nvSpPr>
          <p:cNvPr id="52" name="Shape 46"/>
          <p:cNvSpPr/>
          <p:nvPr/>
        </p:nvSpPr>
        <p:spPr>
          <a:xfrm>
            <a:off x="6502298" y="8343900"/>
            <a:ext cx="38405" cy="1181405"/>
          </a:xfrm>
          <a:prstGeom prst="rect">
            <a:avLst/>
          </a:prstGeom>
          <a:solidFill>
            <a:srgbClr val="3498DB"/>
          </a:solidFill>
          <a:ln/>
        </p:spPr>
      </p:sp>
      <p:sp>
        <p:nvSpPr>
          <p:cNvPr id="53" name="Shape 47"/>
          <p:cNvSpPr/>
          <p:nvPr/>
        </p:nvSpPr>
        <p:spPr>
          <a:xfrm>
            <a:off x="12242902" y="8343900"/>
            <a:ext cx="5591556" cy="1181405"/>
          </a:xfrm>
          <a:prstGeom prst="roundRect">
            <a:avLst>
              <a:gd name="adj" fmla="val 4994"/>
            </a:avLst>
          </a:prstGeom>
          <a:solidFill>
            <a:srgbClr val="3498DB">
              <a:alpha val="10000"/>
            </a:srgbClr>
          </a:solidFill>
          <a:ln/>
        </p:spPr>
      </p:sp>
      <p:sp>
        <p:nvSpPr>
          <p:cNvPr id="54" name="Shape 48"/>
          <p:cNvSpPr/>
          <p:nvPr/>
        </p:nvSpPr>
        <p:spPr>
          <a:xfrm>
            <a:off x="12242902" y="8343900"/>
            <a:ext cx="38405" cy="1181405"/>
          </a:xfrm>
          <a:prstGeom prst="rect">
            <a:avLst/>
          </a:prstGeom>
          <a:solidFill>
            <a:srgbClr val="3498DB"/>
          </a:solidFill>
          <a:ln/>
        </p:spPr>
      </p:sp>
      <p:sp>
        <p:nvSpPr>
          <p:cNvPr id="55" name="Text 49"/>
          <p:cNvSpPr txBox="1"/>
          <p:nvPr/>
        </p:nvSpPr>
        <p:spPr>
          <a:xfrm>
            <a:off x="1181405" y="7162495"/>
            <a:ext cx="1629461" cy="228600"/>
          </a:xfrm>
          <a:prstGeom prst="rect">
            <a:avLst/>
          </a:prstGeom>
          <a:noFill/>
          <a:ln/>
        </p:spPr>
        <p:txBody>
          <a:bodyPr wrap="square" lIns="0" tIns="0" rIns="0" bIns="0" rtlCol="0" anchor="ctr"/>
          <a:lstStyle/>
          <a:p>
            <a:pPr marL="0" indent="0" algn="l">
              <a:buNone/>
            </a:pPr>
            <a:r>
              <a:rPr lang="en-US" sz="1200" b="1" dirty="0">
                <a:solidFill>
                  <a:srgbClr val="2C3E50"/>
                </a:solidFill>
                <a:latin typeface="Raleway" pitchFamily="34" charset="0"/>
                <a:ea typeface="Raleway" pitchFamily="34" charset="-122"/>
                <a:cs typeface="Raleway" pitchFamily="34" charset="-120"/>
              </a:rPr>
              <a:t>Agriculture résiliente</a:t>
            </a:r>
            <a:endParaRPr lang="en-US" sz="1200" dirty="0"/>
          </a:p>
        </p:txBody>
      </p:sp>
      <p:sp>
        <p:nvSpPr>
          <p:cNvPr id="56" name="Text 50"/>
          <p:cNvSpPr txBox="1"/>
          <p:nvPr/>
        </p:nvSpPr>
        <p:spPr>
          <a:xfrm>
            <a:off x="6959498" y="7162495"/>
            <a:ext cx="1819656" cy="228600"/>
          </a:xfrm>
          <a:prstGeom prst="rect">
            <a:avLst/>
          </a:prstGeom>
          <a:noFill/>
          <a:ln/>
        </p:spPr>
        <p:txBody>
          <a:bodyPr wrap="square" lIns="0" tIns="0" rIns="0" bIns="0" rtlCol="0" anchor="ctr"/>
          <a:lstStyle/>
          <a:p>
            <a:pPr marL="0" indent="0" algn="l">
              <a:buNone/>
            </a:pPr>
            <a:r>
              <a:rPr lang="en-US" sz="1200" b="1" dirty="0">
                <a:solidFill>
                  <a:srgbClr val="2C3E50"/>
                </a:solidFill>
                <a:latin typeface="Raleway" pitchFamily="34" charset="0"/>
                <a:ea typeface="Raleway" pitchFamily="34" charset="-122"/>
                <a:cs typeface="Raleway" pitchFamily="34" charset="-120"/>
              </a:rPr>
              <a:t>Énergies renouvelables</a:t>
            </a:r>
            <a:endParaRPr lang="en-US" sz="1200" dirty="0"/>
          </a:p>
        </p:txBody>
      </p:sp>
      <p:sp>
        <p:nvSpPr>
          <p:cNvPr id="57" name="Text 51"/>
          <p:cNvSpPr txBox="1"/>
          <p:nvPr/>
        </p:nvSpPr>
        <p:spPr>
          <a:xfrm>
            <a:off x="12624206" y="7162495"/>
            <a:ext cx="1276502" cy="228600"/>
          </a:xfrm>
          <a:prstGeom prst="rect">
            <a:avLst/>
          </a:prstGeom>
          <a:noFill/>
          <a:ln/>
        </p:spPr>
        <p:txBody>
          <a:bodyPr wrap="square" lIns="0" tIns="0" rIns="0" bIns="0" rtlCol="0" anchor="ctr"/>
          <a:lstStyle/>
          <a:p>
            <a:pPr marL="0" indent="0" algn="l">
              <a:buNone/>
            </a:pPr>
            <a:r>
              <a:rPr lang="en-US" sz="1200" b="1" dirty="0">
                <a:solidFill>
                  <a:srgbClr val="2C3E50"/>
                </a:solidFill>
                <a:latin typeface="Raleway" pitchFamily="34" charset="0"/>
                <a:ea typeface="Raleway" pitchFamily="34" charset="-122"/>
                <a:cs typeface="Raleway" pitchFamily="34" charset="-120"/>
              </a:rPr>
              <a:t>Gestion de l'eau</a:t>
            </a:r>
            <a:endParaRPr lang="en-US" sz="1200" dirty="0"/>
          </a:p>
        </p:txBody>
      </p:sp>
      <p:sp>
        <p:nvSpPr>
          <p:cNvPr id="58" name="Text 52"/>
          <p:cNvSpPr txBox="1"/>
          <p:nvPr/>
        </p:nvSpPr>
        <p:spPr>
          <a:xfrm>
            <a:off x="1218895" y="8496605"/>
            <a:ext cx="2019910" cy="228600"/>
          </a:xfrm>
          <a:prstGeom prst="rect">
            <a:avLst/>
          </a:prstGeom>
          <a:noFill/>
          <a:ln/>
        </p:spPr>
        <p:txBody>
          <a:bodyPr wrap="square" lIns="0" tIns="0" rIns="0" bIns="0" rtlCol="0" anchor="ctr"/>
          <a:lstStyle/>
          <a:p>
            <a:pPr marL="0" indent="0" algn="l">
              <a:buNone/>
            </a:pPr>
            <a:r>
              <a:rPr lang="en-US" sz="1200" b="1" dirty="0">
                <a:solidFill>
                  <a:srgbClr val="2C3E50"/>
                </a:solidFill>
                <a:latin typeface="Raleway" pitchFamily="34" charset="0"/>
                <a:ea typeface="Raleway" pitchFamily="34" charset="-122"/>
                <a:cs typeface="Raleway" pitchFamily="34" charset="-120"/>
              </a:rPr>
              <a:t>Sensibilisation &amp; plaidoyer</a:t>
            </a:r>
            <a:endParaRPr lang="en-US" sz="1200" dirty="0"/>
          </a:p>
        </p:txBody>
      </p:sp>
      <p:sp>
        <p:nvSpPr>
          <p:cNvPr id="59" name="Text 53"/>
          <p:cNvSpPr txBox="1"/>
          <p:nvPr/>
        </p:nvSpPr>
        <p:spPr>
          <a:xfrm>
            <a:off x="1104595" y="7487107"/>
            <a:ext cx="4539082" cy="152705"/>
          </a:xfrm>
          <a:prstGeom prst="rect">
            <a:avLst/>
          </a:prstGeom>
          <a:noFill/>
          <a:ln/>
        </p:spPr>
        <p:txBody>
          <a:bodyPr wrap="square" lIns="0" tIns="0" rIns="0" bIns="0" rtlCol="0" anchor="ctr"/>
          <a:lstStyle/>
          <a:p>
            <a:pPr marL="0" indent="0" algn="l">
              <a:buNone/>
            </a:pPr>
            <a:r>
              <a:rPr lang="en-US" sz="1000" dirty="0">
                <a:solidFill>
                  <a:srgbClr val="2C3E50"/>
                </a:solidFill>
                <a:latin typeface="Raleway" pitchFamily="34" charset="0"/>
                <a:ea typeface="Raleway" pitchFamily="34" charset="-122"/>
                <a:cs typeface="Raleway" pitchFamily="34" charset="-120"/>
              </a:rPr>
              <a:t>Mise en place de 12 jardins potagers communautaires adaptés au climat</a:t>
            </a:r>
            <a:endParaRPr lang="en-US" sz="1000" dirty="0"/>
          </a:p>
        </p:txBody>
      </p:sp>
      <p:sp>
        <p:nvSpPr>
          <p:cNvPr id="60" name="Text 54"/>
          <p:cNvSpPr txBox="1"/>
          <p:nvPr/>
        </p:nvSpPr>
        <p:spPr>
          <a:xfrm>
            <a:off x="1104595" y="7677302"/>
            <a:ext cx="3376879" cy="152705"/>
          </a:xfrm>
          <a:prstGeom prst="rect">
            <a:avLst/>
          </a:prstGeom>
          <a:noFill/>
          <a:ln/>
        </p:spPr>
        <p:txBody>
          <a:bodyPr wrap="square" lIns="0" tIns="0" rIns="0" bIns="0" rtlCol="0" anchor="ctr"/>
          <a:lstStyle/>
          <a:p>
            <a:pPr marL="0" indent="0" algn="l">
              <a:buNone/>
            </a:pPr>
            <a:r>
              <a:rPr lang="en-US" sz="1000" dirty="0">
                <a:solidFill>
                  <a:srgbClr val="2C3E50"/>
                </a:solidFill>
                <a:latin typeface="Raleway" pitchFamily="34" charset="0"/>
                <a:ea typeface="Raleway" pitchFamily="34" charset="-122"/>
                <a:cs typeface="Raleway" pitchFamily="34" charset="-120"/>
              </a:rPr>
              <a:t>Formation sur les cultures résistantes à la sécheresse</a:t>
            </a:r>
            <a:endParaRPr lang="en-US" sz="1000" dirty="0"/>
          </a:p>
        </p:txBody>
      </p:sp>
      <p:sp>
        <p:nvSpPr>
          <p:cNvPr id="61" name="Text 55"/>
          <p:cNvSpPr txBox="1"/>
          <p:nvPr/>
        </p:nvSpPr>
        <p:spPr>
          <a:xfrm>
            <a:off x="1104595" y="7867498"/>
            <a:ext cx="3367735" cy="152705"/>
          </a:xfrm>
          <a:prstGeom prst="rect">
            <a:avLst/>
          </a:prstGeom>
          <a:noFill/>
          <a:ln/>
        </p:spPr>
        <p:txBody>
          <a:bodyPr wrap="square" lIns="0" tIns="0" rIns="0" bIns="0" rtlCol="0" anchor="ctr"/>
          <a:lstStyle/>
          <a:p>
            <a:pPr marL="0" indent="0" algn="l">
              <a:buNone/>
            </a:pPr>
            <a:r>
              <a:rPr lang="en-US" sz="1000" dirty="0">
                <a:solidFill>
                  <a:srgbClr val="2C3E50"/>
                </a:solidFill>
                <a:latin typeface="Raleway" pitchFamily="34" charset="0"/>
                <a:ea typeface="Raleway" pitchFamily="34" charset="-122"/>
                <a:cs typeface="Raleway" pitchFamily="34" charset="-120"/>
              </a:rPr>
              <a:t>Systèmes d'irrigation goutte-à-goutte dans 8 villages</a:t>
            </a:r>
            <a:endParaRPr lang="en-US" sz="1000" dirty="0"/>
          </a:p>
        </p:txBody>
      </p:sp>
      <p:pic>
        <p:nvPicPr>
          <p:cNvPr id="62" name="Image 4" descr="preencoded.png"/>
          <p:cNvPicPr>
            <a:picLocks noChangeAspect="1"/>
          </p:cNvPicPr>
          <p:nvPr/>
        </p:nvPicPr>
        <p:blipFill>
          <a:blip r:embed="rId7"/>
          <a:srcRect t="-180" b="-180"/>
          <a:stretch/>
        </p:blipFill>
        <p:spPr>
          <a:xfrm>
            <a:off x="6692494" y="7200900"/>
            <a:ext cx="190195" cy="152705"/>
          </a:xfrm>
          <a:prstGeom prst="rect">
            <a:avLst/>
          </a:prstGeom>
        </p:spPr>
      </p:pic>
      <p:sp>
        <p:nvSpPr>
          <p:cNvPr id="63" name="Text 56"/>
          <p:cNvSpPr txBox="1"/>
          <p:nvPr/>
        </p:nvSpPr>
        <p:spPr>
          <a:xfrm>
            <a:off x="6902806" y="8496605"/>
            <a:ext cx="2200961" cy="228600"/>
          </a:xfrm>
          <a:prstGeom prst="rect">
            <a:avLst/>
          </a:prstGeom>
          <a:noFill/>
          <a:ln/>
        </p:spPr>
        <p:txBody>
          <a:bodyPr wrap="square" lIns="0" tIns="0" rIns="0" bIns="0" rtlCol="0" anchor="ctr"/>
          <a:lstStyle/>
          <a:p>
            <a:pPr marL="0" indent="0" algn="l">
              <a:buNone/>
            </a:pPr>
            <a:r>
              <a:rPr lang="en-US" sz="1200" b="1" dirty="0">
                <a:solidFill>
                  <a:srgbClr val="2C3E50"/>
                </a:solidFill>
                <a:latin typeface="Raleway" pitchFamily="34" charset="0"/>
                <a:ea typeface="Raleway" pitchFamily="34" charset="-122"/>
                <a:cs typeface="Raleway" pitchFamily="34" charset="-120"/>
              </a:rPr>
              <a:t>Éducation environnementale</a:t>
            </a:r>
            <a:endParaRPr lang="en-US" sz="1200" dirty="0"/>
          </a:p>
        </p:txBody>
      </p:sp>
      <p:sp>
        <p:nvSpPr>
          <p:cNvPr id="64" name="Text 57"/>
          <p:cNvSpPr txBox="1"/>
          <p:nvPr/>
        </p:nvSpPr>
        <p:spPr>
          <a:xfrm>
            <a:off x="6845198" y="7487107"/>
            <a:ext cx="4148633" cy="152705"/>
          </a:xfrm>
          <a:prstGeom prst="rect">
            <a:avLst/>
          </a:prstGeom>
          <a:noFill/>
          <a:ln/>
        </p:spPr>
        <p:txBody>
          <a:bodyPr wrap="square" lIns="0" tIns="0" rIns="0" bIns="0" rtlCol="0" anchor="ctr"/>
          <a:lstStyle/>
          <a:p>
            <a:pPr marL="0" indent="0" algn="l">
              <a:buNone/>
            </a:pPr>
            <a:r>
              <a:rPr lang="en-US" sz="1000" dirty="0">
                <a:solidFill>
                  <a:srgbClr val="2C3E50"/>
                </a:solidFill>
                <a:latin typeface="Raleway" pitchFamily="34" charset="0"/>
                <a:ea typeface="Raleway" pitchFamily="34" charset="-122"/>
                <a:cs typeface="Raleway" pitchFamily="34" charset="-120"/>
              </a:rPr>
              <a:t>Installation de 50 kits solaires dans des écoles et centres de santé</a:t>
            </a:r>
            <a:endParaRPr lang="en-US" sz="1000" dirty="0"/>
          </a:p>
        </p:txBody>
      </p:sp>
      <p:sp>
        <p:nvSpPr>
          <p:cNvPr id="65" name="Text 58"/>
          <p:cNvSpPr txBox="1"/>
          <p:nvPr/>
        </p:nvSpPr>
        <p:spPr>
          <a:xfrm>
            <a:off x="6845198" y="7677302"/>
            <a:ext cx="3243377" cy="152705"/>
          </a:xfrm>
          <a:prstGeom prst="rect">
            <a:avLst/>
          </a:prstGeom>
          <a:noFill/>
          <a:ln/>
        </p:spPr>
        <p:txBody>
          <a:bodyPr wrap="square" lIns="0" tIns="0" rIns="0" bIns="0" rtlCol="0" anchor="ctr"/>
          <a:lstStyle/>
          <a:p>
            <a:pPr marL="0" indent="0" algn="l">
              <a:buNone/>
            </a:pPr>
            <a:r>
              <a:rPr lang="en-US" sz="1000" dirty="0">
                <a:solidFill>
                  <a:srgbClr val="2C3E50"/>
                </a:solidFill>
                <a:latin typeface="Raleway" pitchFamily="34" charset="0"/>
                <a:ea typeface="Raleway" pitchFamily="34" charset="-122"/>
                <a:cs typeface="Raleway" pitchFamily="34" charset="-120"/>
              </a:rPr>
              <a:t>Formation de 120 techniciens locaux (50% femmes)</a:t>
            </a:r>
            <a:endParaRPr lang="en-US" sz="1000" dirty="0"/>
          </a:p>
        </p:txBody>
      </p:sp>
      <p:sp>
        <p:nvSpPr>
          <p:cNvPr id="66" name="Text 59"/>
          <p:cNvSpPr txBox="1"/>
          <p:nvPr/>
        </p:nvSpPr>
        <p:spPr>
          <a:xfrm>
            <a:off x="6845198" y="7867498"/>
            <a:ext cx="3195828" cy="152705"/>
          </a:xfrm>
          <a:prstGeom prst="rect">
            <a:avLst/>
          </a:prstGeom>
          <a:noFill/>
          <a:ln/>
        </p:spPr>
        <p:txBody>
          <a:bodyPr wrap="square" lIns="0" tIns="0" rIns="0" bIns="0" rtlCol="0" anchor="ctr"/>
          <a:lstStyle/>
          <a:p>
            <a:pPr marL="0" indent="0" algn="l">
              <a:buNone/>
            </a:pPr>
            <a:r>
              <a:rPr lang="en-US" sz="1000" dirty="0">
                <a:solidFill>
                  <a:srgbClr val="2C3E50"/>
                </a:solidFill>
                <a:latin typeface="Raleway" pitchFamily="34" charset="0"/>
                <a:ea typeface="Raleway" pitchFamily="34" charset="-122"/>
                <a:cs typeface="Raleway" pitchFamily="34" charset="-120"/>
              </a:rPr>
              <a:t>Incubation de 15 micro-entreprises d'énergie verte</a:t>
            </a:r>
            <a:endParaRPr lang="en-US" sz="1000" dirty="0"/>
          </a:p>
        </p:txBody>
      </p:sp>
      <p:pic>
        <p:nvPicPr>
          <p:cNvPr id="67" name="Image 5" descr="preencoded.png"/>
          <p:cNvPicPr>
            <a:picLocks noChangeAspect="1"/>
          </p:cNvPicPr>
          <p:nvPr/>
        </p:nvPicPr>
        <p:blipFill>
          <a:blip r:embed="rId8"/>
          <a:srcRect t="-100" b="-100"/>
          <a:stretch/>
        </p:blipFill>
        <p:spPr>
          <a:xfrm>
            <a:off x="12433097" y="7200900"/>
            <a:ext cx="114300" cy="152705"/>
          </a:xfrm>
          <a:prstGeom prst="rect">
            <a:avLst/>
          </a:prstGeom>
        </p:spPr>
      </p:pic>
      <p:sp>
        <p:nvSpPr>
          <p:cNvPr id="68" name="Shape 60"/>
          <p:cNvSpPr/>
          <p:nvPr/>
        </p:nvSpPr>
        <p:spPr>
          <a:xfrm>
            <a:off x="761695" y="8343900"/>
            <a:ext cx="5591556" cy="1181405"/>
          </a:xfrm>
          <a:prstGeom prst="roundRect">
            <a:avLst>
              <a:gd name="adj" fmla="val 4994"/>
            </a:avLst>
          </a:prstGeom>
          <a:solidFill>
            <a:srgbClr val="3498DB">
              <a:alpha val="10000"/>
            </a:srgbClr>
          </a:solidFill>
          <a:ln/>
        </p:spPr>
      </p:sp>
      <p:sp>
        <p:nvSpPr>
          <p:cNvPr id="69" name="Shape 61"/>
          <p:cNvSpPr/>
          <p:nvPr/>
        </p:nvSpPr>
        <p:spPr>
          <a:xfrm>
            <a:off x="761695" y="8343900"/>
            <a:ext cx="38405" cy="1181405"/>
          </a:xfrm>
          <a:prstGeom prst="rect">
            <a:avLst/>
          </a:prstGeom>
          <a:solidFill>
            <a:srgbClr val="3498DB"/>
          </a:solidFill>
          <a:ln/>
        </p:spPr>
      </p:sp>
      <p:sp>
        <p:nvSpPr>
          <p:cNvPr id="70" name="Text 62"/>
          <p:cNvSpPr txBox="1"/>
          <p:nvPr/>
        </p:nvSpPr>
        <p:spPr>
          <a:xfrm>
            <a:off x="12661697" y="8496605"/>
            <a:ext cx="1248156" cy="228600"/>
          </a:xfrm>
          <a:prstGeom prst="rect">
            <a:avLst/>
          </a:prstGeom>
          <a:noFill/>
          <a:ln/>
        </p:spPr>
        <p:txBody>
          <a:bodyPr wrap="square" lIns="0" tIns="0" rIns="0" bIns="0" rtlCol="0" anchor="ctr"/>
          <a:lstStyle/>
          <a:p>
            <a:pPr marL="0" indent="0" algn="l">
              <a:buNone/>
            </a:pPr>
            <a:r>
              <a:rPr lang="en-US" sz="1200" b="1" dirty="0">
                <a:solidFill>
                  <a:srgbClr val="2C3E50"/>
                </a:solidFill>
                <a:latin typeface="Raleway" pitchFamily="34" charset="0"/>
                <a:ea typeface="Raleway" pitchFamily="34" charset="-122"/>
                <a:cs typeface="Raleway" pitchFamily="34" charset="-120"/>
              </a:rPr>
              <a:t>Économie verte</a:t>
            </a:r>
            <a:endParaRPr lang="en-US" sz="1200" dirty="0"/>
          </a:p>
        </p:txBody>
      </p:sp>
      <p:sp>
        <p:nvSpPr>
          <p:cNvPr id="71" name="Text 63"/>
          <p:cNvSpPr txBox="1"/>
          <p:nvPr/>
        </p:nvSpPr>
        <p:spPr>
          <a:xfrm>
            <a:off x="12585802" y="7487107"/>
            <a:ext cx="3405226" cy="152705"/>
          </a:xfrm>
          <a:prstGeom prst="rect">
            <a:avLst/>
          </a:prstGeom>
          <a:noFill/>
          <a:ln/>
        </p:spPr>
        <p:txBody>
          <a:bodyPr wrap="square" lIns="0" tIns="0" rIns="0" bIns="0" rtlCol="0" anchor="ctr"/>
          <a:lstStyle/>
          <a:p>
            <a:pPr marL="0" indent="0" algn="l">
              <a:buNone/>
            </a:pPr>
            <a:r>
              <a:rPr lang="en-US" sz="1000" dirty="0">
                <a:solidFill>
                  <a:srgbClr val="2C3E50"/>
                </a:solidFill>
                <a:latin typeface="Raleway" pitchFamily="34" charset="0"/>
                <a:ea typeface="Raleway" pitchFamily="34" charset="-122"/>
                <a:cs typeface="Raleway" pitchFamily="34" charset="-120"/>
              </a:rPr>
              <a:t>Construction de 15 citernes de collecte d'eau de pluie</a:t>
            </a:r>
            <a:endParaRPr lang="en-US" sz="1000" dirty="0"/>
          </a:p>
        </p:txBody>
      </p:sp>
      <p:sp>
        <p:nvSpPr>
          <p:cNvPr id="72" name="Text 64"/>
          <p:cNvSpPr txBox="1"/>
          <p:nvPr/>
        </p:nvSpPr>
        <p:spPr>
          <a:xfrm>
            <a:off x="12585802" y="7677302"/>
            <a:ext cx="2882189" cy="152705"/>
          </a:xfrm>
          <a:prstGeom prst="rect">
            <a:avLst/>
          </a:prstGeom>
          <a:noFill/>
          <a:ln/>
        </p:spPr>
        <p:txBody>
          <a:bodyPr wrap="square" lIns="0" tIns="0" rIns="0" bIns="0" rtlCol="0" anchor="ctr"/>
          <a:lstStyle/>
          <a:p>
            <a:pPr marL="0" indent="0" algn="l">
              <a:buNone/>
            </a:pPr>
            <a:r>
              <a:rPr lang="en-US" sz="1000" dirty="0">
                <a:solidFill>
                  <a:srgbClr val="2C3E50"/>
                </a:solidFill>
                <a:latin typeface="Raleway" pitchFamily="34" charset="0"/>
                <a:ea typeface="Raleway" pitchFamily="34" charset="-122"/>
                <a:cs typeface="Raleway" pitchFamily="34" charset="-120"/>
              </a:rPr>
              <a:t>Reboisement de 5 bassins versants dégradés</a:t>
            </a:r>
            <a:endParaRPr lang="en-US" sz="1000" dirty="0"/>
          </a:p>
        </p:txBody>
      </p:sp>
      <p:sp>
        <p:nvSpPr>
          <p:cNvPr id="73" name="Text 65"/>
          <p:cNvSpPr txBox="1"/>
          <p:nvPr/>
        </p:nvSpPr>
        <p:spPr>
          <a:xfrm>
            <a:off x="12585802" y="7867498"/>
            <a:ext cx="2567635" cy="152705"/>
          </a:xfrm>
          <a:prstGeom prst="rect">
            <a:avLst/>
          </a:prstGeom>
          <a:noFill/>
          <a:ln/>
        </p:spPr>
        <p:txBody>
          <a:bodyPr wrap="square" lIns="0" tIns="0" rIns="0" bIns="0" rtlCol="0" anchor="ctr"/>
          <a:lstStyle/>
          <a:p>
            <a:pPr marL="0" indent="0" algn="l">
              <a:buNone/>
            </a:pPr>
            <a:r>
              <a:rPr lang="en-US" sz="1000" dirty="0">
                <a:solidFill>
                  <a:srgbClr val="2C3E50"/>
                </a:solidFill>
                <a:latin typeface="Raleway" pitchFamily="34" charset="0"/>
                <a:ea typeface="Raleway" pitchFamily="34" charset="-122"/>
                <a:cs typeface="Raleway" pitchFamily="34" charset="-120"/>
              </a:rPr>
              <a:t>Protection de 3 sources d'eau naturelles</a:t>
            </a:r>
            <a:endParaRPr lang="en-US" sz="1000" dirty="0"/>
          </a:p>
        </p:txBody>
      </p:sp>
      <p:pic>
        <p:nvPicPr>
          <p:cNvPr id="74" name="Image 6" descr="preencoded.png"/>
          <p:cNvPicPr>
            <a:picLocks noChangeAspect="1"/>
          </p:cNvPicPr>
          <p:nvPr/>
        </p:nvPicPr>
        <p:blipFill>
          <a:blip r:embed="rId9"/>
          <a:srcRect t="-180" b="-180"/>
          <a:stretch/>
        </p:blipFill>
        <p:spPr>
          <a:xfrm>
            <a:off x="952805" y="8534095"/>
            <a:ext cx="190195" cy="152705"/>
          </a:xfrm>
          <a:prstGeom prst="rect">
            <a:avLst/>
          </a:prstGeom>
        </p:spPr>
      </p:pic>
      <p:sp>
        <p:nvSpPr>
          <p:cNvPr id="75" name="Text 66"/>
          <p:cNvSpPr txBox="1"/>
          <p:nvPr/>
        </p:nvSpPr>
        <p:spPr>
          <a:xfrm>
            <a:off x="1104595" y="8820302"/>
            <a:ext cx="3538728" cy="152705"/>
          </a:xfrm>
          <a:prstGeom prst="rect">
            <a:avLst/>
          </a:prstGeom>
          <a:noFill/>
          <a:ln/>
        </p:spPr>
        <p:txBody>
          <a:bodyPr wrap="square" lIns="0" tIns="0" rIns="0" bIns="0" rtlCol="0" anchor="ctr"/>
          <a:lstStyle/>
          <a:p>
            <a:pPr marL="0" indent="0" algn="l">
              <a:buNone/>
            </a:pPr>
            <a:r>
              <a:rPr lang="en-US" sz="1000" dirty="0">
                <a:solidFill>
                  <a:srgbClr val="2C3E50"/>
                </a:solidFill>
                <a:latin typeface="Raleway" pitchFamily="34" charset="0"/>
                <a:ea typeface="Raleway" pitchFamily="34" charset="-122"/>
                <a:cs typeface="Raleway" pitchFamily="34" charset="-120"/>
              </a:rPr>
              <a:t>Création de 10 clubs environnementaux dans les écoles</a:t>
            </a:r>
            <a:endParaRPr lang="en-US" sz="1000" dirty="0"/>
          </a:p>
        </p:txBody>
      </p:sp>
      <p:sp>
        <p:nvSpPr>
          <p:cNvPr id="76" name="Text 67"/>
          <p:cNvSpPr txBox="1"/>
          <p:nvPr/>
        </p:nvSpPr>
        <p:spPr>
          <a:xfrm>
            <a:off x="1104595" y="9010498"/>
            <a:ext cx="3891686" cy="152705"/>
          </a:xfrm>
          <a:prstGeom prst="rect">
            <a:avLst/>
          </a:prstGeom>
          <a:noFill/>
          <a:ln/>
        </p:spPr>
        <p:txBody>
          <a:bodyPr wrap="square" lIns="0" tIns="0" rIns="0" bIns="0" rtlCol="0" anchor="ctr"/>
          <a:lstStyle/>
          <a:p>
            <a:pPr marL="0" indent="0" algn="l">
              <a:buNone/>
            </a:pPr>
            <a:r>
              <a:rPr lang="en-US" sz="1000" dirty="0">
                <a:solidFill>
                  <a:srgbClr val="2C3E50"/>
                </a:solidFill>
                <a:latin typeface="Raleway" pitchFamily="34" charset="0"/>
                <a:ea typeface="Raleway" pitchFamily="34" charset="-122"/>
                <a:cs typeface="Raleway" pitchFamily="34" charset="-120"/>
              </a:rPr>
              <a:t>4 campagnes de sensibilisation sur le changement climatique</a:t>
            </a:r>
            <a:endParaRPr lang="en-US" sz="1000" dirty="0"/>
          </a:p>
        </p:txBody>
      </p:sp>
      <p:sp>
        <p:nvSpPr>
          <p:cNvPr id="77" name="Text 68"/>
          <p:cNvSpPr txBox="1"/>
          <p:nvPr/>
        </p:nvSpPr>
        <p:spPr>
          <a:xfrm>
            <a:off x="1104595" y="9201607"/>
            <a:ext cx="4729277" cy="152705"/>
          </a:xfrm>
          <a:prstGeom prst="rect">
            <a:avLst/>
          </a:prstGeom>
          <a:noFill/>
          <a:ln/>
        </p:spPr>
        <p:txBody>
          <a:bodyPr wrap="square" lIns="0" tIns="0" rIns="0" bIns="0" rtlCol="0" anchor="ctr"/>
          <a:lstStyle/>
          <a:p>
            <a:pPr marL="0" indent="0" algn="l">
              <a:buNone/>
            </a:pPr>
            <a:r>
              <a:rPr lang="en-US" sz="1000" dirty="0">
                <a:solidFill>
                  <a:srgbClr val="2C3E50"/>
                </a:solidFill>
                <a:latin typeface="Raleway" pitchFamily="34" charset="0"/>
                <a:ea typeface="Raleway" pitchFamily="34" charset="-122"/>
                <a:cs typeface="Raleway" pitchFamily="34" charset="-120"/>
              </a:rPr>
              <a:t>Plaidoyer pour l'intégration de l'adaptation climatique dans les plans locaux</a:t>
            </a:r>
            <a:endParaRPr lang="en-US" sz="1000" dirty="0"/>
          </a:p>
        </p:txBody>
      </p:sp>
      <p:pic>
        <p:nvPicPr>
          <p:cNvPr id="78" name="Image 7" descr="preencoded.png"/>
          <p:cNvPicPr>
            <a:picLocks noChangeAspect="1"/>
          </p:cNvPicPr>
          <p:nvPr/>
        </p:nvPicPr>
        <p:blipFill>
          <a:blip r:embed="rId10"/>
          <a:srcRect t="-43" b="-43"/>
          <a:stretch/>
        </p:blipFill>
        <p:spPr>
          <a:xfrm>
            <a:off x="6692494" y="8534095"/>
            <a:ext cx="133502" cy="152705"/>
          </a:xfrm>
          <a:prstGeom prst="rect">
            <a:avLst/>
          </a:prstGeom>
        </p:spPr>
      </p:pic>
      <p:sp>
        <p:nvSpPr>
          <p:cNvPr id="79" name="Text 69"/>
          <p:cNvSpPr txBox="1"/>
          <p:nvPr/>
        </p:nvSpPr>
        <p:spPr>
          <a:xfrm>
            <a:off x="6845198" y="8820302"/>
            <a:ext cx="3881628" cy="152705"/>
          </a:xfrm>
          <a:prstGeom prst="rect">
            <a:avLst/>
          </a:prstGeom>
          <a:noFill/>
          <a:ln/>
        </p:spPr>
        <p:txBody>
          <a:bodyPr wrap="square" lIns="0" tIns="0" rIns="0" bIns="0" rtlCol="0" anchor="ctr"/>
          <a:lstStyle/>
          <a:p>
            <a:pPr marL="0" indent="0" algn="l">
              <a:buNone/>
            </a:pPr>
            <a:r>
              <a:rPr lang="en-US" sz="1000" dirty="0">
                <a:solidFill>
                  <a:srgbClr val="2C3E50"/>
                </a:solidFill>
                <a:latin typeface="Raleway" pitchFamily="34" charset="0"/>
                <a:ea typeface="Raleway" pitchFamily="34" charset="-122"/>
                <a:cs typeface="Raleway" pitchFamily="34" charset="-120"/>
              </a:rPr>
              <a:t>Développement de 3 modules pédagogiques pour les écoles</a:t>
            </a:r>
            <a:endParaRPr lang="en-US" sz="1000" dirty="0"/>
          </a:p>
        </p:txBody>
      </p:sp>
      <p:sp>
        <p:nvSpPr>
          <p:cNvPr id="80" name="Text 70"/>
          <p:cNvSpPr txBox="1"/>
          <p:nvPr/>
        </p:nvSpPr>
        <p:spPr>
          <a:xfrm>
            <a:off x="6845198" y="9010498"/>
            <a:ext cx="3510382" cy="152705"/>
          </a:xfrm>
          <a:prstGeom prst="rect">
            <a:avLst/>
          </a:prstGeom>
          <a:noFill/>
          <a:ln/>
        </p:spPr>
        <p:txBody>
          <a:bodyPr wrap="square" lIns="0" tIns="0" rIns="0" bIns="0" rtlCol="0" anchor="ctr"/>
          <a:lstStyle/>
          <a:p>
            <a:pPr marL="0" indent="0" algn="l">
              <a:buNone/>
            </a:pPr>
            <a:r>
              <a:rPr lang="en-US" sz="1000" dirty="0">
                <a:solidFill>
                  <a:srgbClr val="2C3E50"/>
                </a:solidFill>
                <a:latin typeface="Raleway" pitchFamily="34" charset="0"/>
                <a:ea typeface="Raleway" pitchFamily="34" charset="-122"/>
                <a:cs typeface="Raleway" pitchFamily="34" charset="-120"/>
              </a:rPr>
              <a:t>Formation de 60 enseignants sur l'éducation climatique</a:t>
            </a:r>
            <a:endParaRPr lang="en-US" sz="1000" dirty="0"/>
          </a:p>
        </p:txBody>
      </p:sp>
      <p:sp>
        <p:nvSpPr>
          <p:cNvPr id="81" name="Text 71"/>
          <p:cNvSpPr txBox="1"/>
          <p:nvPr/>
        </p:nvSpPr>
        <p:spPr>
          <a:xfrm>
            <a:off x="6845198" y="9201607"/>
            <a:ext cx="3929177" cy="152705"/>
          </a:xfrm>
          <a:prstGeom prst="rect">
            <a:avLst/>
          </a:prstGeom>
          <a:noFill/>
          <a:ln/>
        </p:spPr>
        <p:txBody>
          <a:bodyPr wrap="square" lIns="0" tIns="0" rIns="0" bIns="0" rtlCol="0" anchor="ctr"/>
          <a:lstStyle/>
          <a:p>
            <a:pPr marL="0" indent="0" algn="l">
              <a:buNone/>
            </a:pPr>
            <a:r>
              <a:rPr lang="en-US" sz="1000" dirty="0">
                <a:solidFill>
                  <a:srgbClr val="2C3E50"/>
                </a:solidFill>
                <a:latin typeface="Raleway" pitchFamily="34" charset="0"/>
                <a:ea typeface="Raleway" pitchFamily="34" charset="-122"/>
                <a:cs typeface="Raleway" pitchFamily="34" charset="-120"/>
              </a:rPr>
              <a:t>Concours inter-écoles sur les solutions climatiques innovantes</a:t>
            </a:r>
            <a:endParaRPr lang="en-US" sz="1000" dirty="0"/>
          </a:p>
        </p:txBody>
      </p:sp>
      <p:pic>
        <p:nvPicPr>
          <p:cNvPr id="82" name="Image 8" descr="preencoded.png"/>
          <p:cNvPicPr>
            <a:picLocks noChangeAspect="1"/>
          </p:cNvPicPr>
          <p:nvPr/>
        </p:nvPicPr>
        <p:blipFill>
          <a:blip r:embed="rId11"/>
          <a:srcRect/>
          <a:stretch/>
        </p:blipFill>
        <p:spPr>
          <a:xfrm>
            <a:off x="12433097" y="8534095"/>
            <a:ext cx="152705" cy="152705"/>
          </a:xfrm>
          <a:prstGeom prst="rect">
            <a:avLst/>
          </a:prstGeom>
        </p:spPr>
      </p:pic>
      <p:sp>
        <p:nvSpPr>
          <p:cNvPr id="83" name="Text 72"/>
          <p:cNvSpPr txBox="1"/>
          <p:nvPr/>
        </p:nvSpPr>
        <p:spPr>
          <a:xfrm>
            <a:off x="12585802" y="8820302"/>
            <a:ext cx="3453689" cy="152705"/>
          </a:xfrm>
          <a:prstGeom prst="rect">
            <a:avLst/>
          </a:prstGeom>
          <a:noFill/>
          <a:ln/>
        </p:spPr>
        <p:txBody>
          <a:bodyPr wrap="square" lIns="0" tIns="0" rIns="0" bIns="0" rtlCol="0" anchor="ctr"/>
          <a:lstStyle/>
          <a:p>
            <a:pPr marL="0" indent="0" algn="l">
              <a:buNone/>
            </a:pPr>
            <a:r>
              <a:rPr lang="en-US" sz="1000" dirty="0">
                <a:solidFill>
                  <a:srgbClr val="2C3E50"/>
                </a:solidFill>
                <a:latin typeface="Raleway" pitchFamily="34" charset="0"/>
                <a:ea typeface="Raleway" pitchFamily="34" charset="-122"/>
                <a:cs typeface="Raleway" pitchFamily="34" charset="-120"/>
              </a:rPr>
              <a:t>Soutien à 30 jeunes entrepreneurs verts (60% femmes)</a:t>
            </a:r>
            <a:endParaRPr lang="en-US" sz="1000" dirty="0"/>
          </a:p>
        </p:txBody>
      </p:sp>
      <p:sp>
        <p:nvSpPr>
          <p:cNvPr id="84" name="Text 73"/>
          <p:cNvSpPr txBox="1"/>
          <p:nvPr/>
        </p:nvSpPr>
        <p:spPr>
          <a:xfrm>
            <a:off x="12585802" y="9010498"/>
            <a:ext cx="3729838" cy="152705"/>
          </a:xfrm>
          <a:prstGeom prst="rect">
            <a:avLst/>
          </a:prstGeom>
          <a:noFill/>
          <a:ln/>
        </p:spPr>
        <p:txBody>
          <a:bodyPr wrap="square" lIns="0" tIns="0" rIns="0" bIns="0" rtlCol="0" anchor="ctr"/>
          <a:lstStyle/>
          <a:p>
            <a:pPr marL="0" indent="0" algn="l">
              <a:buNone/>
            </a:pPr>
            <a:r>
              <a:rPr lang="en-US" sz="1000" dirty="0">
                <a:solidFill>
                  <a:srgbClr val="2C3E50"/>
                </a:solidFill>
                <a:latin typeface="Raleway" pitchFamily="34" charset="0"/>
                <a:ea typeface="Raleway" pitchFamily="34" charset="-122"/>
                <a:cs typeface="Raleway" pitchFamily="34" charset="-120"/>
              </a:rPr>
              <a:t>Mise en place de 5 coopératives de transformation durable</a:t>
            </a:r>
            <a:endParaRPr lang="en-US" sz="1000" dirty="0"/>
          </a:p>
        </p:txBody>
      </p:sp>
      <p:sp>
        <p:nvSpPr>
          <p:cNvPr id="85" name="Text 74"/>
          <p:cNvSpPr txBox="1"/>
          <p:nvPr/>
        </p:nvSpPr>
        <p:spPr>
          <a:xfrm>
            <a:off x="12585802" y="9201607"/>
            <a:ext cx="4072738" cy="152705"/>
          </a:xfrm>
          <a:prstGeom prst="rect">
            <a:avLst/>
          </a:prstGeom>
          <a:noFill/>
          <a:ln/>
        </p:spPr>
        <p:txBody>
          <a:bodyPr wrap="square" lIns="0" tIns="0" rIns="0" bIns="0" rtlCol="0" anchor="ctr"/>
          <a:lstStyle/>
          <a:p>
            <a:pPr marL="0" indent="0" algn="l">
              <a:buNone/>
            </a:pPr>
            <a:r>
              <a:rPr lang="en-US" sz="1000" dirty="0">
                <a:solidFill>
                  <a:srgbClr val="2C3E50"/>
                </a:solidFill>
                <a:latin typeface="Raleway" pitchFamily="34" charset="0"/>
                <a:ea typeface="Raleway" pitchFamily="34" charset="-122"/>
                <a:cs typeface="Raleway" pitchFamily="34" charset="-120"/>
              </a:rPr>
              <a:t>Formation sur la valorisation des déchets et l'économie circulaire</a:t>
            </a:r>
            <a:endParaRPr lang="en-US" sz="1000" dirty="0"/>
          </a:p>
        </p:txBody>
      </p:sp>
      <p:pic>
        <p:nvPicPr>
          <p:cNvPr id="86" name="Image 9" descr="preencoded.png"/>
          <p:cNvPicPr>
            <a:picLocks noChangeAspect="1"/>
          </p:cNvPicPr>
          <p:nvPr/>
        </p:nvPicPr>
        <p:blipFill>
          <a:blip r:embed="rId12"/>
          <a:srcRect t="-44" b="-44"/>
          <a:stretch/>
        </p:blipFill>
        <p:spPr>
          <a:xfrm>
            <a:off x="457200" y="9868205"/>
            <a:ext cx="256946" cy="228600"/>
          </a:xfrm>
          <a:prstGeom prst="rect">
            <a:avLst/>
          </a:prstGeom>
        </p:spPr>
      </p:pic>
      <p:sp>
        <p:nvSpPr>
          <p:cNvPr id="87" name="Text 75"/>
          <p:cNvSpPr txBox="1"/>
          <p:nvPr/>
        </p:nvSpPr>
        <p:spPr>
          <a:xfrm>
            <a:off x="828446" y="9829800"/>
            <a:ext cx="3514954" cy="305410"/>
          </a:xfrm>
          <a:prstGeom prst="rect">
            <a:avLst/>
          </a:prstGeom>
          <a:noFill/>
          <a:ln/>
        </p:spPr>
        <p:txBody>
          <a:bodyPr wrap="square" lIns="0" tIns="0" rIns="0" bIns="0" rtlCol="0" anchor="ctr"/>
          <a:lstStyle/>
          <a:p>
            <a:pPr marL="0" indent="0" algn="l">
              <a:buNone/>
            </a:pPr>
            <a:r>
              <a:rPr lang="en-US" sz="1800" b="1" dirty="0">
                <a:solidFill>
                  <a:srgbClr val="6D28D9"/>
                </a:solidFill>
                <a:latin typeface="Montserrat" pitchFamily="34" charset="0"/>
                <a:ea typeface="Montserrat" pitchFamily="34" charset="-122"/>
                <a:cs typeface="Montserrat" pitchFamily="34" charset="-120"/>
              </a:rPr>
              <a:t>Indicateurs de performance</a:t>
            </a:r>
            <a:endParaRPr lang="en-US" sz="1800" dirty="0"/>
          </a:p>
        </p:txBody>
      </p:sp>
      <p:sp>
        <p:nvSpPr>
          <p:cNvPr id="88" name="Shape 76"/>
          <p:cNvSpPr/>
          <p:nvPr/>
        </p:nvSpPr>
        <p:spPr>
          <a:xfrm>
            <a:off x="761695" y="10287000"/>
            <a:ext cx="4058107" cy="418795"/>
          </a:xfrm>
          <a:prstGeom prst="roundRect">
            <a:avLst>
              <a:gd name="adj" fmla="val 39698"/>
            </a:avLst>
          </a:prstGeom>
          <a:solidFill>
            <a:srgbClr val="9B59B6">
              <a:alpha val="10000"/>
            </a:srgbClr>
          </a:solidFill>
          <a:ln/>
        </p:spPr>
      </p:sp>
      <p:sp>
        <p:nvSpPr>
          <p:cNvPr id="89" name="Shape 77"/>
          <p:cNvSpPr/>
          <p:nvPr/>
        </p:nvSpPr>
        <p:spPr>
          <a:xfrm>
            <a:off x="761695" y="10287000"/>
            <a:ext cx="38405" cy="418795"/>
          </a:xfrm>
          <a:prstGeom prst="rect">
            <a:avLst/>
          </a:prstGeom>
          <a:solidFill>
            <a:srgbClr val="9B59B6"/>
          </a:solidFill>
          <a:ln/>
        </p:spPr>
      </p:sp>
      <p:pic>
        <p:nvPicPr>
          <p:cNvPr id="90" name="Image 10" descr="preencoded.png"/>
          <p:cNvPicPr>
            <a:picLocks noChangeAspect="1"/>
          </p:cNvPicPr>
          <p:nvPr/>
        </p:nvPicPr>
        <p:blipFill>
          <a:blip r:embed="rId13"/>
          <a:srcRect/>
          <a:stretch/>
        </p:blipFill>
        <p:spPr>
          <a:xfrm>
            <a:off x="914400" y="10427818"/>
            <a:ext cx="133502" cy="133502"/>
          </a:xfrm>
          <a:prstGeom prst="rect">
            <a:avLst/>
          </a:prstGeom>
        </p:spPr>
      </p:pic>
      <p:sp>
        <p:nvSpPr>
          <p:cNvPr id="91" name="Shape 78"/>
          <p:cNvSpPr/>
          <p:nvPr/>
        </p:nvSpPr>
        <p:spPr>
          <a:xfrm>
            <a:off x="4934102" y="10287000"/>
            <a:ext cx="4058107" cy="418795"/>
          </a:xfrm>
          <a:prstGeom prst="roundRect">
            <a:avLst>
              <a:gd name="adj" fmla="val 39698"/>
            </a:avLst>
          </a:prstGeom>
          <a:solidFill>
            <a:srgbClr val="9B59B6">
              <a:alpha val="10000"/>
            </a:srgbClr>
          </a:solidFill>
          <a:ln/>
        </p:spPr>
      </p:sp>
      <p:sp>
        <p:nvSpPr>
          <p:cNvPr id="92" name="Shape 79"/>
          <p:cNvSpPr/>
          <p:nvPr/>
        </p:nvSpPr>
        <p:spPr>
          <a:xfrm>
            <a:off x="4934102" y="10287000"/>
            <a:ext cx="38405" cy="418795"/>
          </a:xfrm>
          <a:prstGeom prst="rect">
            <a:avLst/>
          </a:prstGeom>
          <a:solidFill>
            <a:srgbClr val="9B59B6"/>
          </a:solidFill>
          <a:ln/>
        </p:spPr>
      </p:sp>
      <p:sp>
        <p:nvSpPr>
          <p:cNvPr id="93" name="Shape 80"/>
          <p:cNvSpPr/>
          <p:nvPr/>
        </p:nvSpPr>
        <p:spPr>
          <a:xfrm>
            <a:off x="761695" y="10820095"/>
            <a:ext cx="4058107" cy="418795"/>
          </a:xfrm>
          <a:prstGeom prst="roundRect">
            <a:avLst>
              <a:gd name="adj" fmla="val 39698"/>
            </a:avLst>
          </a:prstGeom>
          <a:solidFill>
            <a:srgbClr val="9B59B6">
              <a:alpha val="10000"/>
            </a:srgbClr>
          </a:solidFill>
          <a:ln/>
        </p:spPr>
      </p:sp>
      <p:sp>
        <p:nvSpPr>
          <p:cNvPr id="94" name="Shape 81"/>
          <p:cNvSpPr/>
          <p:nvPr/>
        </p:nvSpPr>
        <p:spPr>
          <a:xfrm>
            <a:off x="761695" y="10820095"/>
            <a:ext cx="38405" cy="418795"/>
          </a:xfrm>
          <a:prstGeom prst="rect">
            <a:avLst/>
          </a:prstGeom>
          <a:solidFill>
            <a:srgbClr val="9B59B6"/>
          </a:solidFill>
          <a:ln/>
        </p:spPr>
      </p:sp>
      <p:sp>
        <p:nvSpPr>
          <p:cNvPr id="95" name="Text 82"/>
          <p:cNvSpPr txBox="1"/>
          <p:nvPr/>
        </p:nvSpPr>
        <p:spPr>
          <a:xfrm>
            <a:off x="1086307" y="10420502"/>
            <a:ext cx="3253435" cy="152705"/>
          </a:xfrm>
          <a:prstGeom prst="rect">
            <a:avLst/>
          </a:prstGeom>
          <a:noFill/>
          <a:ln/>
        </p:spPr>
        <p:txBody>
          <a:bodyPr wrap="square" lIns="0" tIns="0" rIns="0" bIns="0" rtlCol="0" anchor="ctr"/>
          <a:lstStyle/>
          <a:p>
            <a:pPr marL="0" indent="0" algn="l">
              <a:buNone/>
            </a:pPr>
            <a:r>
              <a:rPr lang="en-US" sz="1000" dirty="0">
                <a:solidFill>
                  <a:srgbClr val="2C3E50"/>
                </a:solidFill>
                <a:latin typeface="Raleway" pitchFamily="34" charset="0"/>
                <a:ea typeface="Raleway" pitchFamily="34" charset="-122"/>
                <a:cs typeface="Raleway" pitchFamily="34" charset="-120"/>
              </a:rPr>
              <a:t>25 plans d'adaptation communautaires développés</a:t>
            </a:r>
            <a:endParaRPr lang="en-US" sz="1000" dirty="0"/>
          </a:p>
        </p:txBody>
      </p:sp>
      <p:pic>
        <p:nvPicPr>
          <p:cNvPr id="96" name="Image 11" descr="preencoded.png"/>
          <p:cNvPicPr>
            <a:picLocks noChangeAspect="1"/>
          </p:cNvPicPr>
          <p:nvPr/>
        </p:nvPicPr>
        <p:blipFill>
          <a:blip r:embed="rId13"/>
          <a:srcRect/>
          <a:stretch/>
        </p:blipFill>
        <p:spPr>
          <a:xfrm>
            <a:off x="5086807" y="10427818"/>
            <a:ext cx="133502" cy="133502"/>
          </a:xfrm>
          <a:prstGeom prst="rect">
            <a:avLst/>
          </a:prstGeom>
        </p:spPr>
      </p:pic>
      <p:sp>
        <p:nvSpPr>
          <p:cNvPr id="97" name="Shape 83"/>
          <p:cNvSpPr/>
          <p:nvPr/>
        </p:nvSpPr>
        <p:spPr>
          <a:xfrm>
            <a:off x="761695" y="11354105"/>
            <a:ext cx="4058107" cy="418795"/>
          </a:xfrm>
          <a:prstGeom prst="roundRect">
            <a:avLst>
              <a:gd name="adj" fmla="val 39698"/>
            </a:avLst>
          </a:prstGeom>
          <a:solidFill>
            <a:srgbClr val="9B59B6">
              <a:alpha val="10000"/>
            </a:srgbClr>
          </a:solidFill>
          <a:ln/>
        </p:spPr>
      </p:sp>
      <p:sp>
        <p:nvSpPr>
          <p:cNvPr id="98" name="Shape 84"/>
          <p:cNvSpPr/>
          <p:nvPr/>
        </p:nvSpPr>
        <p:spPr>
          <a:xfrm>
            <a:off x="761695" y="11354105"/>
            <a:ext cx="38405" cy="418795"/>
          </a:xfrm>
          <a:prstGeom prst="rect">
            <a:avLst/>
          </a:prstGeom>
          <a:solidFill>
            <a:srgbClr val="9B59B6"/>
          </a:solidFill>
          <a:ln/>
        </p:spPr>
      </p:sp>
      <p:sp>
        <p:nvSpPr>
          <p:cNvPr id="99" name="Text 85"/>
          <p:cNvSpPr txBox="1"/>
          <p:nvPr/>
        </p:nvSpPr>
        <p:spPr>
          <a:xfrm>
            <a:off x="5257800" y="10420502"/>
            <a:ext cx="3300984" cy="152705"/>
          </a:xfrm>
          <a:prstGeom prst="rect">
            <a:avLst/>
          </a:prstGeom>
          <a:noFill/>
          <a:ln/>
        </p:spPr>
        <p:txBody>
          <a:bodyPr wrap="square" lIns="0" tIns="0" rIns="0" bIns="0" rtlCol="0" anchor="ctr"/>
          <a:lstStyle/>
          <a:p>
            <a:pPr marL="0" indent="0" algn="l">
              <a:buNone/>
            </a:pPr>
            <a:r>
              <a:rPr lang="en-US" sz="1000" dirty="0">
                <a:solidFill>
                  <a:srgbClr val="2C3E50"/>
                </a:solidFill>
                <a:latin typeface="Raleway" pitchFamily="34" charset="0"/>
                <a:ea typeface="Raleway" pitchFamily="34" charset="-122"/>
                <a:cs typeface="Raleway" pitchFamily="34" charset="-120"/>
              </a:rPr>
              <a:t>2000 agriculteurs adoptant des pratiques résilientes</a:t>
            </a:r>
            <a:endParaRPr lang="en-US" sz="1000" dirty="0"/>
          </a:p>
        </p:txBody>
      </p:sp>
      <p:pic>
        <p:nvPicPr>
          <p:cNvPr id="100" name="Image 12" descr="preencoded.png"/>
          <p:cNvPicPr>
            <a:picLocks noChangeAspect="1"/>
          </p:cNvPicPr>
          <p:nvPr/>
        </p:nvPicPr>
        <p:blipFill>
          <a:blip r:embed="rId13"/>
          <a:srcRect/>
          <a:stretch/>
        </p:blipFill>
        <p:spPr>
          <a:xfrm>
            <a:off x="914400" y="10960913"/>
            <a:ext cx="133502" cy="133502"/>
          </a:xfrm>
          <a:prstGeom prst="rect">
            <a:avLst/>
          </a:prstGeom>
        </p:spPr>
      </p:pic>
      <p:sp>
        <p:nvSpPr>
          <p:cNvPr id="101" name="Shape 86"/>
          <p:cNvSpPr/>
          <p:nvPr/>
        </p:nvSpPr>
        <p:spPr>
          <a:xfrm>
            <a:off x="4934102" y="10820095"/>
            <a:ext cx="4058107" cy="418795"/>
          </a:xfrm>
          <a:prstGeom prst="roundRect">
            <a:avLst>
              <a:gd name="adj" fmla="val 39698"/>
            </a:avLst>
          </a:prstGeom>
          <a:solidFill>
            <a:srgbClr val="9B59B6">
              <a:alpha val="10000"/>
            </a:srgbClr>
          </a:solidFill>
          <a:ln/>
        </p:spPr>
      </p:sp>
      <p:sp>
        <p:nvSpPr>
          <p:cNvPr id="102" name="Shape 87"/>
          <p:cNvSpPr/>
          <p:nvPr/>
        </p:nvSpPr>
        <p:spPr>
          <a:xfrm>
            <a:off x="4934102" y="10820095"/>
            <a:ext cx="38405" cy="418795"/>
          </a:xfrm>
          <a:prstGeom prst="rect">
            <a:avLst/>
          </a:prstGeom>
          <a:solidFill>
            <a:srgbClr val="9B59B6"/>
          </a:solidFill>
          <a:ln/>
        </p:spPr>
      </p:sp>
      <p:sp>
        <p:nvSpPr>
          <p:cNvPr id="103" name="Text 88"/>
          <p:cNvSpPr txBox="1"/>
          <p:nvPr/>
        </p:nvSpPr>
        <p:spPr>
          <a:xfrm>
            <a:off x="1086307" y="10953598"/>
            <a:ext cx="2996489" cy="152705"/>
          </a:xfrm>
          <a:prstGeom prst="rect">
            <a:avLst/>
          </a:prstGeom>
          <a:noFill/>
          <a:ln/>
        </p:spPr>
        <p:txBody>
          <a:bodyPr wrap="square" lIns="0" tIns="0" rIns="0" bIns="0" rtlCol="0" anchor="ctr"/>
          <a:lstStyle/>
          <a:p>
            <a:pPr marL="0" indent="0" algn="l">
              <a:buNone/>
            </a:pPr>
            <a:r>
              <a:rPr lang="en-US" sz="1000" dirty="0">
                <a:solidFill>
                  <a:srgbClr val="2C3E50"/>
                </a:solidFill>
                <a:latin typeface="Raleway" pitchFamily="34" charset="0"/>
                <a:ea typeface="Raleway" pitchFamily="34" charset="-122"/>
                <a:cs typeface="Raleway" pitchFamily="34" charset="-120"/>
              </a:rPr>
              <a:t>30% d'augmentation des rendements agricoles</a:t>
            </a:r>
            <a:endParaRPr lang="en-US" sz="1000" dirty="0"/>
          </a:p>
        </p:txBody>
      </p:sp>
      <p:pic>
        <p:nvPicPr>
          <p:cNvPr id="104" name="Image 13" descr="preencoded.png"/>
          <p:cNvPicPr>
            <a:picLocks noChangeAspect="1"/>
          </p:cNvPicPr>
          <p:nvPr/>
        </p:nvPicPr>
        <p:blipFill>
          <a:blip r:embed="rId13"/>
          <a:srcRect/>
          <a:stretch/>
        </p:blipFill>
        <p:spPr>
          <a:xfrm>
            <a:off x="5086807" y="10960913"/>
            <a:ext cx="133502" cy="133502"/>
          </a:xfrm>
          <a:prstGeom prst="rect">
            <a:avLst/>
          </a:prstGeom>
        </p:spPr>
      </p:pic>
      <p:sp>
        <p:nvSpPr>
          <p:cNvPr id="105" name="Text 89"/>
          <p:cNvSpPr txBox="1"/>
          <p:nvPr/>
        </p:nvSpPr>
        <p:spPr>
          <a:xfrm>
            <a:off x="5257800" y="10953598"/>
            <a:ext cx="1881835" cy="152705"/>
          </a:xfrm>
          <a:prstGeom prst="rect">
            <a:avLst/>
          </a:prstGeom>
          <a:noFill/>
          <a:ln/>
        </p:spPr>
        <p:txBody>
          <a:bodyPr wrap="square" lIns="0" tIns="0" rIns="0" bIns="0" rtlCol="0" anchor="ctr"/>
          <a:lstStyle/>
          <a:p>
            <a:pPr marL="0" indent="0" algn="l">
              <a:buNone/>
            </a:pPr>
            <a:r>
              <a:rPr lang="en-US" sz="1000" dirty="0">
                <a:solidFill>
                  <a:srgbClr val="2C3E50"/>
                </a:solidFill>
                <a:latin typeface="Raleway" pitchFamily="34" charset="0"/>
                <a:ea typeface="Raleway" pitchFamily="34" charset="-122"/>
                <a:cs typeface="Raleway" pitchFamily="34" charset="-120"/>
              </a:rPr>
              <a:t>50 kits solaires opérationnels</a:t>
            </a:r>
            <a:endParaRPr lang="en-US" sz="1000" dirty="0"/>
          </a:p>
        </p:txBody>
      </p:sp>
      <p:pic>
        <p:nvPicPr>
          <p:cNvPr id="106" name="Image 14" descr="preencoded.png"/>
          <p:cNvPicPr>
            <a:picLocks noChangeAspect="1"/>
          </p:cNvPicPr>
          <p:nvPr/>
        </p:nvPicPr>
        <p:blipFill>
          <a:blip r:embed="rId13"/>
          <a:srcRect/>
          <a:stretch/>
        </p:blipFill>
        <p:spPr>
          <a:xfrm>
            <a:off x="914400" y="11494008"/>
            <a:ext cx="133502" cy="133502"/>
          </a:xfrm>
          <a:prstGeom prst="rect">
            <a:avLst/>
          </a:prstGeom>
        </p:spPr>
      </p:pic>
      <p:sp>
        <p:nvSpPr>
          <p:cNvPr id="107" name="Shape 90"/>
          <p:cNvSpPr/>
          <p:nvPr/>
        </p:nvSpPr>
        <p:spPr>
          <a:xfrm>
            <a:off x="4934102" y="11354105"/>
            <a:ext cx="4058107" cy="418795"/>
          </a:xfrm>
          <a:prstGeom prst="roundRect">
            <a:avLst>
              <a:gd name="adj" fmla="val 39698"/>
            </a:avLst>
          </a:prstGeom>
          <a:solidFill>
            <a:srgbClr val="9B59B6">
              <a:alpha val="10000"/>
            </a:srgbClr>
          </a:solidFill>
          <a:ln/>
        </p:spPr>
      </p:sp>
      <p:sp>
        <p:nvSpPr>
          <p:cNvPr id="108" name="Shape 91"/>
          <p:cNvSpPr/>
          <p:nvPr/>
        </p:nvSpPr>
        <p:spPr>
          <a:xfrm>
            <a:off x="4934102" y="11354105"/>
            <a:ext cx="38405" cy="418795"/>
          </a:xfrm>
          <a:prstGeom prst="rect">
            <a:avLst/>
          </a:prstGeom>
          <a:solidFill>
            <a:srgbClr val="9B59B6"/>
          </a:solidFill>
          <a:ln/>
        </p:spPr>
      </p:sp>
      <p:sp>
        <p:nvSpPr>
          <p:cNvPr id="109" name="Text 92"/>
          <p:cNvSpPr txBox="1"/>
          <p:nvPr/>
        </p:nvSpPr>
        <p:spPr>
          <a:xfrm>
            <a:off x="1086307" y="11487607"/>
            <a:ext cx="2281428" cy="152705"/>
          </a:xfrm>
          <a:prstGeom prst="rect">
            <a:avLst/>
          </a:prstGeom>
          <a:noFill/>
          <a:ln/>
        </p:spPr>
        <p:txBody>
          <a:bodyPr wrap="square" lIns="0" tIns="0" rIns="0" bIns="0" rtlCol="0" anchor="ctr"/>
          <a:lstStyle/>
          <a:p>
            <a:pPr marL="0" indent="0" algn="l">
              <a:buNone/>
            </a:pPr>
            <a:r>
              <a:rPr lang="en-US" sz="1000" dirty="0">
                <a:solidFill>
                  <a:srgbClr val="2C3E50"/>
                </a:solidFill>
                <a:latin typeface="Raleway" pitchFamily="34" charset="0"/>
                <a:ea typeface="Raleway" pitchFamily="34" charset="-122"/>
                <a:cs typeface="Raleway" pitchFamily="34" charset="-120"/>
              </a:rPr>
              <a:t>15 entreprises vertes viables créées</a:t>
            </a:r>
            <a:endParaRPr lang="en-US" sz="1000" dirty="0"/>
          </a:p>
        </p:txBody>
      </p:sp>
      <p:pic>
        <p:nvPicPr>
          <p:cNvPr id="110" name="Image 15" descr="preencoded.png"/>
          <p:cNvPicPr>
            <a:picLocks noChangeAspect="1"/>
          </p:cNvPicPr>
          <p:nvPr/>
        </p:nvPicPr>
        <p:blipFill>
          <a:blip r:embed="rId13"/>
          <a:srcRect/>
          <a:stretch/>
        </p:blipFill>
        <p:spPr>
          <a:xfrm>
            <a:off x="5086807" y="11494008"/>
            <a:ext cx="133502" cy="133502"/>
          </a:xfrm>
          <a:prstGeom prst="rect">
            <a:avLst/>
          </a:prstGeom>
        </p:spPr>
      </p:pic>
      <p:sp>
        <p:nvSpPr>
          <p:cNvPr id="111" name="Text 93"/>
          <p:cNvSpPr txBox="1"/>
          <p:nvPr/>
        </p:nvSpPr>
        <p:spPr>
          <a:xfrm>
            <a:off x="5257800" y="11487607"/>
            <a:ext cx="2824582" cy="152705"/>
          </a:xfrm>
          <a:prstGeom prst="rect">
            <a:avLst/>
          </a:prstGeom>
          <a:noFill/>
          <a:ln/>
        </p:spPr>
        <p:txBody>
          <a:bodyPr wrap="square" lIns="0" tIns="0" rIns="0" bIns="0" rtlCol="0" anchor="ctr"/>
          <a:lstStyle/>
          <a:p>
            <a:pPr marL="0" indent="0" algn="l">
              <a:buNone/>
            </a:pPr>
            <a:r>
              <a:rPr lang="en-US" sz="1000" dirty="0">
                <a:solidFill>
                  <a:srgbClr val="2C3E50"/>
                </a:solidFill>
                <a:latin typeface="Raleway" pitchFamily="34" charset="0"/>
                <a:ea typeface="Raleway" pitchFamily="34" charset="-122"/>
                <a:cs typeface="Raleway" pitchFamily="34" charset="-120"/>
              </a:rPr>
              <a:t>5000 personnes avec accès amélioré à l'eau</a:t>
            </a:r>
            <a:endParaRPr lang="en-US" sz="1000" dirty="0"/>
          </a:p>
        </p:txBody>
      </p:sp>
      <p:pic>
        <p:nvPicPr>
          <p:cNvPr id="112" name="Image 16" descr="preencoded.png"/>
          <p:cNvPicPr>
            <a:picLocks noChangeAspect="1"/>
          </p:cNvPicPr>
          <p:nvPr/>
        </p:nvPicPr>
        <p:blipFill>
          <a:blip r:embed="rId14"/>
          <a:srcRect l="-80" r="-80"/>
          <a:stretch/>
        </p:blipFill>
        <p:spPr>
          <a:xfrm>
            <a:off x="9296705" y="9868205"/>
            <a:ext cx="286207" cy="228600"/>
          </a:xfrm>
          <a:prstGeom prst="rect">
            <a:avLst/>
          </a:prstGeom>
        </p:spPr>
      </p:pic>
      <p:sp>
        <p:nvSpPr>
          <p:cNvPr id="113" name="Text 94"/>
          <p:cNvSpPr txBox="1"/>
          <p:nvPr/>
        </p:nvSpPr>
        <p:spPr>
          <a:xfrm>
            <a:off x="9696298" y="9829800"/>
            <a:ext cx="2839212" cy="305410"/>
          </a:xfrm>
          <a:prstGeom prst="rect">
            <a:avLst/>
          </a:prstGeom>
          <a:noFill/>
          <a:ln/>
        </p:spPr>
        <p:txBody>
          <a:bodyPr wrap="square" lIns="0" tIns="0" rIns="0" bIns="0" rtlCol="0" anchor="ctr"/>
          <a:lstStyle/>
          <a:p>
            <a:pPr marL="0" indent="0" algn="l">
              <a:buNone/>
            </a:pPr>
            <a:r>
              <a:rPr lang="en-US" sz="1800" b="1" dirty="0">
                <a:solidFill>
                  <a:srgbClr val="047857"/>
                </a:solidFill>
                <a:latin typeface="Montserrat" pitchFamily="34" charset="0"/>
                <a:ea typeface="Montserrat" pitchFamily="34" charset="-122"/>
                <a:cs typeface="Montserrat" pitchFamily="34" charset="-120"/>
              </a:rPr>
              <a:t>Partenariats &amp; Budget</a:t>
            </a:r>
            <a:endParaRPr lang="en-US" sz="1800" dirty="0"/>
          </a:p>
        </p:txBody>
      </p:sp>
      <p:sp>
        <p:nvSpPr>
          <p:cNvPr id="114" name="Shape 95"/>
          <p:cNvSpPr/>
          <p:nvPr/>
        </p:nvSpPr>
        <p:spPr>
          <a:xfrm>
            <a:off x="9601200" y="10287000"/>
            <a:ext cx="8229600" cy="1561795"/>
          </a:xfrm>
          <a:prstGeom prst="roundRect">
            <a:avLst>
              <a:gd name="adj" fmla="val 2856"/>
            </a:avLst>
          </a:prstGeom>
          <a:solidFill>
            <a:srgbClr val="FFFFFF"/>
          </a:solidFill>
          <a:ln/>
          <a:effectLst>
            <a:outerShdw blurRad="12700" dist="12700" dir="16200000" algn="bl" rotWithShape="0">
              <a:srgbClr val="000000">
                <a:alpha val="75000"/>
              </a:srgbClr>
            </a:outerShdw>
          </a:effectLst>
        </p:spPr>
      </p:sp>
      <p:sp>
        <p:nvSpPr>
          <p:cNvPr id="115" name="Text 96"/>
          <p:cNvSpPr txBox="1"/>
          <p:nvPr/>
        </p:nvSpPr>
        <p:spPr>
          <a:xfrm>
            <a:off x="9753905" y="10458907"/>
            <a:ext cx="2658161" cy="181051"/>
          </a:xfrm>
          <a:prstGeom prst="rect">
            <a:avLst/>
          </a:prstGeom>
          <a:noFill/>
          <a:ln/>
        </p:spPr>
        <p:txBody>
          <a:bodyPr wrap="square" lIns="0" tIns="0" rIns="0" bIns="0" rtlCol="0" anchor="ctr"/>
          <a:lstStyle/>
          <a:p>
            <a:pPr marL="0" indent="0" algn="l">
              <a:buNone/>
            </a:pPr>
            <a:r>
              <a:rPr lang="en-US" sz="1200" b="1" dirty="0">
                <a:solidFill>
                  <a:srgbClr val="2C3E50"/>
                </a:solidFill>
                <a:latin typeface="Raleway" pitchFamily="34" charset="0"/>
                <a:ea typeface="Raleway" pitchFamily="34" charset="-122"/>
                <a:cs typeface="Raleway" pitchFamily="34" charset="-120"/>
              </a:rPr>
              <a:t>Partenaires techniques &amp; financiers</a:t>
            </a:r>
            <a:endParaRPr lang="en-US" sz="1200" dirty="0"/>
          </a:p>
        </p:txBody>
      </p:sp>
      <p:sp>
        <p:nvSpPr>
          <p:cNvPr id="116" name="Shape 97"/>
          <p:cNvSpPr/>
          <p:nvPr/>
        </p:nvSpPr>
        <p:spPr>
          <a:xfrm>
            <a:off x="9753905" y="10744200"/>
            <a:ext cx="2590495" cy="533095"/>
          </a:xfrm>
          <a:prstGeom prst="roundRect">
            <a:avLst>
              <a:gd name="adj" fmla="val 12252"/>
            </a:avLst>
          </a:prstGeom>
          <a:solidFill>
            <a:srgbClr val="F9FAFB"/>
          </a:solidFill>
          <a:ln/>
        </p:spPr>
      </p:sp>
      <p:pic>
        <p:nvPicPr>
          <p:cNvPr id="117" name="Image 17" descr="preencoded.png"/>
          <p:cNvPicPr>
            <a:picLocks noChangeAspect="1"/>
          </p:cNvPicPr>
          <p:nvPr/>
        </p:nvPicPr>
        <p:blipFill>
          <a:blip r:embed="rId15"/>
          <a:srcRect/>
          <a:stretch/>
        </p:blipFill>
        <p:spPr>
          <a:xfrm>
            <a:off x="9829800" y="10944454"/>
            <a:ext cx="133502" cy="133502"/>
          </a:xfrm>
          <a:prstGeom prst="rect">
            <a:avLst/>
          </a:prstGeom>
        </p:spPr>
      </p:pic>
      <p:sp>
        <p:nvSpPr>
          <p:cNvPr id="118" name="Shape 98"/>
          <p:cNvSpPr/>
          <p:nvPr/>
        </p:nvSpPr>
        <p:spPr>
          <a:xfrm>
            <a:off x="12420295" y="10744200"/>
            <a:ext cx="2590495" cy="533095"/>
          </a:xfrm>
          <a:prstGeom prst="roundRect">
            <a:avLst>
              <a:gd name="adj" fmla="val 12252"/>
            </a:avLst>
          </a:prstGeom>
          <a:solidFill>
            <a:srgbClr val="F9FAFB"/>
          </a:solidFill>
          <a:ln/>
        </p:spPr>
      </p:sp>
      <p:sp>
        <p:nvSpPr>
          <p:cNvPr id="119" name="Shape 99"/>
          <p:cNvSpPr/>
          <p:nvPr/>
        </p:nvSpPr>
        <p:spPr>
          <a:xfrm>
            <a:off x="15087600" y="10744200"/>
            <a:ext cx="2590495" cy="533095"/>
          </a:xfrm>
          <a:prstGeom prst="roundRect">
            <a:avLst>
              <a:gd name="adj" fmla="val 12252"/>
            </a:avLst>
          </a:prstGeom>
          <a:solidFill>
            <a:srgbClr val="F9FAFB"/>
          </a:solidFill>
          <a:ln/>
        </p:spPr>
      </p:sp>
      <p:sp>
        <p:nvSpPr>
          <p:cNvPr id="120" name="Text 100"/>
          <p:cNvSpPr txBox="1"/>
          <p:nvPr/>
        </p:nvSpPr>
        <p:spPr>
          <a:xfrm>
            <a:off x="10039198" y="10916107"/>
            <a:ext cx="1662379" cy="191110"/>
          </a:xfrm>
          <a:prstGeom prst="rect">
            <a:avLst/>
          </a:prstGeom>
          <a:noFill/>
          <a:ln/>
        </p:spPr>
        <p:txBody>
          <a:bodyPr wrap="square" lIns="0" tIns="0" rIns="0" bIns="0" rtlCol="0" anchor="ctr"/>
          <a:lstStyle/>
          <a:p>
            <a:pPr marL="0" indent="0" algn="l">
              <a:buNone/>
            </a:pPr>
            <a:r>
              <a:rPr lang="en-US" sz="1000" dirty="0">
                <a:solidFill>
                  <a:srgbClr val="2C3E50"/>
                </a:solidFill>
                <a:latin typeface="Raleway" pitchFamily="34" charset="0"/>
                <a:ea typeface="Raleway" pitchFamily="34" charset="-122"/>
                <a:cs typeface="Raleway" pitchFamily="34" charset="-120"/>
              </a:rPr>
              <a:t>Fonds Vert pour le Climat</a:t>
            </a:r>
            <a:endParaRPr lang="en-US" sz="1000" dirty="0"/>
          </a:p>
        </p:txBody>
      </p:sp>
      <p:pic>
        <p:nvPicPr>
          <p:cNvPr id="121" name="Image 18" descr="preencoded.png"/>
          <p:cNvPicPr>
            <a:picLocks noChangeAspect="1"/>
          </p:cNvPicPr>
          <p:nvPr/>
        </p:nvPicPr>
        <p:blipFill>
          <a:blip r:embed="rId16"/>
          <a:srcRect/>
          <a:stretch/>
        </p:blipFill>
        <p:spPr>
          <a:xfrm>
            <a:off x="12497105" y="10944454"/>
            <a:ext cx="133502" cy="133502"/>
          </a:xfrm>
          <a:prstGeom prst="rect">
            <a:avLst/>
          </a:prstGeom>
        </p:spPr>
      </p:pic>
      <p:sp>
        <p:nvSpPr>
          <p:cNvPr id="122" name="Text 101"/>
          <p:cNvSpPr txBox="1"/>
          <p:nvPr/>
        </p:nvSpPr>
        <p:spPr>
          <a:xfrm>
            <a:off x="12706502" y="10820095"/>
            <a:ext cx="2328977" cy="381305"/>
          </a:xfrm>
          <a:prstGeom prst="rect">
            <a:avLst/>
          </a:prstGeom>
          <a:noFill/>
          <a:ln/>
        </p:spPr>
        <p:txBody>
          <a:bodyPr wrap="square" lIns="0" tIns="0" rIns="0" bIns="0" rtlCol="0" anchor="ctr"/>
          <a:lstStyle/>
          <a:p>
            <a:pPr marL="0" indent="0" algn="l">
              <a:buNone/>
            </a:pPr>
            <a:r>
              <a:rPr lang="en-US" sz="1000" dirty="0">
                <a:solidFill>
                  <a:srgbClr val="2C3E50"/>
                </a:solidFill>
                <a:latin typeface="Raleway" pitchFamily="34" charset="0"/>
                <a:ea typeface="Raleway" pitchFamily="34" charset="-122"/>
                <a:cs typeface="Raleway" pitchFamily="34" charset="-120"/>
              </a:rPr>
              <a:t>Banque Africaine de Développement</a:t>
            </a:r>
            <a:endParaRPr lang="en-US" sz="1000" dirty="0"/>
          </a:p>
        </p:txBody>
      </p:sp>
      <p:pic>
        <p:nvPicPr>
          <p:cNvPr id="123" name="Image 19" descr="preencoded.png"/>
          <p:cNvPicPr>
            <a:picLocks noChangeAspect="1"/>
          </p:cNvPicPr>
          <p:nvPr/>
        </p:nvPicPr>
        <p:blipFill>
          <a:blip r:embed="rId17"/>
          <a:srcRect/>
          <a:stretch/>
        </p:blipFill>
        <p:spPr>
          <a:xfrm>
            <a:off x="15163495" y="10944454"/>
            <a:ext cx="133502" cy="133502"/>
          </a:xfrm>
          <a:prstGeom prst="rect">
            <a:avLst/>
          </a:prstGeom>
        </p:spPr>
      </p:pic>
      <p:sp>
        <p:nvSpPr>
          <p:cNvPr id="124" name="Shape 102"/>
          <p:cNvSpPr/>
          <p:nvPr/>
        </p:nvSpPr>
        <p:spPr>
          <a:xfrm>
            <a:off x="9753905" y="11354105"/>
            <a:ext cx="2590495" cy="342900"/>
          </a:xfrm>
          <a:prstGeom prst="roundRect">
            <a:avLst>
              <a:gd name="adj" fmla="val 29630"/>
            </a:avLst>
          </a:prstGeom>
          <a:solidFill>
            <a:srgbClr val="F9FAFB"/>
          </a:solidFill>
          <a:ln/>
        </p:spPr>
      </p:sp>
      <p:sp>
        <p:nvSpPr>
          <p:cNvPr id="125" name="Text 103"/>
          <p:cNvSpPr txBox="1"/>
          <p:nvPr/>
        </p:nvSpPr>
        <p:spPr>
          <a:xfrm>
            <a:off x="15373807" y="10916107"/>
            <a:ext cx="1890979" cy="191110"/>
          </a:xfrm>
          <a:prstGeom prst="rect">
            <a:avLst/>
          </a:prstGeom>
          <a:noFill/>
          <a:ln/>
        </p:spPr>
        <p:txBody>
          <a:bodyPr wrap="square" lIns="0" tIns="0" rIns="0" bIns="0" rtlCol="0" anchor="ctr"/>
          <a:lstStyle/>
          <a:p>
            <a:pPr marL="0" indent="0" algn="l">
              <a:buNone/>
            </a:pPr>
            <a:r>
              <a:rPr lang="en-US" sz="1000" dirty="0">
                <a:solidFill>
                  <a:srgbClr val="2C3E50"/>
                </a:solidFill>
                <a:latin typeface="Raleway" pitchFamily="34" charset="0"/>
                <a:ea typeface="Raleway" pitchFamily="34" charset="-122"/>
                <a:cs typeface="Raleway" pitchFamily="34" charset="-120"/>
              </a:rPr>
              <a:t>Ministère de l'Environnement</a:t>
            </a:r>
            <a:endParaRPr lang="en-US" sz="1000" dirty="0"/>
          </a:p>
        </p:txBody>
      </p:sp>
      <p:pic>
        <p:nvPicPr>
          <p:cNvPr id="126" name="Image 20" descr="preencoded.png"/>
          <p:cNvPicPr>
            <a:picLocks noChangeAspect="1"/>
          </p:cNvPicPr>
          <p:nvPr/>
        </p:nvPicPr>
        <p:blipFill>
          <a:blip r:embed="rId18"/>
          <a:srcRect l="-837" r="-837"/>
          <a:stretch/>
        </p:blipFill>
        <p:spPr>
          <a:xfrm>
            <a:off x="9829800" y="11458346"/>
            <a:ext cx="152705" cy="133502"/>
          </a:xfrm>
          <a:prstGeom prst="rect">
            <a:avLst/>
          </a:prstGeom>
        </p:spPr>
      </p:pic>
      <p:sp>
        <p:nvSpPr>
          <p:cNvPr id="127" name="Shape 104"/>
          <p:cNvSpPr/>
          <p:nvPr/>
        </p:nvSpPr>
        <p:spPr>
          <a:xfrm>
            <a:off x="12420295" y="11354105"/>
            <a:ext cx="2590495" cy="342900"/>
          </a:xfrm>
          <a:prstGeom prst="roundRect">
            <a:avLst>
              <a:gd name="adj" fmla="val 29630"/>
            </a:avLst>
          </a:prstGeom>
          <a:solidFill>
            <a:srgbClr val="F9FAFB"/>
          </a:solidFill>
          <a:ln/>
        </p:spPr>
      </p:sp>
      <p:sp>
        <p:nvSpPr>
          <p:cNvPr id="128" name="Text 105"/>
          <p:cNvSpPr txBox="1"/>
          <p:nvPr/>
        </p:nvSpPr>
        <p:spPr>
          <a:xfrm>
            <a:off x="10058400" y="11430000"/>
            <a:ext cx="1100938" cy="191110"/>
          </a:xfrm>
          <a:prstGeom prst="rect">
            <a:avLst/>
          </a:prstGeom>
          <a:noFill/>
          <a:ln/>
        </p:spPr>
        <p:txBody>
          <a:bodyPr wrap="square" lIns="0" tIns="0" rIns="0" bIns="0" rtlCol="0" anchor="ctr"/>
          <a:lstStyle/>
          <a:p>
            <a:pPr marL="0" indent="0" algn="l">
              <a:buNone/>
            </a:pPr>
            <a:r>
              <a:rPr lang="en-US" sz="1000" dirty="0">
                <a:solidFill>
                  <a:srgbClr val="2C3E50"/>
                </a:solidFill>
                <a:latin typeface="Raleway" pitchFamily="34" charset="0"/>
                <a:ea typeface="Raleway" pitchFamily="34" charset="-122"/>
                <a:cs typeface="Raleway" pitchFamily="34" charset="-120"/>
              </a:rPr>
              <a:t>Agence de l'Eau</a:t>
            </a:r>
            <a:endParaRPr lang="en-US" sz="1000" dirty="0"/>
          </a:p>
        </p:txBody>
      </p:sp>
      <p:pic>
        <p:nvPicPr>
          <p:cNvPr id="129" name="Image 21" descr="preencoded.png"/>
          <p:cNvPicPr>
            <a:picLocks noChangeAspect="1"/>
          </p:cNvPicPr>
          <p:nvPr/>
        </p:nvPicPr>
        <p:blipFill>
          <a:blip r:embed="rId19"/>
          <a:srcRect l="-1507" r="-1507"/>
          <a:stretch/>
        </p:blipFill>
        <p:spPr>
          <a:xfrm>
            <a:off x="12497105" y="11458346"/>
            <a:ext cx="171907" cy="133502"/>
          </a:xfrm>
          <a:prstGeom prst="rect">
            <a:avLst/>
          </a:prstGeom>
        </p:spPr>
      </p:pic>
      <p:sp>
        <p:nvSpPr>
          <p:cNvPr id="130" name="Shape 106"/>
          <p:cNvSpPr/>
          <p:nvPr/>
        </p:nvSpPr>
        <p:spPr>
          <a:xfrm>
            <a:off x="15087600" y="11354105"/>
            <a:ext cx="2590495" cy="342900"/>
          </a:xfrm>
          <a:prstGeom prst="roundRect">
            <a:avLst>
              <a:gd name="adj" fmla="val 29630"/>
            </a:avLst>
          </a:prstGeom>
          <a:solidFill>
            <a:srgbClr val="F9FAFB"/>
          </a:solidFill>
          <a:ln/>
        </p:spPr>
      </p:sp>
      <p:sp>
        <p:nvSpPr>
          <p:cNvPr id="131" name="Text 107"/>
          <p:cNvSpPr txBox="1"/>
          <p:nvPr/>
        </p:nvSpPr>
        <p:spPr>
          <a:xfrm>
            <a:off x="12744907" y="11430000"/>
            <a:ext cx="1262786" cy="191110"/>
          </a:xfrm>
          <a:prstGeom prst="rect">
            <a:avLst/>
          </a:prstGeom>
          <a:noFill/>
          <a:ln/>
        </p:spPr>
        <p:txBody>
          <a:bodyPr wrap="square" lIns="0" tIns="0" rIns="0" bIns="0" rtlCol="0" anchor="ctr"/>
          <a:lstStyle/>
          <a:p>
            <a:pPr marL="0" indent="0" algn="l">
              <a:buNone/>
            </a:pPr>
            <a:r>
              <a:rPr lang="en-US" sz="1000" dirty="0">
                <a:solidFill>
                  <a:srgbClr val="2C3E50"/>
                </a:solidFill>
                <a:latin typeface="Raleway" pitchFamily="34" charset="0"/>
                <a:ea typeface="Raleway" pitchFamily="34" charset="-122"/>
                <a:cs typeface="Raleway" pitchFamily="34" charset="-120"/>
              </a:rPr>
              <a:t>Universités locales</a:t>
            </a:r>
            <a:endParaRPr lang="en-US" sz="1000" dirty="0"/>
          </a:p>
        </p:txBody>
      </p:sp>
      <p:pic>
        <p:nvPicPr>
          <p:cNvPr id="132" name="Image 22" descr="preencoded.png"/>
          <p:cNvPicPr>
            <a:picLocks noChangeAspect="1"/>
          </p:cNvPicPr>
          <p:nvPr/>
        </p:nvPicPr>
        <p:blipFill>
          <a:blip r:embed="rId20"/>
          <a:srcRect l="-1507" r="-1507"/>
          <a:stretch/>
        </p:blipFill>
        <p:spPr>
          <a:xfrm>
            <a:off x="15163495" y="11458346"/>
            <a:ext cx="171907" cy="133502"/>
          </a:xfrm>
          <a:prstGeom prst="rect">
            <a:avLst/>
          </a:prstGeom>
        </p:spPr>
      </p:pic>
      <p:sp>
        <p:nvSpPr>
          <p:cNvPr id="133" name="Text 108"/>
          <p:cNvSpPr txBox="1"/>
          <p:nvPr/>
        </p:nvSpPr>
        <p:spPr>
          <a:xfrm>
            <a:off x="15411298" y="11430000"/>
            <a:ext cx="1567282" cy="191110"/>
          </a:xfrm>
          <a:prstGeom prst="rect">
            <a:avLst/>
          </a:prstGeom>
          <a:noFill/>
          <a:ln/>
        </p:spPr>
        <p:txBody>
          <a:bodyPr wrap="square" lIns="0" tIns="0" rIns="0" bIns="0" rtlCol="0" anchor="ctr"/>
          <a:lstStyle/>
          <a:p>
            <a:pPr marL="0" indent="0" algn="l">
              <a:buNone/>
            </a:pPr>
            <a:r>
              <a:rPr lang="en-US" sz="1000" dirty="0">
                <a:solidFill>
                  <a:srgbClr val="2C3E50"/>
                </a:solidFill>
                <a:latin typeface="Raleway" pitchFamily="34" charset="0"/>
                <a:ea typeface="Raleway" pitchFamily="34" charset="-122"/>
                <a:cs typeface="Raleway" pitchFamily="34" charset="-120"/>
              </a:rPr>
              <a:t>Associations paysannes</a:t>
            </a:r>
            <a:endParaRPr lang="en-US" sz="1000" dirty="0"/>
          </a:p>
        </p:txBody>
      </p:sp>
      <p:sp>
        <p:nvSpPr>
          <p:cNvPr id="134" name="Shape 109"/>
          <p:cNvSpPr/>
          <p:nvPr/>
        </p:nvSpPr>
        <p:spPr>
          <a:xfrm>
            <a:off x="9601200" y="12001500"/>
            <a:ext cx="8229600" cy="1600200"/>
          </a:xfrm>
          <a:prstGeom prst="roundRect">
            <a:avLst>
              <a:gd name="adj" fmla="val 2721"/>
            </a:avLst>
          </a:prstGeom>
          <a:solidFill>
            <a:srgbClr val="ECFDF5"/>
          </a:solidFill>
          <a:ln/>
        </p:spPr>
      </p:sp>
      <p:sp>
        <p:nvSpPr>
          <p:cNvPr id="135" name="Text 110"/>
          <p:cNvSpPr txBox="1"/>
          <p:nvPr/>
        </p:nvSpPr>
        <p:spPr>
          <a:xfrm>
            <a:off x="9753905" y="12173407"/>
            <a:ext cx="2115007" cy="181051"/>
          </a:xfrm>
          <a:prstGeom prst="rect">
            <a:avLst/>
          </a:prstGeom>
          <a:noFill/>
          <a:ln/>
        </p:spPr>
        <p:txBody>
          <a:bodyPr wrap="square" lIns="0" tIns="0" rIns="0" bIns="0" rtlCol="0" anchor="ctr"/>
          <a:lstStyle/>
          <a:p>
            <a:pPr marL="0" indent="0" algn="l">
              <a:buNone/>
            </a:pPr>
            <a:r>
              <a:rPr lang="en-US" sz="1200" b="1" dirty="0">
                <a:solidFill>
                  <a:srgbClr val="065F46"/>
                </a:solidFill>
                <a:latin typeface="Raleway" pitchFamily="34" charset="0"/>
                <a:ea typeface="Raleway" pitchFamily="34" charset="-122"/>
                <a:cs typeface="Raleway" pitchFamily="34" charset="-120"/>
              </a:rPr>
              <a:t>Budget estimatif 2025-2028</a:t>
            </a:r>
            <a:endParaRPr lang="en-US" sz="1200" dirty="0"/>
          </a:p>
        </p:txBody>
      </p:sp>
      <p:sp>
        <p:nvSpPr>
          <p:cNvPr id="136" name="Text 111"/>
          <p:cNvSpPr txBox="1"/>
          <p:nvPr/>
        </p:nvSpPr>
        <p:spPr>
          <a:xfrm>
            <a:off x="9753905" y="12497105"/>
            <a:ext cx="495605"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Total:</a:t>
            </a:r>
            <a:endParaRPr lang="en-US" sz="1200" dirty="0"/>
          </a:p>
        </p:txBody>
      </p:sp>
      <p:sp>
        <p:nvSpPr>
          <p:cNvPr id="137" name="Text 112"/>
          <p:cNvSpPr txBox="1"/>
          <p:nvPr/>
        </p:nvSpPr>
        <p:spPr>
          <a:xfrm>
            <a:off x="15908731" y="12477902"/>
            <a:ext cx="1914754" cy="228600"/>
          </a:xfrm>
          <a:prstGeom prst="rect">
            <a:avLst/>
          </a:prstGeom>
          <a:noFill/>
          <a:ln/>
        </p:spPr>
        <p:txBody>
          <a:bodyPr wrap="square" lIns="0" tIns="0" rIns="0" bIns="0" rtlCol="0" anchor="ctr"/>
          <a:lstStyle/>
          <a:p>
            <a:pPr marL="0" indent="0" algn="l">
              <a:buNone/>
            </a:pPr>
            <a:r>
              <a:rPr lang="en-US" sz="1500" b="1" dirty="0">
                <a:solidFill>
                  <a:srgbClr val="2C3E50"/>
                </a:solidFill>
                <a:latin typeface="Raleway" pitchFamily="34" charset="0"/>
                <a:ea typeface="Raleway" pitchFamily="34" charset="-122"/>
                <a:cs typeface="Raleway" pitchFamily="34" charset="-120"/>
              </a:rPr>
              <a:t>1,250,000,000 FCFA</a:t>
            </a:r>
            <a:endParaRPr lang="en-US" sz="1500" dirty="0"/>
          </a:p>
        </p:txBody>
      </p:sp>
      <p:sp>
        <p:nvSpPr>
          <p:cNvPr id="138" name="Shape 113"/>
          <p:cNvSpPr/>
          <p:nvPr/>
        </p:nvSpPr>
        <p:spPr>
          <a:xfrm>
            <a:off x="9753905" y="12801600"/>
            <a:ext cx="7925105" cy="75895"/>
          </a:xfrm>
          <a:prstGeom prst="roundRect">
            <a:avLst>
              <a:gd name="adj" fmla="val 1204822"/>
            </a:avLst>
          </a:prstGeom>
          <a:solidFill>
            <a:srgbClr val="E5E7EB"/>
          </a:solidFill>
          <a:ln/>
        </p:spPr>
      </p:sp>
      <p:sp>
        <p:nvSpPr>
          <p:cNvPr id="139" name="Shape 114"/>
          <p:cNvSpPr/>
          <p:nvPr/>
        </p:nvSpPr>
        <p:spPr>
          <a:xfrm>
            <a:off x="9753905" y="12801600"/>
            <a:ext cx="7925105" cy="75895"/>
          </a:xfrm>
          <a:prstGeom prst="roundRect">
            <a:avLst>
              <a:gd name="adj" fmla="val 1204822"/>
            </a:avLst>
          </a:prstGeom>
          <a:solidFill>
            <a:srgbClr val="059669"/>
          </a:solidFill>
          <a:ln/>
        </p:spPr>
      </p:sp>
      <p:sp>
        <p:nvSpPr>
          <p:cNvPr id="140" name="Text 115"/>
          <p:cNvSpPr txBox="1"/>
          <p:nvPr/>
        </p:nvSpPr>
        <p:spPr>
          <a:xfrm>
            <a:off x="9753905" y="13010998"/>
            <a:ext cx="1405433" cy="152705"/>
          </a:xfrm>
          <a:prstGeom prst="rect">
            <a:avLst/>
          </a:prstGeom>
          <a:noFill/>
          <a:ln/>
        </p:spPr>
        <p:txBody>
          <a:bodyPr wrap="square" lIns="0" tIns="0" rIns="0" bIns="0" rtlCol="0" anchor="ctr"/>
          <a:lstStyle/>
          <a:p>
            <a:pPr marL="0" indent="0" algn="l">
              <a:buNone/>
            </a:pPr>
            <a:r>
              <a:rPr lang="en-US" sz="1000" dirty="0">
                <a:solidFill>
                  <a:srgbClr val="2C3E50"/>
                </a:solidFill>
                <a:latin typeface="Raleway" pitchFamily="34" charset="0"/>
                <a:ea typeface="Raleway" pitchFamily="34" charset="-122"/>
                <a:cs typeface="Raleway" pitchFamily="34" charset="-120"/>
              </a:rPr>
              <a:t>Agriculture résiliente:</a:t>
            </a:r>
            <a:endParaRPr lang="en-US" sz="1000" dirty="0"/>
          </a:p>
        </p:txBody>
      </p:sp>
      <p:sp>
        <p:nvSpPr>
          <p:cNvPr id="141" name="Text 116"/>
          <p:cNvSpPr txBox="1"/>
          <p:nvPr/>
        </p:nvSpPr>
        <p:spPr>
          <a:xfrm>
            <a:off x="13754405" y="13010998"/>
            <a:ext cx="1576426" cy="152705"/>
          </a:xfrm>
          <a:prstGeom prst="rect">
            <a:avLst/>
          </a:prstGeom>
          <a:noFill/>
          <a:ln/>
        </p:spPr>
        <p:txBody>
          <a:bodyPr wrap="square" lIns="0" tIns="0" rIns="0" bIns="0" rtlCol="0" anchor="ctr"/>
          <a:lstStyle/>
          <a:p>
            <a:pPr marL="0" indent="0" algn="l">
              <a:buNone/>
            </a:pPr>
            <a:r>
              <a:rPr lang="en-US" sz="1000" dirty="0">
                <a:solidFill>
                  <a:srgbClr val="2C3E50"/>
                </a:solidFill>
                <a:latin typeface="Raleway" pitchFamily="34" charset="0"/>
                <a:ea typeface="Raleway" pitchFamily="34" charset="-122"/>
                <a:cs typeface="Raleway" pitchFamily="34" charset="-120"/>
              </a:rPr>
              <a:t>Énergies renouvelables:</a:t>
            </a:r>
            <a:endParaRPr lang="en-US" sz="1000" dirty="0"/>
          </a:p>
        </p:txBody>
      </p:sp>
      <p:sp>
        <p:nvSpPr>
          <p:cNvPr id="142" name="Text 117"/>
          <p:cNvSpPr txBox="1"/>
          <p:nvPr/>
        </p:nvSpPr>
        <p:spPr>
          <a:xfrm>
            <a:off x="9753905" y="13278002"/>
            <a:ext cx="1110082" cy="152705"/>
          </a:xfrm>
          <a:prstGeom prst="rect">
            <a:avLst/>
          </a:prstGeom>
          <a:noFill/>
          <a:ln/>
        </p:spPr>
        <p:txBody>
          <a:bodyPr wrap="square" lIns="0" tIns="0" rIns="0" bIns="0" rtlCol="0" anchor="ctr"/>
          <a:lstStyle/>
          <a:p>
            <a:pPr marL="0" indent="0" algn="l">
              <a:buNone/>
            </a:pPr>
            <a:r>
              <a:rPr lang="en-US" sz="1000" dirty="0">
                <a:solidFill>
                  <a:srgbClr val="2C3E50"/>
                </a:solidFill>
                <a:latin typeface="Raleway" pitchFamily="34" charset="0"/>
                <a:ea typeface="Raleway" pitchFamily="34" charset="-122"/>
                <a:cs typeface="Raleway" pitchFamily="34" charset="-120"/>
              </a:rPr>
              <a:t>Gestion de l'eau:</a:t>
            </a:r>
            <a:endParaRPr lang="en-US" sz="1000" dirty="0"/>
          </a:p>
        </p:txBody>
      </p:sp>
      <p:sp>
        <p:nvSpPr>
          <p:cNvPr id="143" name="Text 118"/>
          <p:cNvSpPr txBox="1"/>
          <p:nvPr/>
        </p:nvSpPr>
        <p:spPr>
          <a:xfrm>
            <a:off x="13754405" y="13278002"/>
            <a:ext cx="1481328" cy="152705"/>
          </a:xfrm>
          <a:prstGeom prst="rect">
            <a:avLst/>
          </a:prstGeom>
          <a:noFill/>
          <a:ln/>
        </p:spPr>
        <p:txBody>
          <a:bodyPr wrap="square" lIns="0" tIns="0" rIns="0" bIns="0" rtlCol="0" anchor="ctr"/>
          <a:lstStyle/>
          <a:p>
            <a:pPr marL="0" indent="0" algn="l">
              <a:buNone/>
            </a:pPr>
            <a:r>
              <a:rPr lang="en-US" sz="1000" dirty="0">
                <a:solidFill>
                  <a:srgbClr val="2C3E50"/>
                </a:solidFill>
                <a:latin typeface="Raleway" pitchFamily="34" charset="0"/>
                <a:ea typeface="Raleway" pitchFamily="34" charset="-122"/>
                <a:cs typeface="Raleway" pitchFamily="34" charset="-120"/>
              </a:rPr>
              <a:t>Éducation &amp; plaidoyer:</a:t>
            </a:r>
            <a:endParaRPr lang="en-US" sz="1000" dirty="0"/>
          </a:p>
        </p:txBody>
      </p:sp>
      <p:sp>
        <p:nvSpPr>
          <p:cNvPr id="144" name="Text 119"/>
          <p:cNvSpPr txBox="1"/>
          <p:nvPr/>
        </p:nvSpPr>
        <p:spPr>
          <a:xfrm>
            <a:off x="12984480" y="13010998"/>
            <a:ext cx="795528" cy="152705"/>
          </a:xfrm>
          <a:prstGeom prst="rect">
            <a:avLst/>
          </a:prstGeom>
          <a:noFill/>
          <a:ln/>
        </p:spPr>
        <p:txBody>
          <a:bodyPr wrap="square" lIns="0" tIns="0" rIns="0" bIns="0" rtlCol="0" anchor="ctr"/>
          <a:lstStyle/>
          <a:p>
            <a:pPr marL="0" indent="0" algn="l">
              <a:buNone/>
            </a:pPr>
            <a:r>
              <a:rPr lang="en-US" sz="1000" b="1" dirty="0">
                <a:solidFill>
                  <a:srgbClr val="2C3E50"/>
                </a:solidFill>
                <a:latin typeface="Raleway" pitchFamily="34" charset="0"/>
                <a:ea typeface="Raleway" pitchFamily="34" charset="-122"/>
                <a:cs typeface="Raleway" pitchFamily="34" charset="-120"/>
              </a:rPr>
              <a:t>375M FCFA</a:t>
            </a:r>
            <a:endParaRPr lang="en-US" sz="1000" dirty="0"/>
          </a:p>
        </p:txBody>
      </p:sp>
      <p:sp>
        <p:nvSpPr>
          <p:cNvPr id="145" name="Text 120"/>
          <p:cNvSpPr txBox="1"/>
          <p:nvPr/>
        </p:nvSpPr>
        <p:spPr>
          <a:xfrm>
            <a:off x="16980408" y="13010998"/>
            <a:ext cx="805586" cy="152705"/>
          </a:xfrm>
          <a:prstGeom prst="rect">
            <a:avLst/>
          </a:prstGeom>
          <a:noFill/>
          <a:ln/>
        </p:spPr>
        <p:txBody>
          <a:bodyPr wrap="square" lIns="0" tIns="0" rIns="0" bIns="0" rtlCol="0" anchor="ctr"/>
          <a:lstStyle/>
          <a:p>
            <a:pPr marL="0" indent="0" algn="l">
              <a:buNone/>
            </a:pPr>
            <a:r>
              <a:rPr lang="en-US" sz="1000" b="1" dirty="0">
                <a:solidFill>
                  <a:srgbClr val="2C3E50"/>
                </a:solidFill>
                <a:latin typeface="Raleway" pitchFamily="34" charset="0"/>
                <a:ea typeface="Raleway" pitchFamily="34" charset="-122"/>
                <a:cs typeface="Raleway" pitchFamily="34" charset="-120"/>
              </a:rPr>
              <a:t>425M FCFA</a:t>
            </a:r>
            <a:endParaRPr lang="en-US" sz="1000" dirty="0"/>
          </a:p>
        </p:txBody>
      </p:sp>
      <p:sp>
        <p:nvSpPr>
          <p:cNvPr id="146" name="Text 121"/>
          <p:cNvSpPr txBox="1"/>
          <p:nvPr/>
        </p:nvSpPr>
        <p:spPr>
          <a:xfrm>
            <a:off x="12973507" y="13278002"/>
            <a:ext cx="805586" cy="152705"/>
          </a:xfrm>
          <a:prstGeom prst="rect">
            <a:avLst/>
          </a:prstGeom>
          <a:noFill/>
          <a:ln/>
        </p:spPr>
        <p:txBody>
          <a:bodyPr wrap="square" lIns="0" tIns="0" rIns="0" bIns="0" rtlCol="0" anchor="ctr"/>
          <a:lstStyle/>
          <a:p>
            <a:pPr marL="0" indent="0" algn="l">
              <a:buNone/>
            </a:pPr>
            <a:r>
              <a:rPr lang="en-US" sz="1000" b="1" dirty="0">
                <a:solidFill>
                  <a:srgbClr val="2C3E50"/>
                </a:solidFill>
                <a:latin typeface="Raleway" pitchFamily="34" charset="0"/>
                <a:ea typeface="Raleway" pitchFamily="34" charset="-122"/>
                <a:cs typeface="Raleway" pitchFamily="34" charset="-120"/>
              </a:rPr>
              <a:t>250M FCFA</a:t>
            </a:r>
            <a:endParaRPr lang="en-US" sz="1000" dirty="0"/>
          </a:p>
        </p:txBody>
      </p:sp>
      <p:sp>
        <p:nvSpPr>
          <p:cNvPr id="147" name="Text 122"/>
          <p:cNvSpPr txBox="1"/>
          <p:nvPr/>
        </p:nvSpPr>
        <p:spPr>
          <a:xfrm>
            <a:off x="16965778" y="13278002"/>
            <a:ext cx="814730" cy="152705"/>
          </a:xfrm>
          <a:prstGeom prst="rect">
            <a:avLst/>
          </a:prstGeom>
          <a:noFill/>
          <a:ln/>
        </p:spPr>
        <p:txBody>
          <a:bodyPr wrap="square" lIns="0" tIns="0" rIns="0" bIns="0" rtlCol="0" anchor="ctr"/>
          <a:lstStyle/>
          <a:p>
            <a:pPr marL="0" indent="0" algn="l">
              <a:buNone/>
            </a:pPr>
            <a:r>
              <a:rPr lang="en-US" sz="1000" b="1" dirty="0">
                <a:solidFill>
                  <a:srgbClr val="2C3E50"/>
                </a:solidFill>
                <a:latin typeface="Raleway" pitchFamily="34" charset="0"/>
                <a:ea typeface="Raleway" pitchFamily="34" charset="-122"/>
                <a:cs typeface="Raleway" pitchFamily="34" charset="-120"/>
              </a:rPr>
              <a:t>200M FCFA</a:t>
            </a:r>
            <a:endParaRPr lang="en-US" sz="1000" dirty="0"/>
          </a:p>
        </p:txBody>
      </p:sp>
      <p:sp>
        <p:nvSpPr>
          <p:cNvPr id="148" name="Shape 123"/>
          <p:cNvSpPr/>
          <p:nvPr/>
        </p:nvSpPr>
        <p:spPr>
          <a:xfrm>
            <a:off x="0" y="14058900"/>
            <a:ext cx="18288000" cy="504749"/>
          </a:xfrm>
          <a:prstGeom prst="rect">
            <a:avLst/>
          </a:prstGeom>
          <a:solidFill>
            <a:srgbClr val="F3F4F6"/>
          </a:solidFill>
          <a:ln/>
        </p:spPr>
      </p:sp>
      <p:sp>
        <p:nvSpPr>
          <p:cNvPr id="149" name="Shape 124"/>
          <p:cNvSpPr/>
          <p:nvPr/>
        </p:nvSpPr>
        <p:spPr>
          <a:xfrm>
            <a:off x="0" y="14058900"/>
            <a:ext cx="18288000" cy="9144"/>
          </a:xfrm>
          <a:prstGeom prst="rect">
            <a:avLst/>
          </a:prstGeom>
          <a:solidFill>
            <a:srgbClr val="E5E7EB"/>
          </a:solidFill>
          <a:ln/>
        </p:spPr>
      </p:sp>
      <p:pic>
        <p:nvPicPr>
          <p:cNvPr id="150" name="Image 23" descr="preencoded.png"/>
          <p:cNvPicPr>
            <a:picLocks noChangeAspect="1"/>
          </p:cNvPicPr>
          <p:nvPr/>
        </p:nvPicPr>
        <p:blipFill>
          <a:blip r:embed="rId21"/>
          <a:srcRect t="-1100" b="-1100"/>
          <a:stretch/>
        </p:blipFill>
        <p:spPr>
          <a:xfrm>
            <a:off x="457200" y="14247266"/>
            <a:ext cx="114300" cy="133502"/>
          </a:xfrm>
          <a:prstGeom prst="rect">
            <a:avLst/>
          </a:prstGeom>
        </p:spPr>
      </p:pic>
      <p:sp>
        <p:nvSpPr>
          <p:cNvPr id="151" name="Text 125"/>
          <p:cNvSpPr txBox="1"/>
          <p:nvPr/>
        </p:nvSpPr>
        <p:spPr>
          <a:xfrm>
            <a:off x="647395" y="14239951"/>
            <a:ext cx="1805026" cy="152705"/>
          </a:xfrm>
          <a:prstGeom prst="rect">
            <a:avLst/>
          </a:prstGeom>
          <a:noFill/>
          <a:ln/>
        </p:spPr>
        <p:txBody>
          <a:bodyPr wrap="square" lIns="0" tIns="0" rIns="0" bIns="0" rtlCol="0" anchor="ctr"/>
          <a:lstStyle/>
          <a:p>
            <a:pPr marL="0" indent="0" algn="l">
              <a:buNone/>
            </a:pPr>
            <a:r>
              <a:rPr lang="en-US" sz="1000" dirty="0">
                <a:solidFill>
                  <a:srgbClr val="374151"/>
                </a:solidFill>
                <a:latin typeface="Raleway" pitchFamily="34" charset="0"/>
                <a:ea typeface="Raleway" pitchFamily="34" charset="-122"/>
                <a:cs typeface="Raleway" pitchFamily="34" charset="-120"/>
              </a:rPr>
              <a:t>Plan Stratégique 2025-2028</a:t>
            </a:r>
            <a:endParaRPr lang="en-US" sz="1000" dirty="0"/>
          </a:p>
        </p:txBody>
      </p:sp>
      <p:pic>
        <p:nvPicPr>
          <p:cNvPr id="152" name="Image 24" descr="preencoded.png"/>
          <p:cNvPicPr>
            <a:picLocks noChangeAspect="1"/>
          </p:cNvPicPr>
          <p:nvPr/>
        </p:nvPicPr>
        <p:blipFill>
          <a:blip r:embed="rId22"/>
          <a:srcRect/>
          <a:stretch/>
        </p:blipFill>
        <p:spPr>
          <a:xfrm>
            <a:off x="2578608" y="14247266"/>
            <a:ext cx="133502" cy="133502"/>
          </a:xfrm>
          <a:prstGeom prst="rect">
            <a:avLst/>
          </a:prstGeom>
        </p:spPr>
      </p:pic>
      <p:sp>
        <p:nvSpPr>
          <p:cNvPr id="153" name="Text 126"/>
          <p:cNvSpPr txBox="1"/>
          <p:nvPr/>
        </p:nvSpPr>
        <p:spPr>
          <a:xfrm>
            <a:off x="2788006" y="14239951"/>
            <a:ext cx="2110435" cy="152705"/>
          </a:xfrm>
          <a:prstGeom prst="rect">
            <a:avLst/>
          </a:prstGeom>
          <a:noFill/>
          <a:ln/>
        </p:spPr>
        <p:txBody>
          <a:bodyPr wrap="square" lIns="0" tIns="0" rIns="0" bIns="0" rtlCol="0" anchor="ctr"/>
          <a:lstStyle/>
          <a:p>
            <a:pPr marL="0" indent="0" algn="l">
              <a:buNone/>
            </a:pPr>
            <a:r>
              <a:rPr lang="en-US" sz="1000" dirty="0">
                <a:solidFill>
                  <a:srgbClr val="374151"/>
                </a:solidFill>
                <a:latin typeface="Raleway" pitchFamily="34" charset="0"/>
                <a:ea typeface="Raleway" pitchFamily="34" charset="-122"/>
                <a:cs typeface="Raleway" pitchFamily="34" charset="-120"/>
              </a:rPr>
              <a:t>Contact@jerestaure-bienetre.org</a:t>
            </a:r>
            <a:endParaRPr lang="en-US" sz="1000" dirty="0"/>
          </a:p>
        </p:txBody>
      </p:sp>
      <p:sp>
        <p:nvSpPr>
          <p:cNvPr id="154" name="Text 127"/>
          <p:cNvSpPr txBox="1"/>
          <p:nvPr/>
        </p:nvSpPr>
        <p:spPr>
          <a:xfrm>
            <a:off x="16141903" y="14239951"/>
            <a:ext cx="1795882" cy="152705"/>
          </a:xfrm>
          <a:prstGeom prst="rect">
            <a:avLst/>
          </a:prstGeom>
          <a:noFill/>
          <a:ln/>
        </p:spPr>
        <p:txBody>
          <a:bodyPr wrap="square" lIns="0" tIns="0" rIns="0" bIns="0" rtlCol="0" anchor="ctr"/>
          <a:lstStyle/>
          <a:p>
            <a:pPr marL="0" indent="0" algn="l">
              <a:buNone/>
            </a:pPr>
            <a:r>
              <a:rPr lang="en-US" sz="1000" dirty="0">
                <a:solidFill>
                  <a:srgbClr val="374151"/>
                </a:solidFill>
                <a:latin typeface="Raleway" pitchFamily="34" charset="0"/>
                <a:ea typeface="Raleway" pitchFamily="34" charset="-122"/>
                <a:cs typeface="Raleway" pitchFamily="34" charset="-120"/>
              </a:rPr>
              <a:t>JeRestaure Bien-être | 2025</a:t>
            </a:r>
            <a:endParaRPr lang="en-US" sz="10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Shape 0"/>
          <p:cNvSpPr/>
          <p:nvPr/>
        </p:nvSpPr>
        <p:spPr>
          <a:xfrm>
            <a:off x="0" y="0"/>
            <a:ext cx="18288000" cy="12963449"/>
          </a:xfrm>
          <a:prstGeom prst="rect">
            <a:avLst/>
          </a:prstGeom>
          <a:solidFill>
            <a:srgbClr val="F8F9FA"/>
          </a:solidFill>
          <a:ln/>
        </p:spPr>
      </p:sp>
      <p:sp>
        <p:nvSpPr>
          <p:cNvPr id="3" name="Shape 1"/>
          <p:cNvSpPr/>
          <p:nvPr/>
        </p:nvSpPr>
        <p:spPr>
          <a:xfrm>
            <a:off x="0" y="0"/>
            <a:ext cx="18288000" cy="838505"/>
          </a:xfrm>
          <a:prstGeom prst="rect">
            <a:avLst/>
          </a:prstGeom>
          <a:solidFill>
            <a:srgbClr val="1A5276"/>
          </a:solidFill>
          <a:ln/>
        </p:spPr>
      </p:sp>
      <p:sp>
        <p:nvSpPr>
          <p:cNvPr id="4" name="Text 2"/>
          <p:cNvSpPr txBox="1"/>
          <p:nvPr/>
        </p:nvSpPr>
        <p:spPr>
          <a:xfrm>
            <a:off x="457200" y="209398"/>
            <a:ext cx="9553651" cy="419710"/>
          </a:xfrm>
          <a:prstGeom prst="rect">
            <a:avLst/>
          </a:prstGeom>
          <a:noFill/>
          <a:ln/>
        </p:spPr>
        <p:txBody>
          <a:bodyPr wrap="square" lIns="0" tIns="0" rIns="0" bIns="0" rtlCol="0" anchor="ctr"/>
          <a:lstStyle/>
          <a:p>
            <a:pPr marL="0" indent="0" algn="l">
              <a:buNone/>
            </a:pPr>
            <a:r>
              <a:rPr lang="en-US" sz="2700" b="1" dirty="0">
                <a:solidFill>
                  <a:srgbClr val="FFFFFF"/>
                </a:solidFill>
                <a:latin typeface="Montserrat" pitchFamily="34" charset="0"/>
                <a:ea typeface="Montserrat" pitchFamily="34" charset="-122"/>
                <a:cs typeface="Montserrat" pitchFamily="34" charset="-120"/>
              </a:rPr>
              <a:t>Stratégies &amp; Interventions prioritaires - Espace Civique</a:t>
            </a:r>
            <a:endParaRPr lang="en-US" sz="2700" dirty="0"/>
          </a:p>
        </p:txBody>
      </p:sp>
      <p:sp>
        <p:nvSpPr>
          <p:cNvPr id="5" name="Shape 3"/>
          <p:cNvSpPr/>
          <p:nvPr/>
        </p:nvSpPr>
        <p:spPr>
          <a:xfrm>
            <a:off x="0" y="838505"/>
            <a:ext cx="18288000" cy="11582705"/>
          </a:xfrm>
          <a:prstGeom prst="rect">
            <a:avLst/>
          </a:prstGeom>
          <a:solidFill>
            <a:srgbClr val="F9FAFB"/>
          </a:solidFill>
          <a:ln/>
        </p:spPr>
      </p:sp>
      <p:sp>
        <p:nvSpPr>
          <p:cNvPr id="6" name="Shape 4"/>
          <p:cNvSpPr/>
          <p:nvPr/>
        </p:nvSpPr>
        <p:spPr>
          <a:xfrm>
            <a:off x="381305" y="1218895"/>
            <a:ext cx="8458200" cy="3390595"/>
          </a:xfrm>
          <a:prstGeom prst="roundRect">
            <a:avLst>
              <a:gd name="adj" fmla="val 606"/>
            </a:avLst>
          </a:prstGeom>
          <a:solidFill>
            <a:srgbClr val="FFFFFF"/>
          </a:solidFill>
          <a:ln/>
          <a:effectLst>
            <a:outerShdw blurRad="12700" dist="12700" dir="16200000" algn="bl" rotWithShape="0">
              <a:srgbClr val="000000">
                <a:alpha val="75000"/>
              </a:srgbClr>
            </a:outerShdw>
          </a:effectLst>
        </p:spPr>
      </p:sp>
      <p:pic>
        <p:nvPicPr>
          <p:cNvPr id="7" name="Image 0" descr="preencoded.png"/>
          <p:cNvPicPr>
            <a:picLocks noChangeAspect="1"/>
          </p:cNvPicPr>
          <p:nvPr/>
        </p:nvPicPr>
        <p:blipFill>
          <a:blip r:embed="rId3"/>
          <a:srcRect/>
          <a:stretch/>
        </p:blipFill>
        <p:spPr>
          <a:xfrm>
            <a:off x="609905" y="1505102"/>
            <a:ext cx="190195" cy="190195"/>
          </a:xfrm>
          <a:prstGeom prst="rect">
            <a:avLst/>
          </a:prstGeom>
        </p:spPr>
      </p:pic>
      <p:sp>
        <p:nvSpPr>
          <p:cNvPr id="8" name="Text 5"/>
          <p:cNvSpPr txBox="1"/>
          <p:nvPr/>
        </p:nvSpPr>
        <p:spPr>
          <a:xfrm>
            <a:off x="914400" y="1447495"/>
            <a:ext cx="2581351" cy="305410"/>
          </a:xfrm>
          <a:prstGeom prst="rect">
            <a:avLst/>
          </a:prstGeom>
          <a:noFill/>
          <a:ln/>
        </p:spPr>
        <p:txBody>
          <a:bodyPr wrap="square" lIns="0" tIns="0" rIns="0" bIns="0" rtlCol="0" anchor="ctr"/>
          <a:lstStyle/>
          <a:p>
            <a:pPr marL="0" indent="0" algn="l">
              <a:buNone/>
            </a:pPr>
            <a:r>
              <a:rPr lang="en-US" sz="1800" b="1" dirty="0">
                <a:solidFill>
                  <a:srgbClr val="2C3E50"/>
                </a:solidFill>
                <a:latin typeface="Montserrat" pitchFamily="34" charset="0"/>
                <a:ea typeface="Montserrat" pitchFamily="34" charset="-122"/>
                <a:cs typeface="Montserrat" pitchFamily="34" charset="-120"/>
              </a:rPr>
              <a:t>Diagnostic &amp; Enjeux</a:t>
            </a:r>
            <a:endParaRPr lang="en-US" sz="1800" dirty="0"/>
          </a:p>
        </p:txBody>
      </p:sp>
      <p:pic>
        <p:nvPicPr>
          <p:cNvPr id="9" name="Image 1" descr="preencoded.png"/>
          <p:cNvPicPr>
            <a:picLocks noChangeAspect="1"/>
          </p:cNvPicPr>
          <p:nvPr/>
        </p:nvPicPr>
        <p:blipFill>
          <a:blip r:embed="rId4"/>
          <a:srcRect/>
          <a:stretch/>
        </p:blipFill>
        <p:spPr>
          <a:xfrm>
            <a:off x="838505" y="1945843"/>
            <a:ext cx="171907" cy="171907"/>
          </a:xfrm>
          <a:prstGeom prst="rect">
            <a:avLst/>
          </a:prstGeom>
        </p:spPr>
      </p:pic>
      <p:sp>
        <p:nvSpPr>
          <p:cNvPr id="10" name="Text 6"/>
          <p:cNvSpPr txBox="1"/>
          <p:nvPr/>
        </p:nvSpPr>
        <p:spPr>
          <a:xfrm>
            <a:off x="1086307" y="1933956"/>
            <a:ext cx="2710282" cy="200254"/>
          </a:xfrm>
          <a:prstGeom prst="rect">
            <a:avLst/>
          </a:prstGeom>
          <a:noFill/>
          <a:ln/>
        </p:spPr>
        <p:txBody>
          <a:bodyPr wrap="square" lIns="0" tIns="0" rIns="0" bIns="0" rtlCol="0" anchor="ctr"/>
          <a:lstStyle/>
          <a:p>
            <a:pPr marL="0" indent="0" algn="l">
              <a:buNone/>
            </a:pPr>
            <a:r>
              <a:rPr lang="en-US" sz="1300" b="1" dirty="0">
                <a:solidFill>
                  <a:srgbClr val="2C3E50"/>
                </a:solidFill>
                <a:latin typeface="Raleway" pitchFamily="34" charset="0"/>
                <a:ea typeface="Raleway" pitchFamily="34" charset="-122"/>
                <a:cs typeface="Raleway" pitchFamily="34" charset="-120"/>
              </a:rPr>
              <a:t>Restriction de l'espace civique :</a:t>
            </a:r>
            <a:endParaRPr lang="en-US" sz="1300" dirty="0"/>
          </a:p>
        </p:txBody>
      </p:sp>
      <p:sp>
        <p:nvSpPr>
          <p:cNvPr id="11" name="Text 7"/>
          <p:cNvSpPr txBox="1"/>
          <p:nvPr/>
        </p:nvSpPr>
        <p:spPr>
          <a:xfrm>
            <a:off x="838505" y="1933956"/>
            <a:ext cx="7767828" cy="467258"/>
          </a:xfrm>
          <a:prstGeom prst="rect">
            <a:avLst/>
          </a:prstGeom>
          <a:noFill/>
          <a:ln/>
        </p:spPr>
        <p:txBody>
          <a:bodyPr wrap="square" lIns="0" tIns="0" rIns="0" bIns="0" rtlCol="0" anchor="ctr"/>
          <a:lstStyle/>
          <a:p>
            <a:pPr marL="0" indent="0" algn="l">
              <a:buNone/>
            </a:pPr>
            <a:r>
              <a:rPr lang="en-US" sz="1300" dirty="0">
                <a:solidFill>
                  <a:srgbClr val="2C3E50"/>
                </a:solidFill>
                <a:latin typeface="Raleway" pitchFamily="34" charset="0"/>
                <a:ea typeface="Raleway" pitchFamily="34" charset="-122"/>
                <a:cs typeface="Raleway" pitchFamily="34" charset="-120"/>
              </a:rPr>
              <a:t>40% des pays africains présentent un espace civique obstrué ou fermé</a:t>
            </a:r>
            <a:endParaRPr lang="en-US" sz="1300" dirty="0"/>
          </a:p>
        </p:txBody>
      </p:sp>
      <p:pic>
        <p:nvPicPr>
          <p:cNvPr id="12" name="Image 2" descr="preencoded.png"/>
          <p:cNvPicPr>
            <a:picLocks noChangeAspect="1"/>
          </p:cNvPicPr>
          <p:nvPr/>
        </p:nvPicPr>
        <p:blipFill>
          <a:blip r:embed="rId4"/>
          <a:srcRect/>
          <a:stretch/>
        </p:blipFill>
        <p:spPr>
          <a:xfrm>
            <a:off x="838505" y="2593238"/>
            <a:ext cx="171907" cy="171907"/>
          </a:xfrm>
          <a:prstGeom prst="rect">
            <a:avLst/>
          </a:prstGeom>
        </p:spPr>
      </p:pic>
      <p:sp>
        <p:nvSpPr>
          <p:cNvPr id="13" name="Text 8"/>
          <p:cNvSpPr txBox="1"/>
          <p:nvPr/>
        </p:nvSpPr>
        <p:spPr>
          <a:xfrm>
            <a:off x="1086307" y="2581351"/>
            <a:ext cx="1948586" cy="200254"/>
          </a:xfrm>
          <a:prstGeom prst="rect">
            <a:avLst/>
          </a:prstGeom>
          <a:noFill/>
          <a:ln/>
        </p:spPr>
        <p:txBody>
          <a:bodyPr wrap="square" lIns="0" tIns="0" rIns="0" bIns="0" rtlCol="0" anchor="ctr"/>
          <a:lstStyle/>
          <a:p>
            <a:pPr marL="0" indent="0" algn="l">
              <a:buNone/>
            </a:pPr>
            <a:r>
              <a:rPr lang="en-US" sz="1300" b="1" dirty="0">
                <a:solidFill>
                  <a:srgbClr val="2C3E50"/>
                </a:solidFill>
                <a:latin typeface="Raleway" pitchFamily="34" charset="0"/>
                <a:ea typeface="Raleway" pitchFamily="34" charset="-122"/>
                <a:cs typeface="Raleway" pitchFamily="34" charset="-120"/>
              </a:rPr>
              <a:t>Déficit démocratique :</a:t>
            </a:r>
            <a:endParaRPr lang="en-US" sz="1300" dirty="0"/>
          </a:p>
        </p:txBody>
      </p:sp>
      <p:sp>
        <p:nvSpPr>
          <p:cNvPr id="14" name="Text 9"/>
          <p:cNvSpPr txBox="1"/>
          <p:nvPr/>
        </p:nvSpPr>
        <p:spPr>
          <a:xfrm>
            <a:off x="838505" y="2581351"/>
            <a:ext cx="7387438" cy="467258"/>
          </a:xfrm>
          <a:prstGeom prst="rect">
            <a:avLst/>
          </a:prstGeom>
          <a:noFill/>
          <a:ln/>
        </p:spPr>
        <p:txBody>
          <a:bodyPr wrap="square" lIns="0" tIns="0" rIns="0" bIns="0" rtlCol="0" anchor="ctr"/>
          <a:lstStyle/>
          <a:p>
            <a:pPr marL="0" indent="0" algn="l">
              <a:buNone/>
            </a:pPr>
            <a:r>
              <a:rPr lang="en-US" sz="1300" dirty="0">
                <a:solidFill>
                  <a:srgbClr val="2C3E50"/>
                </a:solidFill>
                <a:latin typeface="Raleway" pitchFamily="34" charset="0"/>
                <a:ea typeface="Raleway" pitchFamily="34" charset="-122"/>
                <a:cs typeface="Raleway" pitchFamily="34" charset="-120"/>
              </a:rPr>
              <a:t>Faible participation des jeunes et des femmes dans les processus décisionnels</a:t>
            </a:r>
            <a:endParaRPr lang="en-US" sz="1300" dirty="0"/>
          </a:p>
        </p:txBody>
      </p:sp>
      <p:pic>
        <p:nvPicPr>
          <p:cNvPr id="15" name="Image 3" descr="preencoded.png"/>
          <p:cNvPicPr>
            <a:picLocks noChangeAspect="1"/>
          </p:cNvPicPr>
          <p:nvPr/>
        </p:nvPicPr>
        <p:blipFill>
          <a:blip r:embed="rId4"/>
          <a:srcRect/>
          <a:stretch/>
        </p:blipFill>
        <p:spPr>
          <a:xfrm>
            <a:off x="838505" y="3240634"/>
            <a:ext cx="171907" cy="171907"/>
          </a:xfrm>
          <a:prstGeom prst="rect">
            <a:avLst/>
          </a:prstGeom>
        </p:spPr>
      </p:pic>
      <p:sp>
        <p:nvSpPr>
          <p:cNvPr id="16" name="Text 10"/>
          <p:cNvSpPr txBox="1"/>
          <p:nvPr/>
        </p:nvSpPr>
        <p:spPr>
          <a:xfrm>
            <a:off x="1086307" y="3228746"/>
            <a:ext cx="1986077" cy="200254"/>
          </a:xfrm>
          <a:prstGeom prst="rect">
            <a:avLst/>
          </a:prstGeom>
          <a:noFill/>
          <a:ln/>
        </p:spPr>
        <p:txBody>
          <a:bodyPr wrap="square" lIns="0" tIns="0" rIns="0" bIns="0" rtlCol="0" anchor="ctr"/>
          <a:lstStyle/>
          <a:p>
            <a:pPr marL="0" indent="0" algn="l">
              <a:buNone/>
            </a:pPr>
            <a:r>
              <a:rPr lang="en-US" sz="1300" b="1" dirty="0">
                <a:solidFill>
                  <a:srgbClr val="2C3E50"/>
                </a:solidFill>
                <a:latin typeface="Raleway" pitchFamily="34" charset="0"/>
                <a:ea typeface="Raleway" pitchFamily="34" charset="-122"/>
                <a:cs typeface="Raleway" pitchFamily="34" charset="-120"/>
              </a:rPr>
              <a:t>Gouvernance opaque :</a:t>
            </a:r>
            <a:endParaRPr lang="en-US" sz="1300" dirty="0"/>
          </a:p>
        </p:txBody>
      </p:sp>
      <p:sp>
        <p:nvSpPr>
          <p:cNvPr id="17" name="Text 11"/>
          <p:cNvSpPr txBox="1"/>
          <p:nvPr/>
        </p:nvSpPr>
        <p:spPr>
          <a:xfrm>
            <a:off x="838505" y="3228746"/>
            <a:ext cx="6930238" cy="467258"/>
          </a:xfrm>
          <a:prstGeom prst="rect">
            <a:avLst/>
          </a:prstGeom>
          <a:noFill/>
          <a:ln/>
        </p:spPr>
        <p:txBody>
          <a:bodyPr wrap="square" lIns="0" tIns="0" rIns="0" bIns="0" rtlCol="0" anchor="ctr"/>
          <a:lstStyle/>
          <a:p>
            <a:pPr marL="0" indent="0" algn="l">
              <a:buNone/>
            </a:pPr>
            <a:r>
              <a:rPr lang="en-US" sz="1300" dirty="0">
                <a:solidFill>
                  <a:srgbClr val="2C3E50"/>
                </a:solidFill>
                <a:latin typeface="Raleway" pitchFamily="34" charset="0"/>
                <a:ea typeface="Raleway" pitchFamily="34" charset="-122"/>
                <a:cs typeface="Raleway" pitchFamily="34" charset="-120"/>
              </a:rPr>
              <a:t>Accès limité à l'information publique et aux mécanismes de redevabilité</a:t>
            </a:r>
            <a:endParaRPr lang="en-US" sz="1300" dirty="0"/>
          </a:p>
        </p:txBody>
      </p:sp>
      <p:pic>
        <p:nvPicPr>
          <p:cNvPr id="18" name="Image 4" descr="preencoded.png"/>
          <p:cNvPicPr>
            <a:picLocks noChangeAspect="1"/>
          </p:cNvPicPr>
          <p:nvPr/>
        </p:nvPicPr>
        <p:blipFill>
          <a:blip r:embed="rId4"/>
          <a:srcRect/>
          <a:stretch/>
        </p:blipFill>
        <p:spPr>
          <a:xfrm>
            <a:off x="838505" y="3888943"/>
            <a:ext cx="171907" cy="171907"/>
          </a:xfrm>
          <a:prstGeom prst="rect">
            <a:avLst/>
          </a:prstGeom>
        </p:spPr>
      </p:pic>
      <p:sp>
        <p:nvSpPr>
          <p:cNvPr id="19" name="Text 12"/>
          <p:cNvSpPr txBox="1"/>
          <p:nvPr/>
        </p:nvSpPr>
        <p:spPr>
          <a:xfrm>
            <a:off x="1086307" y="3877056"/>
            <a:ext cx="2186330" cy="200254"/>
          </a:xfrm>
          <a:prstGeom prst="rect">
            <a:avLst/>
          </a:prstGeom>
          <a:noFill/>
          <a:ln/>
        </p:spPr>
        <p:txBody>
          <a:bodyPr wrap="square" lIns="0" tIns="0" rIns="0" bIns="0" rtlCol="0" anchor="ctr"/>
          <a:lstStyle/>
          <a:p>
            <a:pPr marL="0" indent="0" algn="l">
              <a:buNone/>
            </a:pPr>
            <a:r>
              <a:rPr lang="en-US" sz="1300" b="1" dirty="0">
                <a:solidFill>
                  <a:srgbClr val="2C3E50"/>
                </a:solidFill>
                <a:latin typeface="Raleway" pitchFamily="34" charset="0"/>
                <a:ea typeface="Raleway" pitchFamily="34" charset="-122"/>
                <a:cs typeface="Raleway" pitchFamily="34" charset="-120"/>
              </a:rPr>
              <a:t>Libertés fondamentales :</a:t>
            </a:r>
            <a:endParaRPr lang="en-US" sz="1300" dirty="0"/>
          </a:p>
        </p:txBody>
      </p:sp>
      <p:sp>
        <p:nvSpPr>
          <p:cNvPr id="20" name="Text 13"/>
          <p:cNvSpPr txBox="1"/>
          <p:nvPr/>
        </p:nvSpPr>
        <p:spPr>
          <a:xfrm>
            <a:off x="838505" y="3877056"/>
            <a:ext cx="7672730" cy="467258"/>
          </a:xfrm>
          <a:prstGeom prst="rect">
            <a:avLst/>
          </a:prstGeom>
          <a:noFill/>
          <a:ln/>
        </p:spPr>
        <p:txBody>
          <a:bodyPr wrap="square" lIns="0" tIns="0" rIns="0" bIns="0" rtlCol="0" anchor="ctr"/>
          <a:lstStyle/>
          <a:p>
            <a:pPr marL="0" indent="0" algn="l">
              <a:buNone/>
            </a:pPr>
            <a:r>
              <a:rPr lang="en-US" sz="1300" dirty="0">
                <a:solidFill>
                  <a:srgbClr val="2C3E50"/>
                </a:solidFill>
                <a:latin typeface="Raleway" pitchFamily="34" charset="0"/>
                <a:ea typeface="Raleway" pitchFamily="34" charset="-122"/>
                <a:cs typeface="Raleway" pitchFamily="34" charset="-120"/>
              </a:rPr>
              <a:t>Restriction croissante des libertés d'expression, d'association et de réunion</a:t>
            </a:r>
            <a:endParaRPr lang="en-US" sz="1300" dirty="0"/>
          </a:p>
        </p:txBody>
      </p:sp>
      <p:pic>
        <p:nvPicPr>
          <p:cNvPr id="21" name="Image 5" descr="preencoded.png"/>
          <p:cNvPicPr>
            <a:picLocks noChangeAspect="1"/>
          </p:cNvPicPr>
          <p:nvPr/>
        </p:nvPicPr>
        <p:blipFill>
          <a:blip r:embed="rId5"/>
          <a:srcRect/>
          <a:stretch/>
        </p:blipFill>
        <p:spPr>
          <a:xfrm>
            <a:off x="381305" y="4972507"/>
            <a:ext cx="190195" cy="190195"/>
          </a:xfrm>
          <a:prstGeom prst="rect">
            <a:avLst/>
          </a:prstGeom>
        </p:spPr>
      </p:pic>
      <p:sp>
        <p:nvSpPr>
          <p:cNvPr id="22" name="Text 14"/>
          <p:cNvSpPr txBox="1"/>
          <p:nvPr/>
        </p:nvSpPr>
        <p:spPr>
          <a:xfrm>
            <a:off x="685800" y="4914900"/>
            <a:ext cx="2820010" cy="305410"/>
          </a:xfrm>
          <a:prstGeom prst="rect">
            <a:avLst/>
          </a:prstGeom>
          <a:noFill/>
          <a:ln/>
        </p:spPr>
        <p:txBody>
          <a:bodyPr wrap="square" lIns="0" tIns="0" rIns="0" bIns="0" rtlCol="0" anchor="ctr"/>
          <a:lstStyle/>
          <a:p>
            <a:pPr marL="0" indent="0" algn="l">
              <a:buNone/>
            </a:pPr>
            <a:r>
              <a:rPr lang="en-US" sz="1800" b="1" dirty="0">
                <a:solidFill>
                  <a:srgbClr val="2C3E50"/>
                </a:solidFill>
                <a:latin typeface="Montserrat" pitchFamily="34" charset="0"/>
                <a:ea typeface="Montserrat" pitchFamily="34" charset="-122"/>
                <a:cs typeface="Montserrat" pitchFamily="34" charset="-120"/>
              </a:rPr>
              <a:t>Objectifs stratégiques</a:t>
            </a:r>
            <a:endParaRPr lang="en-US" sz="1800" dirty="0"/>
          </a:p>
        </p:txBody>
      </p:sp>
      <p:sp>
        <p:nvSpPr>
          <p:cNvPr id="23" name="Shape 15"/>
          <p:cNvSpPr/>
          <p:nvPr/>
        </p:nvSpPr>
        <p:spPr>
          <a:xfrm>
            <a:off x="609905" y="5372100"/>
            <a:ext cx="8229600" cy="838505"/>
          </a:xfrm>
          <a:prstGeom prst="rect">
            <a:avLst/>
          </a:prstGeom>
          <a:solidFill>
            <a:srgbClr val="FFFFFF"/>
          </a:solidFill>
          <a:ln/>
        </p:spPr>
      </p:sp>
      <p:sp>
        <p:nvSpPr>
          <p:cNvPr id="24" name="Shape 16"/>
          <p:cNvSpPr/>
          <p:nvPr/>
        </p:nvSpPr>
        <p:spPr>
          <a:xfrm>
            <a:off x="609905" y="5372100"/>
            <a:ext cx="47549" cy="838505"/>
          </a:xfrm>
          <a:prstGeom prst="rect">
            <a:avLst/>
          </a:prstGeom>
          <a:solidFill>
            <a:srgbClr val="3498DB"/>
          </a:solidFill>
          <a:ln/>
        </p:spPr>
      </p:sp>
      <p:sp>
        <p:nvSpPr>
          <p:cNvPr id="25" name="Text 17"/>
          <p:cNvSpPr txBox="1"/>
          <p:nvPr/>
        </p:nvSpPr>
        <p:spPr>
          <a:xfrm>
            <a:off x="809244" y="5553151"/>
            <a:ext cx="538582" cy="200254"/>
          </a:xfrm>
          <a:prstGeom prst="rect">
            <a:avLst/>
          </a:prstGeom>
          <a:noFill/>
          <a:ln/>
        </p:spPr>
        <p:txBody>
          <a:bodyPr wrap="square" lIns="0" tIns="0" rIns="0" bIns="0" rtlCol="0" anchor="ctr"/>
          <a:lstStyle/>
          <a:p>
            <a:pPr marL="0" indent="0" algn="l">
              <a:buNone/>
            </a:pPr>
            <a:r>
              <a:rPr lang="en-US" sz="1300" b="1" dirty="0">
                <a:solidFill>
                  <a:srgbClr val="2C3E50"/>
                </a:solidFill>
                <a:latin typeface="Raleway" pitchFamily="34" charset="0"/>
                <a:ea typeface="Raleway" pitchFamily="34" charset="-122"/>
                <a:cs typeface="Raleway" pitchFamily="34" charset="-120"/>
              </a:rPr>
              <a:t>OS1 :</a:t>
            </a:r>
            <a:endParaRPr lang="en-US" sz="1300" dirty="0"/>
          </a:p>
        </p:txBody>
      </p:sp>
      <p:sp>
        <p:nvSpPr>
          <p:cNvPr id="26" name="Text 18"/>
          <p:cNvSpPr txBox="1"/>
          <p:nvPr/>
        </p:nvSpPr>
        <p:spPr>
          <a:xfrm>
            <a:off x="809244" y="5553151"/>
            <a:ext cx="8006486" cy="467258"/>
          </a:xfrm>
          <a:prstGeom prst="rect">
            <a:avLst/>
          </a:prstGeom>
          <a:noFill/>
          <a:ln/>
        </p:spPr>
        <p:txBody>
          <a:bodyPr wrap="square" lIns="0" tIns="0" rIns="0" bIns="0" rtlCol="0" anchor="ctr"/>
          <a:lstStyle/>
          <a:p>
            <a:pPr marL="0" indent="0" algn="l">
              <a:buNone/>
            </a:pPr>
            <a:r>
              <a:rPr lang="en-US" sz="1300" dirty="0">
                <a:solidFill>
                  <a:srgbClr val="2C3E50"/>
                </a:solidFill>
                <a:latin typeface="Raleway" pitchFamily="34" charset="0"/>
                <a:ea typeface="Raleway" pitchFamily="34" charset="-122"/>
                <a:cs typeface="Raleway" pitchFamily="34" charset="-120"/>
              </a:rPr>
              <a:t>Renforcer la participation citoyenne inclusive des jeunes et des femmes dans les processus de décision d'ici 2028</a:t>
            </a:r>
            <a:endParaRPr lang="en-US" sz="1300" dirty="0"/>
          </a:p>
        </p:txBody>
      </p:sp>
      <p:sp>
        <p:nvSpPr>
          <p:cNvPr id="27" name="Shape 19"/>
          <p:cNvSpPr/>
          <p:nvPr/>
        </p:nvSpPr>
        <p:spPr>
          <a:xfrm>
            <a:off x="609905" y="6324905"/>
            <a:ext cx="8229600" cy="571500"/>
          </a:xfrm>
          <a:prstGeom prst="rect">
            <a:avLst/>
          </a:prstGeom>
          <a:solidFill>
            <a:srgbClr val="FFFFFF"/>
          </a:solidFill>
          <a:ln/>
        </p:spPr>
      </p:sp>
      <p:sp>
        <p:nvSpPr>
          <p:cNvPr id="28" name="Shape 20"/>
          <p:cNvSpPr/>
          <p:nvPr/>
        </p:nvSpPr>
        <p:spPr>
          <a:xfrm>
            <a:off x="609905" y="6324905"/>
            <a:ext cx="47549" cy="571500"/>
          </a:xfrm>
          <a:prstGeom prst="rect">
            <a:avLst/>
          </a:prstGeom>
          <a:solidFill>
            <a:srgbClr val="3498DB"/>
          </a:solidFill>
          <a:ln/>
        </p:spPr>
      </p:sp>
      <p:sp>
        <p:nvSpPr>
          <p:cNvPr id="29" name="Text 21"/>
          <p:cNvSpPr txBox="1"/>
          <p:nvPr/>
        </p:nvSpPr>
        <p:spPr>
          <a:xfrm>
            <a:off x="809244" y="6505956"/>
            <a:ext cx="547726" cy="200254"/>
          </a:xfrm>
          <a:prstGeom prst="rect">
            <a:avLst/>
          </a:prstGeom>
          <a:noFill/>
          <a:ln/>
        </p:spPr>
        <p:txBody>
          <a:bodyPr wrap="square" lIns="0" tIns="0" rIns="0" bIns="0" rtlCol="0" anchor="ctr"/>
          <a:lstStyle/>
          <a:p>
            <a:pPr marL="0" indent="0" algn="l">
              <a:buNone/>
            </a:pPr>
            <a:r>
              <a:rPr lang="en-US" sz="1300" b="1" dirty="0">
                <a:solidFill>
                  <a:srgbClr val="2C3E50"/>
                </a:solidFill>
                <a:latin typeface="Raleway" pitchFamily="34" charset="0"/>
                <a:ea typeface="Raleway" pitchFamily="34" charset="-122"/>
                <a:cs typeface="Raleway" pitchFamily="34" charset="-120"/>
              </a:rPr>
              <a:t>OS2 :</a:t>
            </a:r>
            <a:endParaRPr lang="en-US" sz="1300" dirty="0"/>
          </a:p>
        </p:txBody>
      </p:sp>
      <p:sp>
        <p:nvSpPr>
          <p:cNvPr id="30" name="Text 22"/>
          <p:cNvSpPr txBox="1"/>
          <p:nvPr/>
        </p:nvSpPr>
        <p:spPr>
          <a:xfrm>
            <a:off x="1224382" y="6505956"/>
            <a:ext cx="5977433" cy="200254"/>
          </a:xfrm>
          <a:prstGeom prst="rect">
            <a:avLst/>
          </a:prstGeom>
          <a:noFill/>
          <a:ln/>
        </p:spPr>
        <p:txBody>
          <a:bodyPr wrap="square" lIns="0" tIns="0" rIns="0" bIns="0" rtlCol="0" anchor="ctr"/>
          <a:lstStyle/>
          <a:p>
            <a:pPr marL="0" indent="0" algn="l">
              <a:buNone/>
            </a:pPr>
            <a:r>
              <a:rPr lang="en-US" sz="1300" dirty="0">
                <a:solidFill>
                  <a:srgbClr val="2C3E50"/>
                </a:solidFill>
                <a:latin typeface="Raleway" pitchFamily="34" charset="0"/>
                <a:ea typeface="Raleway" pitchFamily="34" charset="-122"/>
                <a:cs typeface="Raleway" pitchFamily="34" charset="-120"/>
              </a:rPr>
              <a:t>Promouvoir la transparence et la redevabilité des acteurs publics et privés</a:t>
            </a:r>
            <a:endParaRPr lang="en-US" sz="1300" dirty="0"/>
          </a:p>
        </p:txBody>
      </p:sp>
      <p:sp>
        <p:nvSpPr>
          <p:cNvPr id="31" name="Shape 23"/>
          <p:cNvSpPr/>
          <p:nvPr/>
        </p:nvSpPr>
        <p:spPr>
          <a:xfrm>
            <a:off x="609905" y="7010705"/>
            <a:ext cx="8229600" cy="571500"/>
          </a:xfrm>
          <a:prstGeom prst="rect">
            <a:avLst/>
          </a:prstGeom>
          <a:solidFill>
            <a:srgbClr val="FFFFFF"/>
          </a:solidFill>
          <a:ln/>
        </p:spPr>
      </p:sp>
      <p:sp>
        <p:nvSpPr>
          <p:cNvPr id="32" name="Shape 24"/>
          <p:cNvSpPr/>
          <p:nvPr/>
        </p:nvSpPr>
        <p:spPr>
          <a:xfrm>
            <a:off x="609905" y="7010705"/>
            <a:ext cx="47549" cy="571500"/>
          </a:xfrm>
          <a:prstGeom prst="rect">
            <a:avLst/>
          </a:prstGeom>
          <a:solidFill>
            <a:srgbClr val="3498DB"/>
          </a:solidFill>
          <a:ln/>
        </p:spPr>
      </p:sp>
      <p:sp>
        <p:nvSpPr>
          <p:cNvPr id="33" name="Text 25"/>
          <p:cNvSpPr txBox="1"/>
          <p:nvPr/>
        </p:nvSpPr>
        <p:spPr>
          <a:xfrm>
            <a:off x="809244" y="7191756"/>
            <a:ext cx="547726" cy="200254"/>
          </a:xfrm>
          <a:prstGeom prst="rect">
            <a:avLst/>
          </a:prstGeom>
          <a:noFill/>
          <a:ln/>
        </p:spPr>
        <p:txBody>
          <a:bodyPr wrap="square" lIns="0" tIns="0" rIns="0" bIns="0" rtlCol="0" anchor="ctr"/>
          <a:lstStyle/>
          <a:p>
            <a:pPr marL="0" indent="0" algn="l">
              <a:buNone/>
            </a:pPr>
            <a:r>
              <a:rPr lang="en-US" sz="1300" b="1" dirty="0">
                <a:solidFill>
                  <a:srgbClr val="2C3E50"/>
                </a:solidFill>
                <a:latin typeface="Raleway" pitchFamily="34" charset="0"/>
                <a:ea typeface="Raleway" pitchFamily="34" charset="-122"/>
                <a:cs typeface="Raleway" pitchFamily="34" charset="-120"/>
              </a:rPr>
              <a:t>OS3 :</a:t>
            </a:r>
            <a:endParaRPr lang="en-US" sz="1300" dirty="0"/>
          </a:p>
        </p:txBody>
      </p:sp>
      <p:sp>
        <p:nvSpPr>
          <p:cNvPr id="34" name="Text 26"/>
          <p:cNvSpPr txBox="1"/>
          <p:nvPr/>
        </p:nvSpPr>
        <p:spPr>
          <a:xfrm>
            <a:off x="1222553" y="7191756"/>
            <a:ext cx="5977433" cy="200254"/>
          </a:xfrm>
          <a:prstGeom prst="rect">
            <a:avLst/>
          </a:prstGeom>
          <a:noFill/>
          <a:ln/>
        </p:spPr>
        <p:txBody>
          <a:bodyPr wrap="square" lIns="0" tIns="0" rIns="0" bIns="0" rtlCol="0" anchor="ctr"/>
          <a:lstStyle/>
          <a:p>
            <a:pPr marL="0" indent="0" algn="l">
              <a:buNone/>
            </a:pPr>
            <a:r>
              <a:rPr lang="en-US" sz="1300" dirty="0">
                <a:solidFill>
                  <a:srgbClr val="2C3E50"/>
                </a:solidFill>
                <a:latin typeface="Raleway" pitchFamily="34" charset="0"/>
                <a:ea typeface="Raleway" pitchFamily="34" charset="-122"/>
                <a:cs typeface="Raleway" pitchFamily="34" charset="-120"/>
              </a:rPr>
              <a:t>Développer les capacités de plaidoyer des organisations communautaires</a:t>
            </a:r>
            <a:endParaRPr lang="en-US" sz="1300" dirty="0"/>
          </a:p>
        </p:txBody>
      </p:sp>
      <p:pic>
        <p:nvPicPr>
          <p:cNvPr id="35" name="Image 6" descr="preencoded.png"/>
          <p:cNvPicPr>
            <a:picLocks noChangeAspect="1"/>
          </p:cNvPicPr>
          <p:nvPr/>
        </p:nvPicPr>
        <p:blipFill>
          <a:blip r:embed="rId6"/>
          <a:srcRect/>
          <a:stretch/>
        </p:blipFill>
        <p:spPr>
          <a:xfrm>
            <a:off x="381305" y="7944307"/>
            <a:ext cx="237744" cy="190195"/>
          </a:xfrm>
          <a:prstGeom prst="rect">
            <a:avLst/>
          </a:prstGeom>
        </p:spPr>
      </p:pic>
      <p:sp>
        <p:nvSpPr>
          <p:cNvPr id="36" name="Text 27"/>
          <p:cNvSpPr txBox="1"/>
          <p:nvPr/>
        </p:nvSpPr>
        <p:spPr>
          <a:xfrm>
            <a:off x="733349" y="7886700"/>
            <a:ext cx="3143707" cy="305410"/>
          </a:xfrm>
          <a:prstGeom prst="rect">
            <a:avLst/>
          </a:prstGeom>
          <a:noFill/>
          <a:ln/>
        </p:spPr>
        <p:txBody>
          <a:bodyPr wrap="square" lIns="0" tIns="0" rIns="0" bIns="0" rtlCol="0" anchor="ctr"/>
          <a:lstStyle/>
          <a:p>
            <a:pPr marL="0" indent="0" algn="l">
              <a:buNone/>
            </a:pPr>
            <a:r>
              <a:rPr lang="en-US" sz="1800" b="1" dirty="0">
                <a:solidFill>
                  <a:srgbClr val="2C3E50"/>
                </a:solidFill>
                <a:latin typeface="Montserrat" pitchFamily="34" charset="0"/>
                <a:ea typeface="Montserrat" pitchFamily="34" charset="-122"/>
                <a:cs typeface="Montserrat" pitchFamily="34" charset="-120"/>
              </a:rPr>
              <a:t>Stratégies d'intervention</a:t>
            </a:r>
            <a:endParaRPr lang="en-US" sz="1800" dirty="0"/>
          </a:p>
        </p:txBody>
      </p:sp>
      <p:sp>
        <p:nvSpPr>
          <p:cNvPr id="37" name="Shape 28"/>
          <p:cNvSpPr/>
          <p:nvPr/>
        </p:nvSpPr>
        <p:spPr>
          <a:xfrm>
            <a:off x="609905" y="8343900"/>
            <a:ext cx="8229600" cy="1104595"/>
          </a:xfrm>
          <a:prstGeom prst="roundRect">
            <a:avLst>
              <a:gd name="adj" fmla="val 5709"/>
            </a:avLst>
          </a:prstGeom>
          <a:solidFill>
            <a:srgbClr val="EFF6FF"/>
          </a:solidFill>
          <a:ln/>
        </p:spPr>
      </p:sp>
      <p:sp>
        <p:nvSpPr>
          <p:cNvPr id="38" name="Text 29"/>
          <p:cNvSpPr txBox="1"/>
          <p:nvPr/>
        </p:nvSpPr>
        <p:spPr>
          <a:xfrm>
            <a:off x="761695" y="8515807"/>
            <a:ext cx="3486607" cy="228600"/>
          </a:xfrm>
          <a:prstGeom prst="rect">
            <a:avLst/>
          </a:prstGeom>
          <a:noFill/>
          <a:ln/>
        </p:spPr>
        <p:txBody>
          <a:bodyPr wrap="square" lIns="0" tIns="0" rIns="0" bIns="0" rtlCol="0" anchor="ctr"/>
          <a:lstStyle/>
          <a:p>
            <a:pPr marL="0" indent="0" algn="l">
              <a:buNone/>
            </a:pPr>
            <a:r>
              <a:rPr lang="en-US" sz="1500" b="1" dirty="0">
                <a:solidFill>
                  <a:srgbClr val="1D4ED8"/>
                </a:solidFill>
                <a:latin typeface="Raleway" pitchFamily="34" charset="0"/>
                <a:ea typeface="Raleway" pitchFamily="34" charset="-122"/>
                <a:cs typeface="Raleway" pitchFamily="34" charset="-120"/>
              </a:rPr>
              <a:t>1. Éducation civique et démocratique</a:t>
            </a:r>
            <a:endParaRPr lang="en-US" sz="1500" dirty="0"/>
          </a:p>
        </p:txBody>
      </p:sp>
      <p:sp>
        <p:nvSpPr>
          <p:cNvPr id="39" name="Text 30"/>
          <p:cNvSpPr txBox="1"/>
          <p:nvPr/>
        </p:nvSpPr>
        <p:spPr>
          <a:xfrm>
            <a:off x="761695" y="8858707"/>
            <a:ext cx="7754112" cy="4096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Sensibilisation aux droits/devoirs et renforcement des capacités des citoyens à comprendre et participer aux processus démocratiques</a:t>
            </a:r>
            <a:endParaRPr lang="en-US" sz="1200" dirty="0"/>
          </a:p>
        </p:txBody>
      </p:sp>
      <p:sp>
        <p:nvSpPr>
          <p:cNvPr id="40" name="Shape 31"/>
          <p:cNvSpPr/>
          <p:nvPr/>
        </p:nvSpPr>
        <p:spPr>
          <a:xfrm>
            <a:off x="609905" y="9601200"/>
            <a:ext cx="8229600" cy="1104595"/>
          </a:xfrm>
          <a:prstGeom prst="roundRect">
            <a:avLst>
              <a:gd name="adj" fmla="val 5709"/>
            </a:avLst>
          </a:prstGeom>
          <a:solidFill>
            <a:srgbClr val="EFF6FF"/>
          </a:solidFill>
          <a:ln/>
        </p:spPr>
      </p:sp>
      <p:sp>
        <p:nvSpPr>
          <p:cNvPr id="41" name="Text 32"/>
          <p:cNvSpPr txBox="1"/>
          <p:nvPr/>
        </p:nvSpPr>
        <p:spPr>
          <a:xfrm>
            <a:off x="761695" y="9773107"/>
            <a:ext cx="3896258" cy="228600"/>
          </a:xfrm>
          <a:prstGeom prst="rect">
            <a:avLst/>
          </a:prstGeom>
          <a:noFill/>
          <a:ln/>
        </p:spPr>
        <p:txBody>
          <a:bodyPr wrap="square" lIns="0" tIns="0" rIns="0" bIns="0" rtlCol="0" anchor="ctr"/>
          <a:lstStyle/>
          <a:p>
            <a:pPr marL="0" indent="0" algn="l">
              <a:buNone/>
            </a:pPr>
            <a:r>
              <a:rPr lang="en-US" sz="1500" b="1" dirty="0">
                <a:solidFill>
                  <a:srgbClr val="1D4ED8"/>
                </a:solidFill>
                <a:latin typeface="Raleway" pitchFamily="34" charset="0"/>
                <a:ea typeface="Raleway" pitchFamily="34" charset="-122"/>
                <a:cs typeface="Raleway" pitchFamily="34" charset="-120"/>
              </a:rPr>
              <a:t>2. Plaidoyer pour des politiques inclusives</a:t>
            </a:r>
            <a:endParaRPr lang="en-US" sz="1500" dirty="0"/>
          </a:p>
        </p:txBody>
      </p:sp>
      <p:sp>
        <p:nvSpPr>
          <p:cNvPr id="42" name="Text 33"/>
          <p:cNvSpPr txBox="1"/>
          <p:nvPr/>
        </p:nvSpPr>
        <p:spPr>
          <a:xfrm>
            <a:off x="761695" y="10116007"/>
            <a:ext cx="7401154" cy="4096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Actions de plaidoyer pour améliorer les cadres juridiques et institutionnels en faveur d'une gouvernance participative</a:t>
            </a:r>
            <a:endParaRPr lang="en-US" sz="1200" dirty="0"/>
          </a:p>
        </p:txBody>
      </p:sp>
      <p:sp>
        <p:nvSpPr>
          <p:cNvPr id="43" name="Shape 34"/>
          <p:cNvSpPr/>
          <p:nvPr/>
        </p:nvSpPr>
        <p:spPr>
          <a:xfrm>
            <a:off x="609905" y="10858500"/>
            <a:ext cx="8229600" cy="875995"/>
          </a:xfrm>
          <a:prstGeom prst="roundRect">
            <a:avLst>
              <a:gd name="adj" fmla="val 9077"/>
            </a:avLst>
          </a:prstGeom>
          <a:solidFill>
            <a:srgbClr val="EFF6FF"/>
          </a:solidFill>
          <a:ln/>
        </p:spPr>
      </p:sp>
      <p:sp>
        <p:nvSpPr>
          <p:cNvPr id="44" name="Text 35"/>
          <p:cNvSpPr txBox="1"/>
          <p:nvPr/>
        </p:nvSpPr>
        <p:spPr>
          <a:xfrm>
            <a:off x="761695" y="11030407"/>
            <a:ext cx="3915461" cy="228600"/>
          </a:xfrm>
          <a:prstGeom prst="rect">
            <a:avLst/>
          </a:prstGeom>
          <a:noFill/>
          <a:ln/>
        </p:spPr>
        <p:txBody>
          <a:bodyPr wrap="square" lIns="0" tIns="0" rIns="0" bIns="0" rtlCol="0" anchor="ctr"/>
          <a:lstStyle/>
          <a:p>
            <a:pPr marL="0" indent="0" algn="l">
              <a:buNone/>
            </a:pPr>
            <a:r>
              <a:rPr lang="en-US" sz="1500" b="1" dirty="0">
                <a:solidFill>
                  <a:srgbClr val="1D4ED8"/>
                </a:solidFill>
                <a:latin typeface="Raleway" pitchFamily="34" charset="0"/>
                <a:ea typeface="Raleway" pitchFamily="34" charset="-122"/>
                <a:cs typeface="Raleway" pitchFamily="34" charset="-120"/>
              </a:rPr>
              <a:t>3. Médias citoyens et innovations digitales</a:t>
            </a:r>
            <a:endParaRPr lang="en-US" sz="1500" dirty="0"/>
          </a:p>
        </p:txBody>
      </p:sp>
      <p:sp>
        <p:nvSpPr>
          <p:cNvPr id="45" name="Text 36"/>
          <p:cNvSpPr txBox="1"/>
          <p:nvPr/>
        </p:nvSpPr>
        <p:spPr>
          <a:xfrm>
            <a:off x="761695" y="11373307"/>
            <a:ext cx="6868058"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Utilisation des technologies pour renforcer la participation, la transparence et le contrôle citoyen</a:t>
            </a:r>
            <a:endParaRPr lang="en-US" sz="1200" dirty="0"/>
          </a:p>
        </p:txBody>
      </p:sp>
      <p:pic>
        <p:nvPicPr>
          <p:cNvPr id="46" name="Image 7" descr="preencoded.png"/>
          <p:cNvPicPr>
            <a:picLocks noChangeAspect="1"/>
          </p:cNvPicPr>
          <p:nvPr/>
        </p:nvPicPr>
        <p:blipFill>
          <a:blip r:embed="rId7"/>
          <a:srcRect/>
          <a:stretch/>
        </p:blipFill>
        <p:spPr>
          <a:xfrm>
            <a:off x="9448495" y="1276502"/>
            <a:ext cx="190195" cy="190195"/>
          </a:xfrm>
          <a:prstGeom prst="rect">
            <a:avLst/>
          </a:prstGeom>
        </p:spPr>
      </p:pic>
      <p:sp>
        <p:nvSpPr>
          <p:cNvPr id="47" name="Text 37"/>
          <p:cNvSpPr txBox="1"/>
          <p:nvPr/>
        </p:nvSpPr>
        <p:spPr>
          <a:xfrm>
            <a:off x="9753905" y="1218895"/>
            <a:ext cx="1781251" cy="305410"/>
          </a:xfrm>
          <a:prstGeom prst="rect">
            <a:avLst/>
          </a:prstGeom>
          <a:noFill/>
          <a:ln/>
        </p:spPr>
        <p:txBody>
          <a:bodyPr wrap="square" lIns="0" tIns="0" rIns="0" bIns="0" rtlCol="0" anchor="ctr"/>
          <a:lstStyle/>
          <a:p>
            <a:pPr marL="0" indent="0" algn="l">
              <a:buNone/>
            </a:pPr>
            <a:r>
              <a:rPr lang="en-US" sz="1800" b="1" dirty="0">
                <a:solidFill>
                  <a:srgbClr val="2C3E50"/>
                </a:solidFill>
                <a:latin typeface="Montserrat" pitchFamily="34" charset="0"/>
                <a:ea typeface="Montserrat" pitchFamily="34" charset="-122"/>
                <a:cs typeface="Montserrat" pitchFamily="34" charset="-120"/>
              </a:rPr>
              <a:t>Activités-clés</a:t>
            </a:r>
            <a:endParaRPr lang="en-US" sz="1800" dirty="0"/>
          </a:p>
        </p:txBody>
      </p:sp>
      <p:sp>
        <p:nvSpPr>
          <p:cNvPr id="48" name="Shape 38"/>
          <p:cNvSpPr/>
          <p:nvPr/>
        </p:nvSpPr>
        <p:spPr>
          <a:xfrm>
            <a:off x="9601200" y="1676095"/>
            <a:ext cx="4076395" cy="457200"/>
          </a:xfrm>
          <a:prstGeom prst="rect">
            <a:avLst/>
          </a:prstGeom>
          <a:solidFill>
            <a:srgbClr val="3498DB">
              <a:alpha val="15000"/>
            </a:srgbClr>
          </a:solidFill>
          <a:ln/>
        </p:spPr>
      </p:sp>
      <p:sp>
        <p:nvSpPr>
          <p:cNvPr id="49" name="Shape 39"/>
          <p:cNvSpPr/>
          <p:nvPr/>
        </p:nvSpPr>
        <p:spPr>
          <a:xfrm>
            <a:off x="9601200" y="1676095"/>
            <a:ext cx="38405" cy="457200"/>
          </a:xfrm>
          <a:prstGeom prst="rect">
            <a:avLst/>
          </a:prstGeom>
          <a:solidFill>
            <a:srgbClr val="3498DB"/>
          </a:solidFill>
          <a:ln/>
        </p:spPr>
      </p:sp>
      <p:sp>
        <p:nvSpPr>
          <p:cNvPr id="50" name="Text 40"/>
          <p:cNvSpPr txBox="1"/>
          <p:nvPr/>
        </p:nvSpPr>
        <p:spPr>
          <a:xfrm>
            <a:off x="9753905" y="1809598"/>
            <a:ext cx="2190902" cy="181051"/>
          </a:xfrm>
          <a:prstGeom prst="rect">
            <a:avLst/>
          </a:prstGeom>
          <a:noFill/>
          <a:ln/>
        </p:spPr>
        <p:txBody>
          <a:bodyPr wrap="square" lIns="0" tIns="0" rIns="0" bIns="0" rtlCol="0" anchor="ctr"/>
          <a:lstStyle/>
          <a:p>
            <a:pPr marL="0" indent="0" algn="l">
              <a:buNone/>
            </a:pPr>
            <a:r>
              <a:rPr lang="en-US" sz="1200" b="1" dirty="0">
                <a:solidFill>
                  <a:srgbClr val="2C3E50"/>
                </a:solidFill>
                <a:latin typeface="Raleway" pitchFamily="34" charset="0"/>
                <a:ea typeface="Raleway" pitchFamily="34" charset="-122"/>
                <a:cs typeface="Raleway" pitchFamily="34" charset="-120"/>
              </a:rPr>
              <a:t>Forums citoyens participatifs</a:t>
            </a:r>
            <a:endParaRPr lang="en-US" sz="1200" dirty="0"/>
          </a:p>
        </p:txBody>
      </p:sp>
      <p:sp>
        <p:nvSpPr>
          <p:cNvPr id="51" name="Shape 41"/>
          <p:cNvSpPr/>
          <p:nvPr/>
        </p:nvSpPr>
        <p:spPr>
          <a:xfrm>
            <a:off x="13830300" y="1676095"/>
            <a:ext cx="4076395" cy="457200"/>
          </a:xfrm>
          <a:prstGeom prst="rect">
            <a:avLst/>
          </a:prstGeom>
          <a:solidFill>
            <a:srgbClr val="3498DB">
              <a:alpha val="15000"/>
            </a:srgbClr>
          </a:solidFill>
          <a:ln/>
        </p:spPr>
      </p:sp>
      <p:sp>
        <p:nvSpPr>
          <p:cNvPr id="52" name="Shape 42"/>
          <p:cNvSpPr/>
          <p:nvPr/>
        </p:nvSpPr>
        <p:spPr>
          <a:xfrm>
            <a:off x="13830300" y="1676095"/>
            <a:ext cx="38405" cy="457200"/>
          </a:xfrm>
          <a:prstGeom prst="rect">
            <a:avLst/>
          </a:prstGeom>
          <a:solidFill>
            <a:srgbClr val="3498DB"/>
          </a:solidFill>
          <a:ln/>
        </p:spPr>
      </p:sp>
      <p:sp>
        <p:nvSpPr>
          <p:cNvPr id="53" name="Text 43"/>
          <p:cNvSpPr txBox="1"/>
          <p:nvPr/>
        </p:nvSpPr>
        <p:spPr>
          <a:xfrm>
            <a:off x="13983005" y="1809598"/>
            <a:ext cx="2438705" cy="181051"/>
          </a:xfrm>
          <a:prstGeom prst="rect">
            <a:avLst/>
          </a:prstGeom>
          <a:noFill/>
          <a:ln/>
        </p:spPr>
        <p:txBody>
          <a:bodyPr wrap="square" lIns="0" tIns="0" rIns="0" bIns="0" rtlCol="0" anchor="ctr"/>
          <a:lstStyle/>
          <a:p>
            <a:pPr marL="0" indent="0" algn="l">
              <a:buNone/>
            </a:pPr>
            <a:r>
              <a:rPr lang="en-US" sz="1200" b="1" dirty="0">
                <a:solidFill>
                  <a:srgbClr val="2C3E50"/>
                </a:solidFill>
                <a:latin typeface="Raleway" pitchFamily="34" charset="0"/>
                <a:ea typeface="Raleway" pitchFamily="34" charset="-122"/>
                <a:cs typeface="Raleway" pitchFamily="34" charset="-120"/>
              </a:rPr>
              <a:t>École de leadership pour jeunes</a:t>
            </a:r>
            <a:endParaRPr lang="en-US" sz="1200" dirty="0"/>
          </a:p>
        </p:txBody>
      </p:sp>
      <p:sp>
        <p:nvSpPr>
          <p:cNvPr id="54" name="Shape 44"/>
          <p:cNvSpPr/>
          <p:nvPr/>
        </p:nvSpPr>
        <p:spPr>
          <a:xfrm>
            <a:off x="9601200" y="2286000"/>
            <a:ext cx="4076395" cy="457200"/>
          </a:xfrm>
          <a:prstGeom prst="rect">
            <a:avLst/>
          </a:prstGeom>
          <a:solidFill>
            <a:srgbClr val="3498DB">
              <a:alpha val="15000"/>
            </a:srgbClr>
          </a:solidFill>
          <a:ln/>
        </p:spPr>
      </p:sp>
      <p:sp>
        <p:nvSpPr>
          <p:cNvPr id="55" name="Shape 45"/>
          <p:cNvSpPr/>
          <p:nvPr/>
        </p:nvSpPr>
        <p:spPr>
          <a:xfrm>
            <a:off x="9601200" y="2286000"/>
            <a:ext cx="38405" cy="457200"/>
          </a:xfrm>
          <a:prstGeom prst="rect">
            <a:avLst/>
          </a:prstGeom>
          <a:solidFill>
            <a:srgbClr val="3498DB"/>
          </a:solidFill>
          <a:ln/>
        </p:spPr>
      </p:sp>
      <p:sp>
        <p:nvSpPr>
          <p:cNvPr id="56" name="Text 46"/>
          <p:cNvSpPr txBox="1"/>
          <p:nvPr/>
        </p:nvSpPr>
        <p:spPr>
          <a:xfrm>
            <a:off x="9753905" y="2419502"/>
            <a:ext cx="2600554" cy="181051"/>
          </a:xfrm>
          <a:prstGeom prst="rect">
            <a:avLst/>
          </a:prstGeom>
          <a:noFill/>
          <a:ln/>
        </p:spPr>
        <p:txBody>
          <a:bodyPr wrap="square" lIns="0" tIns="0" rIns="0" bIns="0" rtlCol="0" anchor="ctr"/>
          <a:lstStyle/>
          <a:p>
            <a:pPr marL="0" indent="0" algn="l">
              <a:buNone/>
            </a:pPr>
            <a:r>
              <a:rPr lang="en-US" sz="1200" b="1" dirty="0">
                <a:solidFill>
                  <a:srgbClr val="2C3E50"/>
                </a:solidFill>
                <a:latin typeface="Raleway" pitchFamily="34" charset="0"/>
                <a:ea typeface="Raleway" pitchFamily="34" charset="-122"/>
                <a:cs typeface="Raleway" pitchFamily="34" charset="-120"/>
              </a:rPr>
              <a:t>Formations aux outils de plaidoyer</a:t>
            </a:r>
            <a:endParaRPr lang="en-US" sz="1200" dirty="0"/>
          </a:p>
        </p:txBody>
      </p:sp>
      <p:sp>
        <p:nvSpPr>
          <p:cNvPr id="57" name="Shape 47"/>
          <p:cNvSpPr/>
          <p:nvPr/>
        </p:nvSpPr>
        <p:spPr>
          <a:xfrm>
            <a:off x="13830300" y="2286000"/>
            <a:ext cx="4076395" cy="457200"/>
          </a:xfrm>
          <a:prstGeom prst="rect">
            <a:avLst/>
          </a:prstGeom>
          <a:solidFill>
            <a:srgbClr val="3498DB">
              <a:alpha val="15000"/>
            </a:srgbClr>
          </a:solidFill>
          <a:ln/>
        </p:spPr>
      </p:sp>
      <p:sp>
        <p:nvSpPr>
          <p:cNvPr id="58" name="Shape 48"/>
          <p:cNvSpPr/>
          <p:nvPr/>
        </p:nvSpPr>
        <p:spPr>
          <a:xfrm>
            <a:off x="13830300" y="2286000"/>
            <a:ext cx="38405" cy="457200"/>
          </a:xfrm>
          <a:prstGeom prst="rect">
            <a:avLst/>
          </a:prstGeom>
          <a:solidFill>
            <a:srgbClr val="3498DB"/>
          </a:solidFill>
          <a:ln/>
        </p:spPr>
      </p:sp>
      <p:sp>
        <p:nvSpPr>
          <p:cNvPr id="59" name="Text 49"/>
          <p:cNvSpPr txBox="1"/>
          <p:nvPr/>
        </p:nvSpPr>
        <p:spPr>
          <a:xfrm>
            <a:off x="13983005" y="2419502"/>
            <a:ext cx="2886761" cy="181051"/>
          </a:xfrm>
          <a:prstGeom prst="rect">
            <a:avLst/>
          </a:prstGeom>
          <a:noFill/>
          <a:ln/>
        </p:spPr>
        <p:txBody>
          <a:bodyPr wrap="square" lIns="0" tIns="0" rIns="0" bIns="0" rtlCol="0" anchor="ctr"/>
          <a:lstStyle/>
          <a:p>
            <a:pPr marL="0" indent="0" algn="l">
              <a:buNone/>
            </a:pPr>
            <a:r>
              <a:rPr lang="en-US" sz="1200" b="1" dirty="0">
                <a:solidFill>
                  <a:srgbClr val="2C3E50"/>
                </a:solidFill>
                <a:latin typeface="Raleway" pitchFamily="34" charset="0"/>
                <a:ea typeface="Raleway" pitchFamily="34" charset="-122"/>
                <a:cs typeface="Raleway" pitchFamily="34" charset="-120"/>
              </a:rPr>
              <a:t>Plateformes de surveillance citoyenne</a:t>
            </a:r>
            <a:endParaRPr lang="en-US" sz="1200" dirty="0"/>
          </a:p>
        </p:txBody>
      </p:sp>
      <p:sp>
        <p:nvSpPr>
          <p:cNvPr id="60" name="Shape 50"/>
          <p:cNvSpPr/>
          <p:nvPr/>
        </p:nvSpPr>
        <p:spPr>
          <a:xfrm>
            <a:off x="9601200" y="2895905"/>
            <a:ext cx="4076395" cy="457200"/>
          </a:xfrm>
          <a:prstGeom prst="rect">
            <a:avLst/>
          </a:prstGeom>
          <a:solidFill>
            <a:srgbClr val="3498DB">
              <a:alpha val="15000"/>
            </a:srgbClr>
          </a:solidFill>
          <a:ln/>
        </p:spPr>
      </p:sp>
      <p:sp>
        <p:nvSpPr>
          <p:cNvPr id="61" name="Shape 51"/>
          <p:cNvSpPr/>
          <p:nvPr/>
        </p:nvSpPr>
        <p:spPr>
          <a:xfrm>
            <a:off x="9601200" y="2895905"/>
            <a:ext cx="38405" cy="457200"/>
          </a:xfrm>
          <a:prstGeom prst="rect">
            <a:avLst/>
          </a:prstGeom>
          <a:solidFill>
            <a:srgbClr val="3498DB"/>
          </a:solidFill>
          <a:ln/>
        </p:spPr>
      </p:sp>
      <p:sp>
        <p:nvSpPr>
          <p:cNvPr id="62" name="Text 52"/>
          <p:cNvSpPr txBox="1"/>
          <p:nvPr/>
        </p:nvSpPr>
        <p:spPr>
          <a:xfrm>
            <a:off x="9753905" y="3029407"/>
            <a:ext cx="2876702" cy="181051"/>
          </a:xfrm>
          <a:prstGeom prst="rect">
            <a:avLst/>
          </a:prstGeom>
          <a:noFill/>
          <a:ln/>
        </p:spPr>
        <p:txBody>
          <a:bodyPr wrap="square" lIns="0" tIns="0" rIns="0" bIns="0" rtlCol="0" anchor="ctr"/>
          <a:lstStyle/>
          <a:p>
            <a:pPr marL="0" indent="0" algn="l">
              <a:buNone/>
            </a:pPr>
            <a:r>
              <a:rPr lang="en-US" sz="1200" b="1" dirty="0">
                <a:solidFill>
                  <a:srgbClr val="2C3E50"/>
                </a:solidFill>
                <a:latin typeface="Raleway" pitchFamily="34" charset="0"/>
                <a:ea typeface="Raleway" pitchFamily="34" charset="-122"/>
                <a:cs typeface="Raleway" pitchFamily="34" charset="-120"/>
              </a:rPr>
              <a:t>Budgets participatifs communautaires</a:t>
            </a:r>
            <a:endParaRPr lang="en-US" sz="1200" dirty="0"/>
          </a:p>
        </p:txBody>
      </p:sp>
      <p:sp>
        <p:nvSpPr>
          <p:cNvPr id="63" name="Shape 53"/>
          <p:cNvSpPr/>
          <p:nvPr/>
        </p:nvSpPr>
        <p:spPr>
          <a:xfrm>
            <a:off x="13830300" y="2895905"/>
            <a:ext cx="4076395" cy="457200"/>
          </a:xfrm>
          <a:prstGeom prst="rect">
            <a:avLst/>
          </a:prstGeom>
          <a:solidFill>
            <a:srgbClr val="3498DB">
              <a:alpha val="15000"/>
            </a:srgbClr>
          </a:solidFill>
          <a:ln/>
        </p:spPr>
      </p:sp>
      <p:sp>
        <p:nvSpPr>
          <p:cNvPr id="64" name="Shape 54"/>
          <p:cNvSpPr/>
          <p:nvPr/>
        </p:nvSpPr>
        <p:spPr>
          <a:xfrm>
            <a:off x="13830300" y="2895905"/>
            <a:ext cx="38405" cy="457200"/>
          </a:xfrm>
          <a:prstGeom prst="rect">
            <a:avLst/>
          </a:prstGeom>
          <a:solidFill>
            <a:srgbClr val="3498DB"/>
          </a:solidFill>
          <a:ln/>
        </p:spPr>
      </p:sp>
      <p:sp>
        <p:nvSpPr>
          <p:cNvPr id="65" name="Text 55"/>
          <p:cNvSpPr txBox="1"/>
          <p:nvPr/>
        </p:nvSpPr>
        <p:spPr>
          <a:xfrm>
            <a:off x="13983005" y="3029407"/>
            <a:ext cx="2600554" cy="181051"/>
          </a:xfrm>
          <a:prstGeom prst="rect">
            <a:avLst/>
          </a:prstGeom>
          <a:noFill/>
          <a:ln/>
        </p:spPr>
        <p:txBody>
          <a:bodyPr wrap="square" lIns="0" tIns="0" rIns="0" bIns="0" rtlCol="0" anchor="ctr"/>
          <a:lstStyle/>
          <a:p>
            <a:pPr marL="0" indent="0" algn="l">
              <a:buNone/>
            </a:pPr>
            <a:r>
              <a:rPr lang="en-US" sz="1200" b="1" dirty="0">
                <a:solidFill>
                  <a:srgbClr val="2C3E50"/>
                </a:solidFill>
                <a:latin typeface="Raleway" pitchFamily="34" charset="0"/>
                <a:ea typeface="Raleway" pitchFamily="34" charset="-122"/>
                <a:cs typeface="Raleway" pitchFamily="34" charset="-120"/>
              </a:rPr>
              <a:t>Radio communautaire et podcasts</a:t>
            </a:r>
            <a:endParaRPr lang="en-US" sz="1200" dirty="0"/>
          </a:p>
        </p:txBody>
      </p:sp>
      <p:sp>
        <p:nvSpPr>
          <p:cNvPr id="66" name="Shape 56"/>
          <p:cNvSpPr/>
          <p:nvPr/>
        </p:nvSpPr>
        <p:spPr>
          <a:xfrm>
            <a:off x="9601200" y="3504895"/>
            <a:ext cx="4076395" cy="457200"/>
          </a:xfrm>
          <a:prstGeom prst="rect">
            <a:avLst/>
          </a:prstGeom>
          <a:solidFill>
            <a:srgbClr val="3498DB">
              <a:alpha val="15000"/>
            </a:srgbClr>
          </a:solidFill>
          <a:ln/>
        </p:spPr>
      </p:sp>
      <p:sp>
        <p:nvSpPr>
          <p:cNvPr id="67" name="Shape 57"/>
          <p:cNvSpPr/>
          <p:nvPr/>
        </p:nvSpPr>
        <p:spPr>
          <a:xfrm>
            <a:off x="9601200" y="3504895"/>
            <a:ext cx="38405" cy="457200"/>
          </a:xfrm>
          <a:prstGeom prst="rect">
            <a:avLst/>
          </a:prstGeom>
          <a:solidFill>
            <a:srgbClr val="3498DB"/>
          </a:solidFill>
          <a:ln/>
        </p:spPr>
      </p:sp>
      <p:sp>
        <p:nvSpPr>
          <p:cNvPr id="68" name="Text 58"/>
          <p:cNvSpPr txBox="1"/>
          <p:nvPr/>
        </p:nvSpPr>
        <p:spPr>
          <a:xfrm>
            <a:off x="9753905" y="3638398"/>
            <a:ext cx="2962656" cy="181051"/>
          </a:xfrm>
          <a:prstGeom prst="rect">
            <a:avLst/>
          </a:prstGeom>
          <a:noFill/>
          <a:ln/>
        </p:spPr>
        <p:txBody>
          <a:bodyPr wrap="square" lIns="0" tIns="0" rIns="0" bIns="0" rtlCol="0" anchor="ctr"/>
          <a:lstStyle/>
          <a:p>
            <a:pPr marL="0" indent="0" algn="l">
              <a:buNone/>
            </a:pPr>
            <a:r>
              <a:rPr lang="en-US" sz="1200" b="1" dirty="0">
                <a:solidFill>
                  <a:srgbClr val="2C3E50"/>
                </a:solidFill>
                <a:latin typeface="Raleway" pitchFamily="34" charset="0"/>
                <a:ea typeface="Raleway" pitchFamily="34" charset="-122"/>
                <a:cs typeface="Raleway" pitchFamily="34" charset="-120"/>
              </a:rPr>
              <a:t>Campagnes pour l'accès à l'information</a:t>
            </a:r>
            <a:endParaRPr lang="en-US" sz="1200" dirty="0"/>
          </a:p>
        </p:txBody>
      </p:sp>
      <p:sp>
        <p:nvSpPr>
          <p:cNvPr id="69" name="Shape 59"/>
          <p:cNvSpPr/>
          <p:nvPr/>
        </p:nvSpPr>
        <p:spPr>
          <a:xfrm>
            <a:off x="13830300" y="3504895"/>
            <a:ext cx="4076395" cy="457200"/>
          </a:xfrm>
          <a:prstGeom prst="rect">
            <a:avLst/>
          </a:prstGeom>
          <a:solidFill>
            <a:srgbClr val="3498DB">
              <a:alpha val="15000"/>
            </a:srgbClr>
          </a:solidFill>
          <a:ln/>
        </p:spPr>
      </p:sp>
      <p:sp>
        <p:nvSpPr>
          <p:cNvPr id="70" name="Shape 60"/>
          <p:cNvSpPr/>
          <p:nvPr/>
        </p:nvSpPr>
        <p:spPr>
          <a:xfrm>
            <a:off x="13830300" y="3504895"/>
            <a:ext cx="38405" cy="457200"/>
          </a:xfrm>
          <a:prstGeom prst="rect">
            <a:avLst/>
          </a:prstGeom>
          <a:solidFill>
            <a:srgbClr val="3498DB"/>
          </a:solidFill>
          <a:ln/>
        </p:spPr>
      </p:sp>
      <p:sp>
        <p:nvSpPr>
          <p:cNvPr id="71" name="Text 61"/>
          <p:cNvSpPr txBox="1"/>
          <p:nvPr/>
        </p:nvSpPr>
        <p:spPr>
          <a:xfrm>
            <a:off x="13983005" y="3638398"/>
            <a:ext cx="2296058" cy="181051"/>
          </a:xfrm>
          <a:prstGeom prst="rect">
            <a:avLst/>
          </a:prstGeom>
          <a:noFill/>
          <a:ln/>
        </p:spPr>
        <p:txBody>
          <a:bodyPr wrap="square" lIns="0" tIns="0" rIns="0" bIns="0" rtlCol="0" anchor="ctr"/>
          <a:lstStyle/>
          <a:p>
            <a:pPr marL="0" indent="0" algn="l">
              <a:buNone/>
            </a:pPr>
            <a:r>
              <a:rPr lang="en-US" sz="1200" b="1" dirty="0">
                <a:solidFill>
                  <a:srgbClr val="2C3E50"/>
                </a:solidFill>
                <a:latin typeface="Raleway" pitchFamily="34" charset="0"/>
                <a:ea typeface="Raleway" pitchFamily="34" charset="-122"/>
                <a:cs typeface="Raleway" pitchFamily="34" charset="-120"/>
              </a:rPr>
              <a:t>Dialogues intergénérationnels</a:t>
            </a:r>
            <a:endParaRPr lang="en-US" sz="1200" dirty="0"/>
          </a:p>
        </p:txBody>
      </p:sp>
      <p:pic>
        <p:nvPicPr>
          <p:cNvPr id="72" name="Image 8" descr="preencoded.png"/>
          <p:cNvPicPr>
            <a:picLocks noChangeAspect="1"/>
          </p:cNvPicPr>
          <p:nvPr/>
        </p:nvPicPr>
        <p:blipFill>
          <a:blip r:embed="rId8"/>
          <a:srcRect/>
          <a:stretch/>
        </p:blipFill>
        <p:spPr>
          <a:xfrm>
            <a:off x="9448495" y="4324198"/>
            <a:ext cx="190195" cy="190195"/>
          </a:xfrm>
          <a:prstGeom prst="rect">
            <a:avLst/>
          </a:prstGeom>
        </p:spPr>
      </p:pic>
      <p:sp>
        <p:nvSpPr>
          <p:cNvPr id="73" name="Text 62"/>
          <p:cNvSpPr txBox="1"/>
          <p:nvPr/>
        </p:nvSpPr>
        <p:spPr>
          <a:xfrm>
            <a:off x="9753905" y="4267505"/>
            <a:ext cx="3514954" cy="305410"/>
          </a:xfrm>
          <a:prstGeom prst="rect">
            <a:avLst/>
          </a:prstGeom>
          <a:noFill/>
          <a:ln/>
        </p:spPr>
        <p:txBody>
          <a:bodyPr wrap="square" lIns="0" tIns="0" rIns="0" bIns="0" rtlCol="0" anchor="ctr"/>
          <a:lstStyle/>
          <a:p>
            <a:pPr marL="0" indent="0" algn="l">
              <a:buNone/>
            </a:pPr>
            <a:r>
              <a:rPr lang="en-US" sz="1800" b="1" dirty="0">
                <a:solidFill>
                  <a:srgbClr val="2C3E50"/>
                </a:solidFill>
                <a:latin typeface="Montserrat" pitchFamily="34" charset="0"/>
                <a:ea typeface="Montserrat" pitchFamily="34" charset="-122"/>
                <a:cs typeface="Montserrat" pitchFamily="34" charset="-120"/>
              </a:rPr>
              <a:t>Indicateurs de performance</a:t>
            </a:r>
            <a:endParaRPr lang="en-US" sz="1800" dirty="0"/>
          </a:p>
        </p:txBody>
      </p:sp>
      <p:sp>
        <p:nvSpPr>
          <p:cNvPr id="74" name="Shape 63"/>
          <p:cNvSpPr/>
          <p:nvPr/>
        </p:nvSpPr>
        <p:spPr>
          <a:xfrm>
            <a:off x="9601200" y="4724705"/>
            <a:ext cx="8305495" cy="457200"/>
          </a:xfrm>
          <a:prstGeom prst="rect">
            <a:avLst/>
          </a:prstGeom>
          <a:solidFill>
            <a:srgbClr val="F1C40F">
              <a:alpha val="15000"/>
            </a:srgbClr>
          </a:solidFill>
          <a:ln/>
        </p:spPr>
      </p:sp>
      <p:sp>
        <p:nvSpPr>
          <p:cNvPr id="75" name="Shape 64"/>
          <p:cNvSpPr/>
          <p:nvPr/>
        </p:nvSpPr>
        <p:spPr>
          <a:xfrm>
            <a:off x="9601200" y="4724705"/>
            <a:ext cx="38405" cy="457200"/>
          </a:xfrm>
          <a:prstGeom prst="rect">
            <a:avLst/>
          </a:prstGeom>
          <a:solidFill>
            <a:srgbClr val="F1C40F"/>
          </a:solidFill>
          <a:ln/>
        </p:spPr>
      </p:sp>
      <p:sp>
        <p:nvSpPr>
          <p:cNvPr id="76" name="Text 65"/>
          <p:cNvSpPr txBox="1"/>
          <p:nvPr/>
        </p:nvSpPr>
        <p:spPr>
          <a:xfrm>
            <a:off x="9753905" y="4858207"/>
            <a:ext cx="5277002" cy="181051"/>
          </a:xfrm>
          <a:prstGeom prst="rect">
            <a:avLst/>
          </a:prstGeom>
          <a:noFill/>
          <a:ln/>
        </p:spPr>
        <p:txBody>
          <a:bodyPr wrap="square" lIns="0" tIns="0" rIns="0" bIns="0" rtlCol="0" anchor="ctr"/>
          <a:lstStyle/>
          <a:p>
            <a:pPr marL="0" indent="0" algn="l">
              <a:buNone/>
            </a:pPr>
            <a:r>
              <a:rPr lang="en-US" sz="1200" b="1" dirty="0">
                <a:solidFill>
                  <a:srgbClr val="2C3E50"/>
                </a:solidFill>
                <a:latin typeface="Raleway" pitchFamily="34" charset="0"/>
                <a:ea typeface="Raleway" pitchFamily="34" charset="-122"/>
                <a:cs typeface="Raleway" pitchFamily="34" charset="-120"/>
              </a:rPr>
              <a:t>30 organisations communautaires formées aux techniques de plaidoyer</a:t>
            </a:r>
            <a:endParaRPr lang="en-US" sz="1200" dirty="0"/>
          </a:p>
        </p:txBody>
      </p:sp>
      <p:sp>
        <p:nvSpPr>
          <p:cNvPr id="77" name="Shape 66"/>
          <p:cNvSpPr/>
          <p:nvPr/>
        </p:nvSpPr>
        <p:spPr>
          <a:xfrm>
            <a:off x="9601200" y="5296205"/>
            <a:ext cx="8305495" cy="457200"/>
          </a:xfrm>
          <a:prstGeom prst="rect">
            <a:avLst/>
          </a:prstGeom>
          <a:solidFill>
            <a:srgbClr val="F1C40F">
              <a:alpha val="15000"/>
            </a:srgbClr>
          </a:solidFill>
          <a:ln/>
        </p:spPr>
      </p:sp>
      <p:sp>
        <p:nvSpPr>
          <p:cNvPr id="78" name="Shape 67"/>
          <p:cNvSpPr/>
          <p:nvPr/>
        </p:nvSpPr>
        <p:spPr>
          <a:xfrm>
            <a:off x="9601200" y="5296205"/>
            <a:ext cx="38405" cy="457200"/>
          </a:xfrm>
          <a:prstGeom prst="rect">
            <a:avLst/>
          </a:prstGeom>
          <a:solidFill>
            <a:srgbClr val="F1C40F"/>
          </a:solidFill>
          <a:ln/>
        </p:spPr>
      </p:sp>
      <p:sp>
        <p:nvSpPr>
          <p:cNvPr id="79" name="Text 68"/>
          <p:cNvSpPr txBox="1"/>
          <p:nvPr/>
        </p:nvSpPr>
        <p:spPr>
          <a:xfrm>
            <a:off x="9753905" y="5429707"/>
            <a:ext cx="4172407" cy="181051"/>
          </a:xfrm>
          <a:prstGeom prst="rect">
            <a:avLst/>
          </a:prstGeom>
          <a:noFill/>
          <a:ln/>
        </p:spPr>
        <p:txBody>
          <a:bodyPr wrap="square" lIns="0" tIns="0" rIns="0" bIns="0" rtlCol="0" anchor="ctr"/>
          <a:lstStyle/>
          <a:p>
            <a:pPr marL="0" indent="0" algn="l">
              <a:buNone/>
            </a:pPr>
            <a:r>
              <a:rPr lang="en-US" sz="1200" b="1" dirty="0">
                <a:solidFill>
                  <a:srgbClr val="2C3E50"/>
                </a:solidFill>
                <a:latin typeface="Raleway" pitchFamily="34" charset="0"/>
                <a:ea typeface="Raleway" pitchFamily="34" charset="-122"/>
                <a:cs typeface="Raleway" pitchFamily="34" charset="-120"/>
              </a:rPr>
              <a:t>1500 jeunes et femmes participants aux forums citoyens</a:t>
            </a:r>
            <a:endParaRPr lang="en-US" sz="1200" dirty="0"/>
          </a:p>
        </p:txBody>
      </p:sp>
      <p:sp>
        <p:nvSpPr>
          <p:cNvPr id="80" name="Shape 69"/>
          <p:cNvSpPr/>
          <p:nvPr/>
        </p:nvSpPr>
        <p:spPr>
          <a:xfrm>
            <a:off x="9601200" y="5867705"/>
            <a:ext cx="8305495" cy="457200"/>
          </a:xfrm>
          <a:prstGeom prst="rect">
            <a:avLst/>
          </a:prstGeom>
          <a:solidFill>
            <a:srgbClr val="F1C40F">
              <a:alpha val="15000"/>
            </a:srgbClr>
          </a:solidFill>
          <a:ln/>
        </p:spPr>
      </p:sp>
      <p:sp>
        <p:nvSpPr>
          <p:cNvPr id="81" name="Shape 70"/>
          <p:cNvSpPr/>
          <p:nvPr/>
        </p:nvSpPr>
        <p:spPr>
          <a:xfrm>
            <a:off x="9601200" y="5867705"/>
            <a:ext cx="38405" cy="457200"/>
          </a:xfrm>
          <a:prstGeom prst="rect">
            <a:avLst/>
          </a:prstGeom>
          <a:solidFill>
            <a:srgbClr val="F1C40F"/>
          </a:solidFill>
          <a:ln/>
        </p:spPr>
      </p:sp>
      <p:sp>
        <p:nvSpPr>
          <p:cNvPr id="82" name="Text 71"/>
          <p:cNvSpPr txBox="1"/>
          <p:nvPr/>
        </p:nvSpPr>
        <p:spPr>
          <a:xfrm>
            <a:off x="9753905" y="6001207"/>
            <a:ext cx="4315054" cy="181051"/>
          </a:xfrm>
          <a:prstGeom prst="rect">
            <a:avLst/>
          </a:prstGeom>
          <a:noFill/>
          <a:ln/>
        </p:spPr>
        <p:txBody>
          <a:bodyPr wrap="square" lIns="0" tIns="0" rIns="0" bIns="0" rtlCol="0" anchor="ctr"/>
          <a:lstStyle/>
          <a:p>
            <a:pPr marL="0" indent="0" algn="l">
              <a:buNone/>
            </a:pPr>
            <a:r>
              <a:rPr lang="en-US" sz="1200" b="1" dirty="0">
                <a:solidFill>
                  <a:srgbClr val="2C3E50"/>
                </a:solidFill>
                <a:latin typeface="Raleway" pitchFamily="34" charset="0"/>
                <a:ea typeface="Raleway" pitchFamily="34" charset="-122"/>
                <a:cs typeface="Raleway" pitchFamily="34" charset="-120"/>
              </a:rPr>
              <a:t>10 mécanismes de contrôle citoyen établis et fonctionnels</a:t>
            </a:r>
            <a:endParaRPr lang="en-US" sz="1200" dirty="0"/>
          </a:p>
        </p:txBody>
      </p:sp>
      <p:sp>
        <p:nvSpPr>
          <p:cNvPr id="83" name="Shape 72"/>
          <p:cNvSpPr/>
          <p:nvPr/>
        </p:nvSpPr>
        <p:spPr>
          <a:xfrm>
            <a:off x="9601200" y="6439205"/>
            <a:ext cx="8305495" cy="457200"/>
          </a:xfrm>
          <a:prstGeom prst="rect">
            <a:avLst/>
          </a:prstGeom>
          <a:solidFill>
            <a:srgbClr val="F1C40F">
              <a:alpha val="15000"/>
            </a:srgbClr>
          </a:solidFill>
          <a:ln/>
        </p:spPr>
      </p:sp>
      <p:sp>
        <p:nvSpPr>
          <p:cNvPr id="84" name="Shape 73"/>
          <p:cNvSpPr/>
          <p:nvPr/>
        </p:nvSpPr>
        <p:spPr>
          <a:xfrm>
            <a:off x="9601200" y="6439205"/>
            <a:ext cx="38405" cy="457200"/>
          </a:xfrm>
          <a:prstGeom prst="rect">
            <a:avLst/>
          </a:prstGeom>
          <a:solidFill>
            <a:srgbClr val="F1C40F"/>
          </a:solidFill>
          <a:ln/>
        </p:spPr>
      </p:sp>
      <p:sp>
        <p:nvSpPr>
          <p:cNvPr id="85" name="Text 74"/>
          <p:cNvSpPr txBox="1"/>
          <p:nvPr/>
        </p:nvSpPr>
        <p:spPr>
          <a:xfrm>
            <a:off x="9753905" y="6572707"/>
            <a:ext cx="6991502" cy="181051"/>
          </a:xfrm>
          <a:prstGeom prst="rect">
            <a:avLst/>
          </a:prstGeom>
          <a:noFill/>
          <a:ln/>
        </p:spPr>
        <p:txBody>
          <a:bodyPr wrap="square" lIns="0" tIns="0" rIns="0" bIns="0" rtlCol="0" anchor="ctr"/>
          <a:lstStyle/>
          <a:p>
            <a:pPr marL="0" indent="0" algn="l">
              <a:buNone/>
            </a:pPr>
            <a:r>
              <a:rPr lang="en-US" sz="1200" b="1" dirty="0">
                <a:solidFill>
                  <a:srgbClr val="2C3E50"/>
                </a:solidFill>
                <a:latin typeface="Raleway" pitchFamily="34" charset="0"/>
                <a:ea typeface="Raleway" pitchFamily="34" charset="-122"/>
                <a:cs typeface="Raleway" pitchFamily="34" charset="-120"/>
              </a:rPr>
              <a:t>25% d'augmentation de la participation des femmes et jeunes dans les instances décisionnelles</a:t>
            </a:r>
            <a:endParaRPr lang="en-US" sz="1200" dirty="0"/>
          </a:p>
        </p:txBody>
      </p:sp>
      <p:sp>
        <p:nvSpPr>
          <p:cNvPr id="86" name="Shape 75"/>
          <p:cNvSpPr/>
          <p:nvPr/>
        </p:nvSpPr>
        <p:spPr>
          <a:xfrm>
            <a:off x="9448495" y="7200900"/>
            <a:ext cx="4114800" cy="2514600"/>
          </a:xfrm>
          <a:prstGeom prst="roundRect">
            <a:avLst>
              <a:gd name="adj" fmla="val 1102"/>
            </a:avLst>
          </a:prstGeom>
          <a:solidFill>
            <a:srgbClr val="FFFFFF"/>
          </a:solidFill>
          <a:ln/>
          <a:effectLst>
            <a:outerShdw blurRad="12700" dist="12700" dir="16200000" algn="bl" rotWithShape="0">
              <a:srgbClr val="000000">
                <a:alpha val="75000"/>
              </a:srgbClr>
            </a:outerShdw>
          </a:effectLst>
        </p:spPr>
      </p:sp>
      <p:pic>
        <p:nvPicPr>
          <p:cNvPr id="87" name="Image 9" descr="preencoded.png"/>
          <p:cNvPicPr>
            <a:picLocks noChangeAspect="1"/>
          </p:cNvPicPr>
          <p:nvPr/>
        </p:nvPicPr>
        <p:blipFill>
          <a:blip r:embed="rId9"/>
          <a:srcRect/>
          <a:stretch/>
        </p:blipFill>
        <p:spPr>
          <a:xfrm>
            <a:off x="9639605" y="7429500"/>
            <a:ext cx="237744" cy="190195"/>
          </a:xfrm>
          <a:prstGeom prst="rect">
            <a:avLst/>
          </a:prstGeom>
        </p:spPr>
      </p:pic>
      <p:sp>
        <p:nvSpPr>
          <p:cNvPr id="88" name="Text 76"/>
          <p:cNvSpPr txBox="1"/>
          <p:nvPr/>
        </p:nvSpPr>
        <p:spPr>
          <a:xfrm>
            <a:off x="9953244" y="7391095"/>
            <a:ext cx="2677363" cy="267005"/>
          </a:xfrm>
          <a:prstGeom prst="rect">
            <a:avLst/>
          </a:prstGeom>
          <a:noFill/>
          <a:ln/>
        </p:spPr>
        <p:txBody>
          <a:bodyPr wrap="square" lIns="0" tIns="0" rIns="0" bIns="0" rtlCol="0" anchor="ctr"/>
          <a:lstStyle/>
          <a:p>
            <a:pPr marL="0" indent="0" algn="l">
              <a:buNone/>
            </a:pPr>
            <a:r>
              <a:rPr lang="en-US" sz="1500" b="1" dirty="0">
                <a:solidFill>
                  <a:srgbClr val="2C3E50"/>
                </a:solidFill>
                <a:latin typeface="Montserrat" pitchFamily="34" charset="0"/>
                <a:ea typeface="Montserrat" pitchFamily="34" charset="-122"/>
                <a:cs typeface="Montserrat" pitchFamily="34" charset="-120"/>
              </a:rPr>
              <a:t>Partenariats stratégiques</a:t>
            </a:r>
            <a:endParaRPr lang="en-US" sz="1500" dirty="0"/>
          </a:p>
        </p:txBody>
      </p:sp>
      <p:pic>
        <p:nvPicPr>
          <p:cNvPr id="89" name="Image 10" descr="preencoded.png"/>
          <p:cNvPicPr>
            <a:picLocks noChangeAspect="1"/>
          </p:cNvPicPr>
          <p:nvPr/>
        </p:nvPicPr>
        <p:blipFill>
          <a:blip r:embed="rId10"/>
          <a:srcRect/>
          <a:stretch/>
        </p:blipFill>
        <p:spPr>
          <a:xfrm>
            <a:off x="9753905" y="7800746"/>
            <a:ext cx="152705" cy="152705"/>
          </a:xfrm>
          <a:prstGeom prst="rect">
            <a:avLst/>
          </a:prstGeom>
        </p:spPr>
      </p:pic>
      <p:sp>
        <p:nvSpPr>
          <p:cNvPr id="90" name="Text 77"/>
          <p:cNvSpPr txBox="1"/>
          <p:nvPr/>
        </p:nvSpPr>
        <p:spPr>
          <a:xfrm>
            <a:off x="9982505" y="7791602"/>
            <a:ext cx="952805"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AfricTivistes</a:t>
            </a:r>
            <a:endParaRPr lang="en-US" sz="1200" dirty="0"/>
          </a:p>
        </p:txBody>
      </p:sp>
      <p:pic>
        <p:nvPicPr>
          <p:cNvPr id="91" name="Image 11" descr="preencoded.png"/>
          <p:cNvPicPr>
            <a:picLocks noChangeAspect="1"/>
          </p:cNvPicPr>
          <p:nvPr/>
        </p:nvPicPr>
        <p:blipFill>
          <a:blip r:embed="rId10"/>
          <a:srcRect/>
          <a:stretch/>
        </p:blipFill>
        <p:spPr>
          <a:xfrm>
            <a:off x="9753905" y="8106156"/>
            <a:ext cx="152705" cy="152705"/>
          </a:xfrm>
          <a:prstGeom prst="rect">
            <a:avLst/>
          </a:prstGeom>
        </p:spPr>
      </p:pic>
      <p:sp>
        <p:nvSpPr>
          <p:cNvPr id="92" name="Text 78"/>
          <p:cNvSpPr txBox="1"/>
          <p:nvPr/>
        </p:nvSpPr>
        <p:spPr>
          <a:xfrm>
            <a:off x="9982505" y="8096098"/>
            <a:ext cx="1972361"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Open Society Foundations</a:t>
            </a:r>
            <a:endParaRPr lang="en-US" sz="1200" dirty="0"/>
          </a:p>
        </p:txBody>
      </p:sp>
      <p:pic>
        <p:nvPicPr>
          <p:cNvPr id="93" name="Image 12" descr="preencoded.png"/>
          <p:cNvPicPr>
            <a:picLocks noChangeAspect="1"/>
          </p:cNvPicPr>
          <p:nvPr/>
        </p:nvPicPr>
        <p:blipFill>
          <a:blip r:embed="rId10"/>
          <a:srcRect/>
          <a:stretch/>
        </p:blipFill>
        <p:spPr>
          <a:xfrm>
            <a:off x="9753905" y="8410651"/>
            <a:ext cx="152705" cy="152705"/>
          </a:xfrm>
          <a:prstGeom prst="rect">
            <a:avLst/>
          </a:prstGeom>
        </p:spPr>
      </p:pic>
      <p:sp>
        <p:nvSpPr>
          <p:cNvPr id="94" name="Text 79"/>
          <p:cNvSpPr txBox="1"/>
          <p:nvPr/>
        </p:nvSpPr>
        <p:spPr>
          <a:xfrm>
            <a:off x="9982505" y="8401507"/>
            <a:ext cx="715061"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CIVICUS</a:t>
            </a:r>
            <a:endParaRPr lang="en-US" sz="1200" dirty="0"/>
          </a:p>
        </p:txBody>
      </p:sp>
      <p:pic>
        <p:nvPicPr>
          <p:cNvPr id="95" name="Image 13" descr="preencoded.png"/>
          <p:cNvPicPr>
            <a:picLocks noChangeAspect="1"/>
          </p:cNvPicPr>
          <p:nvPr/>
        </p:nvPicPr>
        <p:blipFill>
          <a:blip r:embed="rId10"/>
          <a:srcRect/>
          <a:stretch/>
        </p:blipFill>
        <p:spPr>
          <a:xfrm>
            <a:off x="9753905" y="8715146"/>
            <a:ext cx="152705" cy="152705"/>
          </a:xfrm>
          <a:prstGeom prst="rect">
            <a:avLst/>
          </a:prstGeom>
        </p:spPr>
      </p:pic>
      <p:sp>
        <p:nvSpPr>
          <p:cNvPr id="96" name="Text 80"/>
          <p:cNvSpPr txBox="1"/>
          <p:nvPr/>
        </p:nvSpPr>
        <p:spPr>
          <a:xfrm>
            <a:off x="9982505" y="8706002"/>
            <a:ext cx="2543861"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NDI (National Democratic Institute)</a:t>
            </a:r>
            <a:endParaRPr lang="en-US" sz="1200" dirty="0"/>
          </a:p>
        </p:txBody>
      </p:sp>
      <p:pic>
        <p:nvPicPr>
          <p:cNvPr id="97" name="Image 14" descr="preencoded.png"/>
          <p:cNvPicPr>
            <a:picLocks noChangeAspect="1"/>
          </p:cNvPicPr>
          <p:nvPr/>
        </p:nvPicPr>
        <p:blipFill>
          <a:blip r:embed="rId10"/>
          <a:srcRect/>
          <a:stretch/>
        </p:blipFill>
        <p:spPr>
          <a:xfrm>
            <a:off x="9753905" y="9020556"/>
            <a:ext cx="152705" cy="152705"/>
          </a:xfrm>
          <a:prstGeom prst="rect">
            <a:avLst/>
          </a:prstGeom>
        </p:spPr>
      </p:pic>
      <p:sp>
        <p:nvSpPr>
          <p:cNvPr id="98" name="Text 81"/>
          <p:cNvSpPr txBox="1"/>
          <p:nvPr/>
        </p:nvSpPr>
        <p:spPr>
          <a:xfrm>
            <a:off x="9982505" y="9010498"/>
            <a:ext cx="1819656"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Collectivités territoriales</a:t>
            </a:r>
            <a:endParaRPr lang="en-US" sz="1200" dirty="0"/>
          </a:p>
        </p:txBody>
      </p:sp>
      <p:pic>
        <p:nvPicPr>
          <p:cNvPr id="99" name="Image 15" descr="preencoded.png"/>
          <p:cNvPicPr>
            <a:picLocks noChangeAspect="1"/>
          </p:cNvPicPr>
          <p:nvPr/>
        </p:nvPicPr>
        <p:blipFill>
          <a:blip r:embed="rId10"/>
          <a:srcRect/>
          <a:stretch/>
        </p:blipFill>
        <p:spPr>
          <a:xfrm>
            <a:off x="9753905" y="9325051"/>
            <a:ext cx="152705" cy="152705"/>
          </a:xfrm>
          <a:prstGeom prst="rect">
            <a:avLst/>
          </a:prstGeom>
        </p:spPr>
      </p:pic>
      <p:sp>
        <p:nvSpPr>
          <p:cNvPr id="100" name="Text 82"/>
          <p:cNvSpPr txBox="1"/>
          <p:nvPr/>
        </p:nvSpPr>
        <p:spPr>
          <a:xfrm>
            <a:off x="9982505" y="9315907"/>
            <a:ext cx="2533802"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Médias locaux et communautaires</a:t>
            </a:r>
            <a:endParaRPr lang="en-US" sz="1200" dirty="0"/>
          </a:p>
        </p:txBody>
      </p:sp>
      <p:sp>
        <p:nvSpPr>
          <p:cNvPr id="101" name="Shape 83"/>
          <p:cNvSpPr/>
          <p:nvPr/>
        </p:nvSpPr>
        <p:spPr>
          <a:xfrm>
            <a:off x="13791895" y="7200900"/>
            <a:ext cx="4114800" cy="2514600"/>
          </a:xfrm>
          <a:prstGeom prst="roundRect">
            <a:avLst>
              <a:gd name="adj" fmla="val 1102"/>
            </a:avLst>
          </a:prstGeom>
          <a:solidFill>
            <a:srgbClr val="FFFFFF"/>
          </a:solidFill>
          <a:ln/>
          <a:effectLst>
            <a:outerShdw blurRad="12700" dist="12700" dir="16200000" algn="bl" rotWithShape="0">
              <a:srgbClr val="000000">
                <a:alpha val="75000"/>
              </a:srgbClr>
            </a:outerShdw>
          </a:effectLst>
        </p:spPr>
      </p:sp>
      <p:pic>
        <p:nvPicPr>
          <p:cNvPr id="102" name="Image 16" descr="preencoded.png"/>
          <p:cNvPicPr>
            <a:picLocks noChangeAspect="1"/>
          </p:cNvPicPr>
          <p:nvPr/>
        </p:nvPicPr>
        <p:blipFill>
          <a:blip r:embed="rId11"/>
          <a:srcRect/>
          <a:stretch/>
        </p:blipFill>
        <p:spPr>
          <a:xfrm>
            <a:off x="13983005" y="7429500"/>
            <a:ext cx="190195" cy="190195"/>
          </a:xfrm>
          <a:prstGeom prst="rect">
            <a:avLst/>
          </a:prstGeom>
        </p:spPr>
      </p:pic>
      <p:sp>
        <p:nvSpPr>
          <p:cNvPr id="103" name="Text 84"/>
          <p:cNvSpPr txBox="1"/>
          <p:nvPr/>
        </p:nvSpPr>
        <p:spPr>
          <a:xfrm>
            <a:off x="14249095" y="7391095"/>
            <a:ext cx="1838858" cy="267005"/>
          </a:xfrm>
          <a:prstGeom prst="rect">
            <a:avLst/>
          </a:prstGeom>
          <a:noFill/>
          <a:ln/>
        </p:spPr>
        <p:txBody>
          <a:bodyPr wrap="square" lIns="0" tIns="0" rIns="0" bIns="0" rtlCol="0" anchor="ctr"/>
          <a:lstStyle/>
          <a:p>
            <a:pPr marL="0" indent="0" algn="l">
              <a:buNone/>
            </a:pPr>
            <a:r>
              <a:rPr lang="en-US" sz="1500" b="1" dirty="0">
                <a:solidFill>
                  <a:srgbClr val="2C3E50"/>
                </a:solidFill>
                <a:latin typeface="Montserrat" pitchFamily="34" charset="0"/>
                <a:ea typeface="Montserrat" pitchFamily="34" charset="-122"/>
                <a:cs typeface="Montserrat" pitchFamily="34" charset="-120"/>
              </a:rPr>
              <a:t>Budget estimatif</a:t>
            </a:r>
            <a:endParaRPr lang="en-US" sz="1500" dirty="0"/>
          </a:p>
        </p:txBody>
      </p:sp>
      <p:sp>
        <p:nvSpPr>
          <p:cNvPr id="104" name="Text 85"/>
          <p:cNvSpPr txBox="1"/>
          <p:nvPr/>
        </p:nvSpPr>
        <p:spPr>
          <a:xfrm>
            <a:off x="13983005" y="7791602"/>
            <a:ext cx="2143354" cy="181051"/>
          </a:xfrm>
          <a:prstGeom prst="rect">
            <a:avLst/>
          </a:prstGeom>
          <a:noFill/>
          <a:ln/>
        </p:spPr>
        <p:txBody>
          <a:bodyPr wrap="square" lIns="0" tIns="0" rIns="0" bIns="0" rtlCol="0" anchor="ctr"/>
          <a:lstStyle/>
          <a:p>
            <a:pPr marL="0" indent="0" algn="l">
              <a:buNone/>
            </a:pPr>
            <a:r>
              <a:rPr lang="en-US" sz="1200" b="1" dirty="0">
                <a:solidFill>
                  <a:srgbClr val="2C3E50"/>
                </a:solidFill>
                <a:latin typeface="Raleway" pitchFamily="34" charset="0"/>
                <a:ea typeface="Raleway" pitchFamily="34" charset="-122"/>
                <a:cs typeface="Raleway" pitchFamily="34" charset="-120"/>
              </a:rPr>
              <a:t>Renforcement de capacités:</a:t>
            </a:r>
            <a:endParaRPr lang="en-US" sz="1200" dirty="0"/>
          </a:p>
        </p:txBody>
      </p:sp>
      <p:sp>
        <p:nvSpPr>
          <p:cNvPr id="105" name="Text 86"/>
          <p:cNvSpPr txBox="1"/>
          <p:nvPr/>
        </p:nvSpPr>
        <p:spPr>
          <a:xfrm>
            <a:off x="16502177" y="7791602"/>
            <a:ext cx="1334110" cy="181051"/>
          </a:xfrm>
          <a:prstGeom prst="rect">
            <a:avLst/>
          </a:prstGeom>
          <a:noFill/>
          <a:ln/>
        </p:spPr>
        <p:txBody>
          <a:bodyPr wrap="square" lIns="0" tIns="0" rIns="0" bIns="0" rtlCol="0" anchor="ctr"/>
          <a:lstStyle/>
          <a:p>
            <a:pPr marL="0" indent="0" algn="l">
              <a:buNone/>
            </a:pPr>
            <a:r>
              <a:rPr lang="en-US" sz="1200" b="1" dirty="0">
                <a:solidFill>
                  <a:srgbClr val="2563EB"/>
                </a:solidFill>
                <a:latin typeface="Raleway" pitchFamily="34" charset="0"/>
                <a:ea typeface="Raleway" pitchFamily="34" charset="-122"/>
                <a:cs typeface="Raleway" pitchFamily="34" charset="-120"/>
              </a:rPr>
              <a:t>25 000 000 FCFA</a:t>
            </a:r>
            <a:endParaRPr lang="en-US" sz="1200" dirty="0"/>
          </a:p>
        </p:txBody>
      </p:sp>
      <p:sp>
        <p:nvSpPr>
          <p:cNvPr id="106" name="Text 87"/>
          <p:cNvSpPr txBox="1"/>
          <p:nvPr/>
        </p:nvSpPr>
        <p:spPr>
          <a:xfrm>
            <a:off x="13983005" y="8134502"/>
            <a:ext cx="1886407" cy="181051"/>
          </a:xfrm>
          <a:prstGeom prst="rect">
            <a:avLst/>
          </a:prstGeom>
          <a:noFill/>
          <a:ln/>
        </p:spPr>
        <p:txBody>
          <a:bodyPr wrap="square" lIns="0" tIns="0" rIns="0" bIns="0" rtlCol="0" anchor="ctr"/>
          <a:lstStyle/>
          <a:p>
            <a:pPr marL="0" indent="0" algn="l">
              <a:buNone/>
            </a:pPr>
            <a:r>
              <a:rPr lang="en-US" sz="1200" b="1" dirty="0">
                <a:solidFill>
                  <a:srgbClr val="2C3E50"/>
                </a:solidFill>
                <a:latin typeface="Raleway" pitchFamily="34" charset="0"/>
                <a:ea typeface="Raleway" pitchFamily="34" charset="-122"/>
                <a:cs typeface="Raleway" pitchFamily="34" charset="-120"/>
              </a:rPr>
              <a:t>Forums et consultations:</a:t>
            </a:r>
            <a:endParaRPr lang="en-US" sz="1200" dirty="0"/>
          </a:p>
        </p:txBody>
      </p:sp>
      <p:sp>
        <p:nvSpPr>
          <p:cNvPr id="107" name="Text 88"/>
          <p:cNvSpPr txBox="1"/>
          <p:nvPr/>
        </p:nvSpPr>
        <p:spPr>
          <a:xfrm>
            <a:off x="16514978" y="8134502"/>
            <a:ext cx="1324051" cy="181051"/>
          </a:xfrm>
          <a:prstGeom prst="rect">
            <a:avLst/>
          </a:prstGeom>
          <a:noFill/>
          <a:ln/>
        </p:spPr>
        <p:txBody>
          <a:bodyPr wrap="square" lIns="0" tIns="0" rIns="0" bIns="0" rtlCol="0" anchor="ctr"/>
          <a:lstStyle/>
          <a:p>
            <a:pPr marL="0" indent="0" algn="l">
              <a:buNone/>
            </a:pPr>
            <a:r>
              <a:rPr lang="en-US" sz="1200" b="1" dirty="0">
                <a:solidFill>
                  <a:srgbClr val="2563EB"/>
                </a:solidFill>
                <a:latin typeface="Raleway" pitchFamily="34" charset="0"/>
                <a:ea typeface="Raleway" pitchFamily="34" charset="-122"/>
                <a:cs typeface="Raleway" pitchFamily="34" charset="-120"/>
              </a:rPr>
              <a:t>18 500 000 FCFA</a:t>
            </a:r>
            <a:endParaRPr lang="en-US" sz="1200" dirty="0"/>
          </a:p>
        </p:txBody>
      </p:sp>
      <p:sp>
        <p:nvSpPr>
          <p:cNvPr id="108" name="Text 89"/>
          <p:cNvSpPr txBox="1"/>
          <p:nvPr/>
        </p:nvSpPr>
        <p:spPr>
          <a:xfrm>
            <a:off x="13983005" y="8477402"/>
            <a:ext cx="1943100" cy="181051"/>
          </a:xfrm>
          <a:prstGeom prst="rect">
            <a:avLst/>
          </a:prstGeom>
          <a:noFill/>
          <a:ln/>
        </p:spPr>
        <p:txBody>
          <a:bodyPr wrap="square" lIns="0" tIns="0" rIns="0" bIns="0" rtlCol="0" anchor="ctr"/>
          <a:lstStyle/>
          <a:p>
            <a:pPr marL="0" indent="0" algn="l">
              <a:buNone/>
            </a:pPr>
            <a:r>
              <a:rPr lang="en-US" sz="1200" b="1" dirty="0">
                <a:solidFill>
                  <a:srgbClr val="2C3E50"/>
                </a:solidFill>
                <a:latin typeface="Raleway" pitchFamily="34" charset="0"/>
                <a:ea typeface="Raleway" pitchFamily="34" charset="-122"/>
                <a:cs typeface="Raleway" pitchFamily="34" charset="-120"/>
              </a:rPr>
              <a:t>Technologies citoyennes:</a:t>
            </a:r>
            <a:endParaRPr lang="en-US" sz="1200" dirty="0"/>
          </a:p>
        </p:txBody>
      </p:sp>
      <p:sp>
        <p:nvSpPr>
          <p:cNvPr id="109" name="Text 90"/>
          <p:cNvSpPr txBox="1"/>
          <p:nvPr/>
        </p:nvSpPr>
        <p:spPr>
          <a:xfrm>
            <a:off x="16513150" y="8477402"/>
            <a:ext cx="1324051" cy="181051"/>
          </a:xfrm>
          <a:prstGeom prst="rect">
            <a:avLst/>
          </a:prstGeom>
          <a:noFill/>
          <a:ln/>
        </p:spPr>
        <p:txBody>
          <a:bodyPr wrap="square" lIns="0" tIns="0" rIns="0" bIns="0" rtlCol="0" anchor="ctr"/>
          <a:lstStyle/>
          <a:p>
            <a:pPr marL="0" indent="0" algn="l">
              <a:buNone/>
            </a:pPr>
            <a:r>
              <a:rPr lang="en-US" sz="1200" b="1" dirty="0">
                <a:solidFill>
                  <a:srgbClr val="2563EB"/>
                </a:solidFill>
                <a:latin typeface="Raleway" pitchFamily="34" charset="0"/>
                <a:ea typeface="Raleway" pitchFamily="34" charset="-122"/>
                <a:cs typeface="Raleway" pitchFamily="34" charset="-120"/>
              </a:rPr>
              <a:t>15 000 000 FCFA</a:t>
            </a:r>
            <a:endParaRPr lang="en-US" sz="1200" dirty="0"/>
          </a:p>
        </p:txBody>
      </p:sp>
      <p:sp>
        <p:nvSpPr>
          <p:cNvPr id="110" name="Text 91"/>
          <p:cNvSpPr txBox="1"/>
          <p:nvPr/>
        </p:nvSpPr>
        <p:spPr>
          <a:xfrm>
            <a:off x="13983005" y="8820302"/>
            <a:ext cx="1914754" cy="181051"/>
          </a:xfrm>
          <a:prstGeom prst="rect">
            <a:avLst/>
          </a:prstGeom>
          <a:noFill/>
          <a:ln/>
        </p:spPr>
        <p:txBody>
          <a:bodyPr wrap="square" lIns="0" tIns="0" rIns="0" bIns="0" rtlCol="0" anchor="ctr"/>
          <a:lstStyle/>
          <a:p>
            <a:pPr marL="0" indent="0" algn="l">
              <a:buNone/>
            </a:pPr>
            <a:r>
              <a:rPr lang="en-US" sz="1200" b="1" dirty="0">
                <a:solidFill>
                  <a:srgbClr val="2C3E50"/>
                </a:solidFill>
                <a:latin typeface="Raleway" pitchFamily="34" charset="0"/>
                <a:ea typeface="Raleway" pitchFamily="34" charset="-122"/>
                <a:cs typeface="Raleway" pitchFamily="34" charset="-120"/>
              </a:rPr>
              <a:t>Campagnes et plaidoyer:</a:t>
            </a:r>
            <a:endParaRPr lang="en-US" sz="1200" dirty="0"/>
          </a:p>
        </p:txBody>
      </p:sp>
      <p:sp>
        <p:nvSpPr>
          <p:cNvPr id="111" name="Text 92"/>
          <p:cNvSpPr txBox="1"/>
          <p:nvPr/>
        </p:nvSpPr>
        <p:spPr>
          <a:xfrm>
            <a:off x="16520465" y="8820302"/>
            <a:ext cx="1314907" cy="181051"/>
          </a:xfrm>
          <a:prstGeom prst="rect">
            <a:avLst/>
          </a:prstGeom>
          <a:noFill/>
          <a:ln/>
        </p:spPr>
        <p:txBody>
          <a:bodyPr wrap="square" lIns="0" tIns="0" rIns="0" bIns="0" rtlCol="0" anchor="ctr"/>
          <a:lstStyle/>
          <a:p>
            <a:pPr marL="0" indent="0" algn="l">
              <a:buNone/>
            </a:pPr>
            <a:r>
              <a:rPr lang="en-US" sz="1200" b="1" dirty="0">
                <a:solidFill>
                  <a:srgbClr val="2563EB"/>
                </a:solidFill>
                <a:latin typeface="Raleway" pitchFamily="34" charset="0"/>
                <a:ea typeface="Raleway" pitchFamily="34" charset="-122"/>
                <a:cs typeface="Raleway" pitchFamily="34" charset="-120"/>
              </a:rPr>
              <a:t>21 500 000 FCFA</a:t>
            </a:r>
            <a:endParaRPr lang="en-US" sz="1200" dirty="0"/>
          </a:p>
        </p:txBody>
      </p:sp>
      <p:sp>
        <p:nvSpPr>
          <p:cNvPr id="112" name="Shape 93"/>
          <p:cNvSpPr/>
          <p:nvPr/>
        </p:nvSpPr>
        <p:spPr>
          <a:xfrm>
            <a:off x="13983005" y="9144000"/>
            <a:ext cx="3733495" cy="9144"/>
          </a:xfrm>
          <a:prstGeom prst="rect">
            <a:avLst/>
          </a:prstGeom>
          <a:solidFill>
            <a:srgbClr val="D1D5DB"/>
          </a:solidFill>
          <a:ln/>
        </p:spPr>
      </p:sp>
      <p:sp>
        <p:nvSpPr>
          <p:cNvPr id="113" name="Text 94"/>
          <p:cNvSpPr txBox="1"/>
          <p:nvPr/>
        </p:nvSpPr>
        <p:spPr>
          <a:xfrm>
            <a:off x="13983005" y="9267444"/>
            <a:ext cx="629107" cy="181051"/>
          </a:xfrm>
          <a:prstGeom prst="rect">
            <a:avLst/>
          </a:prstGeom>
          <a:noFill/>
          <a:ln/>
        </p:spPr>
        <p:txBody>
          <a:bodyPr wrap="square" lIns="0" tIns="0" rIns="0" bIns="0" rtlCol="0" anchor="ctr"/>
          <a:lstStyle/>
          <a:p>
            <a:pPr marL="0" indent="0" algn="l">
              <a:buNone/>
            </a:pPr>
            <a:r>
              <a:rPr lang="en-US" sz="1200" b="1" dirty="0">
                <a:solidFill>
                  <a:srgbClr val="2C3E50"/>
                </a:solidFill>
                <a:latin typeface="Raleway" pitchFamily="34" charset="0"/>
                <a:ea typeface="Raleway" pitchFamily="34" charset="-122"/>
                <a:cs typeface="Raleway" pitchFamily="34" charset="-120"/>
              </a:rPr>
              <a:t>TOTAL:</a:t>
            </a:r>
            <a:endParaRPr lang="en-US" sz="1200" dirty="0"/>
          </a:p>
        </p:txBody>
      </p:sp>
      <p:sp>
        <p:nvSpPr>
          <p:cNvPr id="114" name="Text 95"/>
          <p:cNvSpPr txBox="1"/>
          <p:nvPr/>
        </p:nvSpPr>
        <p:spPr>
          <a:xfrm>
            <a:off x="16179394" y="9249156"/>
            <a:ext cx="1686154" cy="228600"/>
          </a:xfrm>
          <a:prstGeom prst="rect">
            <a:avLst/>
          </a:prstGeom>
          <a:noFill/>
          <a:ln/>
        </p:spPr>
        <p:txBody>
          <a:bodyPr wrap="square" lIns="0" tIns="0" rIns="0" bIns="0" rtlCol="0" anchor="ctr"/>
          <a:lstStyle/>
          <a:p>
            <a:pPr marL="0" indent="0" algn="l">
              <a:buNone/>
            </a:pPr>
            <a:r>
              <a:rPr lang="en-US" sz="1500" b="1" dirty="0">
                <a:solidFill>
                  <a:srgbClr val="2563EB"/>
                </a:solidFill>
                <a:latin typeface="Raleway" pitchFamily="34" charset="0"/>
                <a:ea typeface="Raleway" pitchFamily="34" charset="-122"/>
                <a:cs typeface="Raleway" pitchFamily="34" charset="-120"/>
              </a:rPr>
              <a:t>80 000 000 FCFA</a:t>
            </a:r>
            <a:endParaRPr lang="en-US" sz="1500" dirty="0"/>
          </a:p>
        </p:txBody>
      </p:sp>
      <p:sp>
        <p:nvSpPr>
          <p:cNvPr id="115" name="Shape 96"/>
          <p:cNvSpPr/>
          <p:nvPr/>
        </p:nvSpPr>
        <p:spPr>
          <a:xfrm>
            <a:off x="0" y="12420295"/>
            <a:ext cx="18288000" cy="543154"/>
          </a:xfrm>
          <a:prstGeom prst="rect">
            <a:avLst/>
          </a:prstGeom>
          <a:solidFill>
            <a:srgbClr val="F3F4F6"/>
          </a:solidFill>
          <a:ln/>
        </p:spPr>
      </p:sp>
      <p:sp>
        <p:nvSpPr>
          <p:cNvPr id="116" name="Shape 97"/>
          <p:cNvSpPr/>
          <p:nvPr/>
        </p:nvSpPr>
        <p:spPr>
          <a:xfrm>
            <a:off x="0" y="12420295"/>
            <a:ext cx="18288000" cy="9144"/>
          </a:xfrm>
          <a:prstGeom prst="rect">
            <a:avLst/>
          </a:prstGeom>
          <a:solidFill>
            <a:srgbClr val="E5E7EB"/>
          </a:solidFill>
          <a:ln/>
        </p:spPr>
      </p:sp>
      <p:pic>
        <p:nvPicPr>
          <p:cNvPr id="117" name="Image 17" descr="preencoded.png"/>
          <p:cNvPicPr>
            <a:picLocks noChangeAspect="1"/>
          </p:cNvPicPr>
          <p:nvPr/>
        </p:nvPicPr>
        <p:blipFill>
          <a:blip r:embed="rId12"/>
          <a:srcRect/>
          <a:stretch/>
        </p:blipFill>
        <p:spPr>
          <a:xfrm>
            <a:off x="457200" y="12611405"/>
            <a:ext cx="152705" cy="152705"/>
          </a:xfrm>
          <a:prstGeom prst="rect">
            <a:avLst/>
          </a:prstGeom>
        </p:spPr>
      </p:pic>
      <p:sp>
        <p:nvSpPr>
          <p:cNvPr id="118" name="Text 98"/>
          <p:cNvSpPr txBox="1"/>
          <p:nvPr/>
        </p:nvSpPr>
        <p:spPr>
          <a:xfrm>
            <a:off x="685800" y="12601346"/>
            <a:ext cx="2410358" cy="181051"/>
          </a:xfrm>
          <a:prstGeom prst="rect">
            <a:avLst/>
          </a:prstGeom>
          <a:noFill/>
          <a:ln/>
        </p:spPr>
        <p:txBody>
          <a:bodyPr wrap="square" lIns="0" tIns="0" rIns="0" bIns="0" rtlCol="0" anchor="ctr"/>
          <a:lstStyle/>
          <a:p>
            <a:pPr marL="0" indent="0" algn="l">
              <a:buNone/>
            </a:pPr>
            <a:r>
              <a:rPr lang="en-US" sz="1200" dirty="0">
                <a:solidFill>
                  <a:srgbClr val="374151"/>
                </a:solidFill>
                <a:latin typeface="Raleway" pitchFamily="34" charset="0"/>
                <a:ea typeface="Raleway" pitchFamily="34" charset="-122"/>
                <a:cs typeface="Raleway" pitchFamily="34" charset="-120"/>
              </a:rPr>
              <a:t>Contact@jerestaure-bienetre.org</a:t>
            </a:r>
            <a:endParaRPr lang="en-US" sz="1200" dirty="0"/>
          </a:p>
        </p:txBody>
      </p:sp>
      <p:pic>
        <p:nvPicPr>
          <p:cNvPr id="119" name="Image 18" descr="preencoded.png"/>
          <p:cNvPicPr>
            <a:picLocks noChangeAspect="1"/>
          </p:cNvPicPr>
          <p:nvPr/>
        </p:nvPicPr>
        <p:blipFill>
          <a:blip r:embed="rId13"/>
          <a:srcRect/>
          <a:stretch/>
        </p:blipFill>
        <p:spPr>
          <a:xfrm>
            <a:off x="3209544" y="12611405"/>
            <a:ext cx="152705" cy="152705"/>
          </a:xfrm>
          <a:prstGeom prst="rect">
            <a:avLst/>
          </a:prstGeom>
        </p:spPr>
      </p:pic>
      <p:sp>
        <p:nvSpPr>
          <p:cNvPr id="120" name="Text 99"/>
          <p:cNvSpPr txBox="1"/>
          <p:nvPr/>
        </p:nvSpPr>
        <p:spPr>
          <a:xfrm>
            <a:off x="3438144" y="12601346"/>
            <a:ext cx="1286561" cy="181051"/>
          </a:xfrm>
          <a:prstGeom prst="rect">
            <a:avLst/>
          </a:prstGeom>
          <a:noFill/>
          <a:ln/>
        </p:spPr>
        <p:txBody>
          <a:bodyPr wrap="square" lIns="0" tIns="0" rIns="0" bIns="0" rtlCol="0" anchor="ctr"/>
          <a:lstStyle/>
          <a:p>
            <a:pPr marL="0" indent="0" algn="l">
              <a:buNone/>
            </a:pPr>
            <a:r>
              <a:rPr lang="en-US" sz="1200" dirty="0">
                <a:solidFill>
                  <a:srgbClr val="374151"/>
                </a:solidFill>
                <a:latin typeface="Raleway" pitchFamily="34" charset="0"/>
                <a:ea typeface="Raleway" pitchFamily="34" charset="-122"/>
                <a:cs typeface="Raleway" pitchFamily="34" charset="-120"/>
              </a:rPr>
              <a:t>+229 96 24 94 86</a:t>
            </a:r>
            <a:endParaRPr lang="en-US" sz="1200" dirty="0"/>
          </a:p>
        </p:txBody>
      </p:sp>
      <p:pic>
        <p:nvPicPr>
          <p:cNvPr id="121" name="Image 19" descr="preencoded.png"/>
          <p:cNvPicPr>
            <a:picLocks noChangeAspect="1"/>
          </p:cNvPicPr>
          <p:nvPr/>
        </p:nvPicPr>
        <p:blipFill>
          <a:blip r:embed="rId14"/>
          <a:srcRect l="-989999" r="-989999"/>
          <a:stretch/>
        </p:blipFill>
        <p:spPr>
          <a:xfrm>
            <a:off x="16925544" y="12773254"/>
            <a:ext cx="190195" cy="9144"/>
          </a:xfrm>
          <a:prstGeom prst="rect">
            <a:avLst/>
          </a:prstGeom>
        </p:spPr>
      </p:pic>
      <p:pic>
        <p:nvPicPr>
          <p:cNvPr id="122" name="Image 20" descr="preencoded.png"/>
          <p:cNvPicPr>
            <a:picLocks noChangeAspect="1"/>
          </p:cNvPicPr>
          <p:nvPr/>
        </p:nvPicPr>
        <p:blipFill>
          <a:blip r:embed="rId15"/>
          <a:srcRect l="-989999" r="-989999"/>
          <a:stretch/>
        </p:blipFill>
        <p:spPr>
          <a:xfrm>
            <a:off x="17268444" y="12773254"/>
            <a:ext cx="190195" cy="9144"/>
          </a:xfrm>
          <a:prstGeom prst="rect">
            <a:avLst/>
          </a:prstGeom>
        </p:spPr>
      </p:pic>
      <p:pic>
        <p:nvPicPr>
          <p:cNvPr id="123" name="Image 21" descr="preencoded.png"/>
          <p:cNvPicPr>
            <a:picLocks noChangeAspect="1"/>
          </p:cNvPicPr>
          <p:nvPr/>
        </p:nvPicPr>
        <p:blipFill>
          <a:blip r:embed="rId16"/>
          <a:srcRect l="-1016667" r="-1016667"/>
          <a:stretch/>
        </p:blipFill>
        <p:spPr>
          <a:xfrm>
            <a:off x="17611344" y="12773254"/>
            <a:ext cx="219456" cy="9144"/>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Shape 0"/>
          <p:cNvSpPr/>
          <p:nvPr/>
        </p:nvSpPr>
        <p:spPr>
          <a:xfrm>
            <a:off x="0" y="0"/>
            <a:ext cx="18288000" cy="14506956"/>
          </a:xfrm>
          <a:prstGeom prst="rect">
            <a:avLst/>
          </a:prstGeom>
          <a:solidFill>
            <a:srgbClr val="F8F9FA"/>
          </a:solidFill>
          <a:ln/>
        </p:spPr>
      </p:sp>
      <p:sp>
        <p:nvSpPr>
          <p:cNvPr id="3" name="Shape 1"/>
          <p:cNvSpPr/>
          <p:nvPr/>
        </p:nvSpPr>
        <p:spPr>
          <a:xfrm>
            <a:off x="0" y="0"/>
            <a:ext cx="18288000" cy="838505"/>
          </a:xfrm>
          <a:prstGeom prst="rect">
            <a:avLst/>
          </a:prstGeom>
          <a:solidFill>
            <a:srgbClr val="1A5276"/>
          </a:solidFill>
          <a:ln/>
        </p:spPr>
      </p:sp>
      <p:sp>
        <p:nvSpPr>
          <p:cNvPr id="4" name="Text 2"/>
          <p:cNvSpPr txBox="1"/>
          <p:nvPr/>
        </p:nvSpPr>
        <p:spPr>
          <a:xfrm>
            <a:off x="457200" y="209398"/>
            <a:ext cx="9630461" cy="419710"/>
          </a:xfrm>
          <a:prstGeom prst="rect">
            <a:avLst/>
          </a:prstGeom>
          <a:noFill/>
          <a:ln/>
        </p:spPr>
        <p:txBody>
          <a:bodyPr wrap="square" lIns="0" tIns="0" rIns="0" bIns="0" rtlCol="0" anchor="ctr"/>
          <a:lstStyle/>
          <a:p>
            <a:pPr marL="0" indent="0" algn="l">
              <a:buNone/>
            </a:pPr>
            <a:r>
              <a:rPr lang="en-US" sz="2700" b="1" dirty="0">
                <a:solidFill>
                  <a:srgbClr val="FFFFFF"/>
                </a:solidFill>
                <a:latin typeface="Montserrat" pitchFamily="34" charset="0"/>
                <a:ea typeface="Montserrat" pitchFamily="34" charset="-122"/>
                <a:cs typeface="Montserrat" pitchFamily="34" charset="-120"/>
              </a:rPr>
              <a:t>Stratégies &amp; Interventions prioritaires - Droits Humains</a:t>
            </a:r>
            <a:endParaRPr lang="en-US" sz="2700" dirty="0"/>
          </a:p>
        </p:txBody>
      </p:sp>
      <p:sp>
        <p:nvSpPr>
          <p:cNvPr id="5" name="Shape 3"/>
          <p:cNvSpPr/>
          <p:nvPr/>
        </p:nvSpPr>
        <p:spPr>
          <a:xfrm>
            <a:off x="0" y="838505"/>
            <a:ext cx="18288000" cy="13125298"/>
          </a:xfrm>
          <a:prstGeom prst="rect">
            <a:avLst/>
          </a:prstGeom>
          <a:solidFill>
            <a:srgbClr val="F9FAFB"/>
          </a:solidFill>
          <a:ln/>
        </p:spPr>
      </p:sp>
      <p:sp>
        <p:nvSpPr>
          <p:cNvPr id="6" name="Shape 4"/>
          <p:cNvSpPr/>
          <p:nvPr/>
        </p:nvSpPr>
        <p:spPr>
          <a:xfrm>
            <a:off x="457200" y="1295705"/>
            <a:ext cx="17373600" cy="2171700"/>
          </a:xfrm>
          <a:prstGeom prst="roundRect">
            <a:avLst>
              <a:gd name="adj" fmla="val 1477"/>
            </a:avLst>
          </a:prstGeom>
          <a:solidFill>
            <a:srgbClr val="FFFFFF"/>
          </a:solidFill>
          <a:ln/>
          <a:effectLst>
            <a:outerShdw blurRad="12700" dist="12700" dir="16200000" algn="bl" rotWithShape="0">
              <a:srgbClr val="000000">
                <a:alpha val="75000"/>
              </a:srgbClr>
            </a:outerShdw>
          </a:effectLst>
        </p:spPr>
      </p:sp>
      <p:pic>
        <p:nvPicPr>
          <p:cNvPr id="7" name="Image 0" descr="preencoded.png"/>
          <p:cNvPicPr>
            <a:picLocks noChangeAspect="1"/>
          </p:cNvPicPr>
          <p:nvPr/>
        </p:nvPicPr>
        <p:blipFill>
          <a:blip r:embed="rId3"/>
          <a:srcRect/>
          <a:stretch/>
        </p:blipFill>
        <p:spPr>
          <a:xfrm>
            <a:off x="685800" y="1580998"/>
            <a:ext cx="190195" cy="190195"/>
          </a:xfrm>
          <a:prstGeom prst="rect">
            <a:avLst/>
          </a:prstGeom>
        </p:spPr>
      </p:pic>
      <p:sp>
        <p:nvSpPr>
          <p:cNvPr id="8" name="Text 5"/>
          <p:cNvSpPr txBox="1"/>
          <p:nvPr/>
        </p:nvSpPr>
        <p:spPr>
          <a:xfrm>
            <a:off x="990295" y="1524305"/>
            <a:ext cx="1467612" cy="305410"/>
          </a:xfrm>
          <a:prstGeom prst="rect">
            <a:avLst/>
          </a:prstGeom>
          <a:noFill/>
          <a:ln/>
        </p:spPr>
        <p:txBody>
          <a:bodyPr wrap="square" lIns="0" tIns="0" rIns="0" bIns="0" rtlCol="0" anchor="ctr"/>
          <a:lstStyle/>
          <a:p>
            <a:pPr marL="0" indent="0" algn="l">
              <a:buNone/>
            </a:pPr>
            <a:r>
              <a:rPr lang="en-US" sz="1800" b="1" dirty="0">
                <a:solidFill>
                  <a:srgbClr val="2C3E50"/>
                </a:solidFill>
                <a:latin typeface="Montserrat" pitchFamily="34" charset="0"/>
                <a:ea typeface="Montserrat" pitchFamily="34" charset="-122"/>
                <a:cs typeface="Montserrat" pitchFamily="34" charset="-120"/>
              </a:rPr>
              <a:t>Diagnostic</a:t>
            </a:r>
            <a:endParaRPr lang="en-US" sz="1800" dirty="0"/>
          </a:p>
        </p:txBody>
      </p:sp>
      <p:sp>
        <p:nvSpPr>
          <p:cNvPr id="9" name="Text 6"/>
          <p:cNvSpPr txBox="1"/>
          <p:nvPr/>
        </p:nvSpPr>
        <p:spPr>
          <a:xfrm>
            <a:off x="1067105" y="1971446"/>
            <a:ext cx="986638" cy="200254"/>
          </a:xfrm>
          <a:prstGeom prst="rect">
            <a:avLst/>
          </a:prstGeom>
          <a:noFill/>
          <a:ln/>
        </p:spPr>
        <p:txBody>
          <a:bodyPr wrap="square" lIns="0" tIns="0" rIns="0" bIns="0" rtlCol="0" anchor="ctr"/>
          <a:lstStyle/>
          <a:p>
            <a:pPr marL="0" indent="0" algn="l">
              <a:buNone/>
            </a:pPr>
            <a:r>
              <a:rPr lang="en-US" sz="1300" dirty="0">
                <a:solidFill>
                  <a:srgbClr val="2C3E50"/>
                </a:solidFill>
                <a:latin typeface="Raleway" pitchFamily="34" charset="0"/>
                <a:ea typeface="Raleway" pitchFamily="34" charset="-122"/>
                <a:cs typeface="Raleway" pitchFamily="34" charset="-120"/>
              </a:rPr>
              <a:t>En Afrique,</a:t>
            </a:r>
            <a:endParaRPr lang="en-US" sz="1300" dirty="0"/>
          </a:p>
        </p:txBody>
      </p:sp>
      <p:sp>
        <p:nvSpPr>
          <p:cNvPr id="10" name="Text 7"/>
          <p:cNvSpPr txBox="1"/>
          <p:nvPr/>
        </p:nvSpPr>
        <p:spPr>
          <a:xfrm>
            <a:off x="3308299" y="1971446"/>
            <a:ext cx="7825435" cy="200254"/>
          </a:xfrm>
          <a:prstGeom prst="rect">
            <a:avLst/>
          </a:prstGeom>
          <a:noFill/>
          <a:ln/>
        </p:spPr>
        <p:txBody>
          <a:bodyPr wrap="square" lIns="0" tIns="0" rIns="0" bIns="0" rtlCol="0" anchor="ctr"/>
          <a:lstStyle/>
          <a:p>
            <a:pPr marL="0" indent="0" algn="l">
              <a:buNone/>
            </a:pPr>
            <a:r>
              <a:rPr lang="en-US" sz="1300" dirty="0">
                <a:solidFill>
                  <a:srgbClr val="2C3E50"/>
                </a:solidFill>
                <a:latin typeface="Raleway" pitchFamily="34" charset="0"/>
                <a:ea typeface="Raleway" pitchFamily="34" charset="-122"/>
                <a:cs typeface="Raleway" pitchFamily="34" charset="-120"/>
              </a:rPr>
              <a:t>font face à des discriminations légales et sociales qui limitent leur accès aux droits fondamentaux</a:t>
            </a:r>
            <a:endParaRPr lang="en-US" sz="1300" dirty="0"/>
          </a:p>
        </p:txBody>
      </p:sp>
      <p:sp>
        <p:nvSpPr>
          <p:cNvPr id="11" name="Text 8"/>
          <p:cNvSpPr txBox="1"/>
          <p:nvPr/>
        </p:nvSpPr>
        <p:spPr>
          <a:xfrm>
            <a:off x="1067105" y="2314346"/>
            <a:ext cx="3396082" cy="200254"/>
          </a:xfrm>
          <a:prstGeom prst="rect">
            <a:avLst/>
          </a:prstGeom>
          <a:noFill/>
          <a:ln/>
        </p:spPr>
        <p:txBody>
          <a:bodyPr wrap="square" lIns="0" tIns="0" rIns="0" bIns="0" rtlCol="0" anchor="ctr"/>
          <a:lstStyle/>
          <a:p>
            <a:pPr marL="0" indent="0" algn="l">
              <a:buNone/>
            </a:pPr>
            <a:r>
              <a:rPr lang="en-US" sz="1300" dirty="0">
                <a:solidFill>
                  <a:srgbClr val="2C3E50"/>
                </a:solidFill>
                <a:latin typeface="Raleway" pitchFamily="34" charset="0"/>
                <a:ea typeface="Raleway" pitchFamily="34" charset="-122"/>
                <a:cs typeface="Raleway" pitchFamily="34" charset="-120"/>
              </a:rPr>
              <a:t>Les réformes juridiques progressent mais</a:t>
            </a:r>
            <a:endParaRPr lang="en-US" sz="1300" dirty="0"/>
          </a:p>
        </p:txBody>
      </p:sp>
      <p:sp>
        <p:nvSpPr>
          <p:cNvPr id="12" name="Text 9"/>
          <p:cNvSpPr txBox="1"/>
          <p:nvPr/>
        </p:nvSpPr>
        <p:spPr>
          <a:xfrm>
            <a:off x="6428232" y="2314346"/>
            <a:ext cx="1472184" cy="200254"/>
          </a:xfrm>
          <a:prstGeom prst="rect">
            <a:avLst/>
          </a:prstGeom>
          <a:noFill/>
          <a:ln/>
        </p:spPr>
        <p:txBody>
          <a:bodyPr wrap="square" lIns="0" tIns="0" rIns="0" bIns="0" rtlCol="0" anchor="ctr"/>
          <a:lstStyle/>
          <a:p>
            <a:pPr marL="0" indent="0" algn="l">
              <a:buNone/>
            </a:pPr>
            <a:r>
              <a:rPr lang="en-US" sz="1300" dirty="0">
                <a:solidFill>
                  <a:srgbClr val="2C3E50"/>
                </a:solidFill>
                <a:latin typeface="Raleway" pitchFamily="34" charset="0"/>
                <a:ea typeface="Raleway" pitchFamily="34" charset="-122"/>
                <a:cs typeface="Raleway" pitchFamily="34" charset="-120"/>
              </a:rPr>
              <a:t>selon les régions</a:t>
            </a:r>
            <a:endParaRPr lang="en-US" sz="1300" dirty="0"/>
          </a:p>
        </p:txBody>
      </p:sp>
      <p:sp>
        <p:nvSpPr>
          <p:cNvPr id="13" name="Text 10"/>
          <p:cNvSpPr txBox="1"/>
          <p:nvPr/>
        </p:nvSpPr>
        <p:spPr>
          <a:xfrm>
            <a:off x="3533242" y="2657246"/>
            <a:ext cx="3091586" cy="200254"/>
          </a:xfrm>
          <a:prstGeom prst="rect">
            <a:avLst/>
          </a:prstGeom>
          <a:noFill/>
          <a:ln/>
        </p:spPr>
        <p:txBody>
          <a:bodyPr wrap="square" lIns="0" tIns="0" rIns="0" bIns="0" rtlCol="0" anchor="ctr"/>
          <a:lstStyle/>
          <a:p>
            <a:pPr marL="0" indent="0" algn="l">
              <a:buNone/>
            </a:pPr>
            <a:r>
              <a:rPr lang="en-US" sz="1300" dirty="0">
                <a:solidFill>
                  <a:srgbClr val="2C3E50"/>
                </a:solidFill>
                <a:latin typeface="Raleway" pitchFamily="34" charset="0"/>
                <a:ea typeface="Raleway" pitchFamily="34" charset="-122"/>
                <a:cs typeface="Raleway" pitchFamily="34" charset="-120"/>
              </a:rPr>
              <a:t>demeure une préoccupation majeure</a:t>
            </a:r>
            <a:endParaRPr lang="en-US" sz="1300" dirty="0"/>
          </a:p>
        </p:txBody>
      </p:sp>
      <p:sp>
        <p:nvSpPr>
          <p:cNvPr id="14" name="Text 11"/>
          <p:cNvSpPr txBox="1"/>
          <p:nvPr/>
        </p:nvSpPr>
        <p:spPr>
          <a:xfrm>
            <a:off x="1067105" y="3000146"/>
            <a:ext cx="2043684" cy="200254"/>
          </a:xfrm>
          <a:prstGeom prst="rect">
            <a:avLst/>
          </a:prstGeom>
          <a:noFill/>
          <a:ln/>
        </p:spPr>
        <p:txBody>
          <a:bodyPr wrap="square" lIns="0" tIns="0" rIns="0" bIns="0" rtlCol="0" anchor="ctr"/>
          <a:lstStyle/>
          <a:p>
            <a:pPr marL="0" indent="0" algn="l">
              <a:buNone/>
            </a:pPr>
            <a:r>
              <a:rPr lang="en-US" sz="1300" dirty="0">
                <a:solidFill>
                  <a:srgbClr val="2C3E50"/>
                </a:solidFill>
                <a:latin typeface="Raleway" pitchFamily="34" charset="0"/>
                <a:ea typeface="Raleway" pitchFamily="34" charset="-122"/>
                <a:cs typeface="Raleway" pitchFamily="34" charset="-120"/>
              </a:rPr>
              <a:t>Les jeunes représentent</a:t>
            </a:r>
            <a:endParaRPr lang="en-US" sz="1300" dirty="0"/>
          </a:p>
        </p:txBody>
      </p:sp>
      <p:sp>
        <p:nvSpPr>
          <p:cNvPr id="15" name="Text 12"/>
          <p:cNvSpPr txBox="1"/>
          <p:nvPr/>
        </p:nvSpPr>
        <p:spPr>
          <a:xfrm>
            <a:off x="5427878" y="3000146"/>
            <a:ext cx="4996282" cy="200254"/>
          </a:xfrm>
          <a:prstGeom prst="rect">
            <a:avLst/>
          </a:prstGeom>
          <a:noFill/>
          <a:ln/>
        </p:spPr>
        <p:txBody>
          <a:bodyPr wrap="square" lIns="0" tIns="0" rIns="0" bIns="0" rtlCol="0" anchor="ctr"/>
          <a:lstStyle/>
          <a:p>
            <a:pPr marL="0" indent="0" algn="l">
              <a:buNone/>
            </a:pPr>
            <a:r>
              <a:rPr lang="en-US" sz="1300" dirty="0">
                <a:solidFill>
                  <a:srgbClr val="2C3E50"/>
                </a:solidFill>
                <a:latin typeface="Raleway" pitchFamily="34" charset="0"/>
                <a:ea typeface="Raleway" pitchFamily="34" charset="-122"/>
                <a:cs typeface="Raleway" pitchFamily="34" charset="-120"/>
              </a:rPr>
              <a:t>mais sont sous-représentés dans les instances décisionnelles</a:t>
            </a:r>
            <a:endParaRPr lang="en-US" sz="1300" dirty="0"/>
          </a:p>
        </p:txBody>
      </p:sp>
      <p:sp>
        <p:nvSpPr>
          <p:cNvPr id="16" name="Text 13"/>
          <p:cNvSpPr txBox="1"/>
          <p:nvPr/>
        </p:nvSpPr>
        <p:spPr>
          <a:xfrm>
            <a:off x="1922983" y="1971446"/>
            <a:ext cx="1519733" cy="200254"/>
          </a:xfrm>
          <a:prstGeom prst="rect">
            <a:avLst/>
          </a:prstGeom>
          <a:noFill/>
          <a:ln/>
        </p:spPr>
        <p:txBody>
          <a:bodyPr wrap="square" lIns="0" tIns="0" rIns="0" bIns="0" rtlCol="0" anchor="ctr"/>
          <a:lstStyle/>
          <a:p>
            <a:pPr marL="0" indent="0" algn="l">
              <a:buNone/>
            </a:pPr>
            <a:r>
              <a:rPr lang="en-US" sz="1300" b="1" dirty="0">
                <a:solidFill>
                  <a:srgbClr val="2C3E50"/>
                </a:solidFill>
                <a:latin typeface="Raleway" pitchFamily="34" charset="0"/>
                <a:ea typeface="Raleway" pitchFamily="34" charset="-122"/>
                <a:cs typeface="Raleway" pitchFamily="34" charset="-120"/>
              </a:rPr>
              <a:t>60% des femmes</a:t>
            </a:r>
            <a:endParaRPr lang="en-US" sz="1300" dirty="0"/>
          </a:p>
        </p:txBody>
      </p:sp>
      <p:sp>
        <p:nvSpPr>
          <p:cNvPr id="17" name="Text 14"/>
          <p:cNvSpPr txBox="1"/>
          <p:nvPr/>
        </p:nvSpPr>
        <p:spPr>
          <a:xfrm>
            <a:off x="4333342" y="2314346"/>
            <a:ext cx="2224735" cy="200254"/>
          </a:xfrm>
          <a:prstGeom prst="rect">
            <a:avLst/>
          </a:prstGeom>
          <a:noFill/>
          <a:ln/>
        </p:spPr>
        <p:txBody>
          <a:bodyPr wrap="square" lIns="0" tIns="0" rIns="0" bIns="0" rtlCol="0" anchor="ctr"/>
          <a:lstStyle/>
          <a:p>
            <a:pPr marL="0" indent="0" algn="l">
              <a:buNone/>
            </a:pPr>
            <a:r>
              <a:rPr lang="en-US" sz="1300" b="1" dirty="0">
                <a:solidFill>
                  <a:srgbClr val="2C3E50"/>
                </a:solidFill>
                <a:latin typeface="Raleway" pitchFamily="34" charset="0"/>
                <a:ea typeface="Raleway" pitchFamily="34" charset="-122"/>
                <a:cs typeface="Raleway" pitchFamily="34" charset="-120"/>
              </a:rPr>
              <a:t>l'application reste inégale</a:t>
            </a:r>
            <a:endParaRPr lang="en-US" sz="1300" dirty="0"/>
          </a:p>
        </p:txBody>
      </p:sp>
      <p:sp>
        <p:nvSpPr>
          <p:cNvPr id="18" name="Text 15"/>
          <p:cNvSpPr txBox="1"/>
          <p:nvPr/>
        </p:nvSpPr>
        <p:spPr>
          <a:xfrm>
            <a:off x="1067105" y="2657246"/>
            <a:ext cx="2595982" cy="200254"/>
          </a:xfrm>
          <a:prstGeom prst="rect">
            <a:avLst/>
          </a:prstGeom>
          <a:noFill/>
          <a:ln/>
        </p:spPr>
        <p:txBody>
          <a:bodyPr wrap="square" lIns="0" tIns="0" rIns="0" bIns="0" rtlCol="0" anchor="ctr"/>
          <a:lstStyle/>
          <a:p>
            <a:pPr marL="0" indent="0" algn="l">
              <a:buNone/>
            </a:pPr>
            <a:r>
              <a:rPr lang="en-US" sz="1300" b="1" dirty="0">
                <a:solidFill>
                  <a:srgbClr val="2C3E50"/>
                </a:solidFill>
                <a:latin typeface="Raleway" pitchFamily="34" charset="0"/>
                <a:ea typeface="Raleway" pitchFamily="34" charset="-122"/>
                <a:cs typeface="Raleway" pitchFamily="34" charset="-120"/>
              </a:rPr>
              <a:t>La violence basée sur le genre</a:t>
            </a:r>
            <a:endParaRPr lang="en-US" sz="1300" dirty="0"/>
          </a:p>
        </p:txBody>
      </p:sp>
      <p:sp>
        <p:nvSpPr>
          <p:cNvPr id="19" name="Text 16"/>
          <p:cNvSpPr txBox="1"/>
          <p:nvPr/>
        </p:nvSpPr>
        <p:spPr>
          <a:xfrm>
            <a:off x="2978201" y="3000146"/>
            <a:ext cx="2586838" cy="200254"/>
          </a:xfrm>
          <a:prstGeom prst="rect">
            <a:avLst/>
          </a:prstGeom>
          <a:noFill/>
          <a:ln/>
        </p:spPr>
        <p:txBody>
          <a:bodyPr wrap="square" lIns="0" tIns="0" rIns="0" bIns="0" rtlCol="0" anchor="ctr"/>
          <a:lstStyle/>
          <a:p>
            <a:pPr marL="0" indent="0" algn="l">
              <a:buNone/>
            </a:pPr>
            <a:r>
              <a:rPr lang="en-US" sz="1300" b="1" dirty="0">
                <a:solidFill>
                  <a:srgbClr val="2C3E50"/>
                </a:solidFill>
                <a:latin typeface="Raleway" pitchFamily="34" charset="0"/>
                <a:ea typeface="Raleway" pitchFamily="34" charset="-122"/>
                <a:cs typeface="Raleway" pitchFamily="34" charset="-120"/>
              </a:rPr>
              <a:t>60% de la population africaine</a:t>
            </a:r>
            <a:endParaRPr lang="en-US" sz="1300" dirty="0"/>
          </a:p>
        </p:txBody>
      </p:sp>
      <p:sp>
        <p:nvSpPr>
          <p:cNvPr id="20" name="Shape 17"/>
          <p:cNvSpPr/>
          <p:nvPr/>
        </p:nvSpPr>
        <p:spPr>
          <a:xfrm>
            <a:off x="457200" y="3696005"/>
            <a:ext cx="8534095" cy="3543300"/>
          </a:xfrm>
          <a:prstGeom prst="roundRect">
            <a:avLst>
              <a:gd name="adj" fmla="val 555"/>
            </a:avLst>
          </a:prstGeom>
          <a:solidFill>
            <a:srgbClr val="FFFFFF"/>
          </a:solidFill>
          <a:ln/>
          <a:effectLst>
            <a:outerShdw blurRad="12700" dist="12700" dir="16200000" algn="bl" rotWithShape="0">
              <a:srgbClr val="000000">
                <a:alpha val="75000"/>
              </a:srgbClr>
            </a:outerShdw>
          </a:effectLst>
        </p:spPr>
      </p:sp>
      <p:pic>
        <p:nvPicPr>
          <p:cNvPr id="21" name="Image 1" descr="preencoded.png"/>
          <p:cNvPicPr>
            <a:picLocks noChangeAspect="1"/>
          </p:cNvPicPr>
          <p:nvPr/>
        </p:nvPicPr>
        <p:blipFill>
          <a:blip r:embed="rId4"/>
          <a:srcRect/>
          <a:stretch/>
        </p:blipFill>
        <p:spPr>
          <a:xfrm>
            <a:off x="685800" y="3981298"/>
            <a:ext cx="190195" cy="190195"/>
          </a:xfrm>
          <a:prstGeom prst="rect">
            <a:avLst/>
          </a:prstGeom>
        </p:spPr>
      </p:pic>
      <p:sp>
        <p:nvSpPr>
          <p:cNvPr id="22" name="Shape 18"/>
          <p:cNvSpPr/>
          <p:nvPr/>
        </p:nvSpPr>
        <p:spPr>
          <a:xfrm>
            <a:off x="9296705" y="3696005"/>
            <a:ext cx="8534095" cy="3543300"/>
          </a:xfrm>
          <a:prstGeom prst="roundRect">
            <a:avLst>
              <a:gd name="adj" fmla="val 555"/>
            </a:avLst>
          </a:prstGeom>
          <a:solidFill>
            <a:srgbClr val="FFFFFF"/>
          </a:solidFill>
          <a:ln/>
          <a:effectLst>
            <a:outerShdw blurRad="12700" dist="12700" dir="16200000" algn="bl" rotWithShape="0">
              <a:srgbClr val="000000">
                <a:alpha val="75000"/>
              </a:srgbClr>
            </a:outerShdw>
          </a:effectLst>
        </p:spPr>
      </p:sp>
      <p:sp>
        <p:nvSpPr>
          <p:cNvPr id="23" name="Text 19"/>
          <p:cNvSpPr txBox="1"/>
          <p:nvPr/>
        </p:nvSpPr>
        <p:spPr>
          <a:xfrm>
            <a:off x="990295" y="3924605"/>
            <a:ext cx="2820010" cy="305410"/>
          </a:xfrm>
          <a:prstGeom prst="rect">
            <a:avLst/>
          </a:prstGeom>
          <a:noFill/>
          <a:ln/>
        </p:spPr>
        <p:txBody>
          <a:bodyPr wrap="square" lIns="0" tIns="0" rIns="0" bIns="0" rtlCol="0" anchor="ctr"/>
          <a:lstStyle/>
          <a:p>
            <a:pPr marL="0" indent="0" algn="l">
              <a:buNone/>
            </a:pPr>
            <a:r>
              <a:rPr lang="en-US" sz="1800" b="1" dirty="0">
                <a:solidFill>
                  <a:srgbClr val="2C3E50"/>
                </a:solidFill>
                <a:latin typeface="Montserrat" pitchFamily="34" charset="0"/>
                <a:ea typeface="Montserrat" pitchFamily="34" charset="-122"/>
                <a:cs typeface="Montserrat" pitchFamily="34" charset="-120"/>
              </a:rPr>
              <a:t>Objectifs stratégiques</a:t>
            </a:r>
            <a:endParaRPr lang="en-US" sz="1800" dirty="0"/>
          </a:p>
        </p:txBody>
      </p:sp>
      <p:sp>
        <p:nvSpPr>
          <p:cNvPr id="24" name="Shape 20"/>
          <p:cNvSpPr/>
          <p:nvPr/>
        </p:nvSpPr>
        <p:spPr>
          <a:xfrm>
            <a:off x="914400" y="4381805"/>
            <a:ext cx="7848295" cy="571500"/>
          </a:xfrm>
          <a:prstGeom prst="rect">
            <a:avLst/>
          </a:prstGeom>
          <a:solidFill>
            <a:srgbClr val="FFFFFF"/>
          </a:solidFill>
          <a:ln/>
        </p:spPr>
      </p:sp>
      <p:sp>
        <p:nvSpPr>
          <p:cNvPr id="25" name="Shape 21"/>
          <p:cNvSpPr/>
          <p:nvPr/>
        </p:nvSpPr>
        <p:spPr>
          <a:xfrm>
            <a:off x="914400" y="4381805"/>
            <a:ext cx="47549" cy="571500"/>
          </a:xfrm>
          <a:prstGeom prst="rect">
            <a:avLst/>
          </a:prstGeom>
          <a:solidFill>
            <a:srgbClr val="9B59B6"/>
          </a:solidFill>
          <a:ln/>
        </p:spPr>
      </p:sp>
      <p:sp>
        <p:nvSpPr>
          <p:cNvPr id="26" name="Shape 22"/>
          <p:cNvSpPr/>
          <p:nvPr/>
        </p:nvSpPr>
        <p:spPr>
          <a:xfrm>
            <a:off x="914400" y="5067605"/>
            <a:ext cx="7848295" cy="571500"/>
          </a:xfrm>
          <a:prstGeom prst="rect">
            <a:avLst/>
          </a:prstGeom>
          <a:solidFill>
            <a:srgbClr val="FFFFFF"/>
          </a:solidFill>
          <a:ln/>
        </p:spPr>
      </p:sp>
      <p:sp>
        <p:nvSpPr>
          <p:cNvPr id="27" name="Shape 23"/>
          <p:cNvSpPr/>
          <p:nvPr/>
        </p:nvSpPr>
        <p:spPr>
          <a:xfrm>
            <a:off x="914400" y="5067605"/>
            <a:ext cx="47549" cy="571500"/>
          </a:xfrm>
          <a:prstGeom prst="rect">
            <a:avLst/>
          </a:prstGeom>
          <a:solidFill>
            <a:srgbClr val="9B59B6"/>
          </a:solidFill>
          <a:ln/>
        </p:spPr>
      </p:sp>
      <p:sp>
        <p:nvSpPr>
          <p:cNvPr id="28" name="Shape 24"/>
          <p:cNvSpPr/>
          <p:nvPr/>
        </p:nvSpPr>
        <p:spPr>
          <a:xfrm>
            <a:off x="914400" y="5753405"/>
            <a:ext cx="7848295" cy="571500"/>
          </a:xfrm>
          <a:prstGeom prst="rect">
            <a:avLst/>
          </a:prstGeom>
          <a:solidFill>
            <a:srgbClr val="FFFFFF"/>
          </a:solidFill>
          <a:ln/>
        </p:spPr>
      </p:sp>
      <p:sp>
        <p:nvSpPr>
          <p:cNvPr id="29" name="Shape 25"/>
          <p:cNvSpPr/>
          <p:nvPr/>
        </p:nvSpPr>
        <p:spPr>
          <a:xfrm>
            <a:off x="914400" y="5753405"/>
            <a:ext cx="47549" cy="571500"/>
          </a:xfrm>
          <a:prstGeom prst="rect">
            <a:avLst/>
          </a:prstGeom>
          <a:solidFill>
            <a:srgbClr val="9B59B6"/>
          </a:solidFill>
          <a:ln/>
        </p:spPr>
      </p:sp>
      <p:sp>
        <p:nvSpPr>
          <p:cNvPr id="30" name="Shape 26"/>
          <p:cNvSpPr/>
          <p:nvPr/>
        </p:nvSpPr>
        <p:spPr>
          <a:xfrm>
            <a:off x="914400" y="6439205"/>
            <a:ext cx="7848295" cy="571500"/>
          </a:xfrm>
          <a:prstGeom prst="rect">
            <a:avLst/>
          </a:prstGeom>
          <a:solidFill>
            <a:srgbClr val="FFFFFF"/>
          </a:solidFill>
          <a:ln/>
        </p:spPr>
      </p:sp>
      <p:sp>
        <p:nvSpPr>
          <p:cNvPr id="31" name="Shape 27"/>
          <p:cNvSpPr/>
          <p:nvPr/>
        </p:nvSpPr>
        <p:spPr>
          <a:xfrm>
            <a:off x="914400" y="6439205"/>
            <a:ext cx="47549" cy="571500"/>
          </a:xfrm>
          <a:prstGeom prst="rect">
            <a:avLst/>
          </a:prstGeom>
          <a:solidFill>
            <a:srgbClr val="9B59B6"/>
          </a:solidFill>
          <a:ln/>
        </p:spPr>
      </p:sp>
      <p:sp>
        <p:nvSpPr>
          <p:cNvPr id="32" name="Text 28"/>
          <p:cNvSpPr txBox="1"/>
          <p:nvPr/>
        </p:nvSpPr>
        <p:spPr>
          <a:xfrm>
            <a:off x="1114654" y="4562856"/>
            <a:ext cx="6434633" cy="200254"/>
          </a:xfrm>
          <a:prstGeom prst="rect">
            <a:avLst/>
          </a:prstGeom>
          <a:noFill/>
          <a:ln/>
        </p:spPr>
        <p:txBody>
          <a:bodyPr wrap="square" lIns="0" tIns="0" rIns="0" bIns="0" rtlCol="0" anchor="ctr"/>
          <a:lstStyle/>
          <a:p>
            <a:pPr marL="0" indent="0" algn="l">
              <a:buNone/>
            </a:pPr>
            <a:r>
              <a:rPr lang="en-US" sz="1300" b="1" dirty="0">
                <a:solidFill>
                  <a:srgbClr val="2C3E50"/>
                </a:solidFill>
                <a:latin typeface="Raleway" pitchFamily="34" charset="0"/>
                <a:ea typeface="Raleway" pitchFamily="34" charset="-122"/>
                <a:cs typeface="Raleway" pitchFamily="34" charset="-120"/>
              </a:rPr>
              <a:t>Renforcer les mécanismes de protection des droits des femmes et des jeunes</a:t>
            </a:r>
            <a:endParaRPr lang="en-US" sz="1300" dirty="0"/>
          </a:p>
        </p:txBody>
      </p:sp>
      <p:sp>
        <p:nvSpPr>
          <p:cNvPr id="33" name="Text 29"/>
          <p:cNvSpPr txBox="1"/>
          <p:nvPr/>
        </p:nvSpPr>
        <p:spPr>
          <a:xfrm>
            <a:off x="1114654" y="5248656"/>
            <a:ext cx="4843577" cy="200254"/>
          </a:xfrm>
          <a:prstGeom prst="rect">
            <a:avLst/>
          </a:prstGeom>
          <a:noFill/>
          <a:ln/>
        </p:spPr>
        <p:txBody>
          <a:bodyPr wrap="square" lIns="0" tIns="0" rIns="0" bIns="0" rtlCol="0" anchor="ctr"/>
          <a:lstStyle/>
          <a:p>
            <a:pPr marL="0" indent="0" algn="l">
              <a:buNone/>
            </a:pPr>
            <a:r>
              <a:rPr lang="en-US" sz="1300" b="1" dirty="0">
                <a:solidFill>
                  <a:srgbClr val="2C3E50"/>
                </a:solidFill>
                <a:latin typeface="Raleway" pitchFamily="34" charset="0"/>
                <a:ea typeface="Raleway" pitchFamily="34" charset="-122"/>
                <a:cs typeface="Raleway" pitchFamily="34" charset="-120"/>
              </a:rPr>
              <a:t>Améliorer l'accès à la justice pour les groupes vulnérables</a:t>
            </a:r>
            <a:endParaRPr lang="en-US" sz="1300" dirty="0"/>
          </a:p>
        </p:txBody>
      </p:sp>
      <p:sp>
        <p:nvSpPr>
          <p:cNvPr id="34" name="Text 30"/>
          <p:cNvSpPr txBox="1"/>
          <p:nvPr/>
        </p:nvSpPr>
        <p:spPr>
          <a:xfrm>
            <a:off x="1114654" y="5934456"/>
            <a:ext cx="5491886" cy="200254"/>
          </a:xfrm>
          <a:prstGeom prst="rect">
            <a:avLst/>
          </a:prstGeom>
          <a:noFill/>
          <a:ln/>
        </p:spPr>
        <p:txBody>
          <a:bodyPr wrap="square" lIns="0" tIns="0" rIns="0" bIns="0" rtlCol="0" anchor="ctr"/>
          <a:lstStyle/>
          <a:p>
            <a:pPr marL="0" indent="0" algn="l">
              <a:buNone/>
            </a:pPr>
            <a:r>
              <a:rPr lang="en-US" sz="1300" b="1" dirty="0">
                <a:solidFill>
                  <a:srgbClr val="2C3E50"/>
                </a:solidFill>
                <a:latin typeface="Raleway" pitchFamily="34" charset="0"/>
                <a:ea typeface="Raleway" pitchFamily="34" charset="-122"/>
                <a:cs typeface="Raleway" pitchFamily="34" charset="-120"/>
              </a:rPr>
              <a:t>Réduire de 30% les cas de violences basées sur le genre d'ici 2028</a:t>
            </a:r>
            <a:endParaRPr lang="en-US" sz="1300" dirty="0"/>
          </a:p>
        </p:txBody>
      </p:sp>
      <p:sp>
        <p:nvSpPr>
          <p:cNvPr id="35" name="Text 31"/>
          <p:cNvSpPr txBox="1"/>
          <p:nvPr/>
        </p:nvSpPr>
        <p:spPr>
          <a:xfrm>
            <a:off x="1114654" y="6620256"/>
            <a:ext cx="7187184" cy="200254"/>
          </a:xfrm>
          <a:prstGeom prst="rect">
            <a:avLst/>
          </a:prstGeom>
          <a:noFill/>
          <a:ln/>
        </p:spPr>
        <p:txBody>
          <a:bodyPr wrap="square" lIns="0" tIns="0" rIns="0" bIns="0" rtlCol="0" anchor="ctr"/>
          <a:lstStyle/>
          <a:p>
            <a:pPr marL="0" indent="0" algn="l">
              <a:buNone/>
            </a:pPr>
            <a:r>
              <a:rPr lang="en-US" sz="1300" b="1" dirty="0">
                <a:solidFill>
                  <a:srgbClr val="2C3E50"/>
                </a:solidFill>
                <a:latin typeface="Raleway" pitchFamily="34" charset="0"/>
                <a:ea typeface="Raleway" pitchFamily="34" charset="-122"/>
                <a:cs typeface="Raleway" pitchFamily="34" charset="-120"/>
              </a:rPr>
              <a:t>Accroître de 40% la participation des jeunes et des femmes aux processus décisionnels</a:t>
            </a:r>
            <a:endParaRPr lang="en-US" sz="1300" dirty="0"/>
          </a:p>
        </p:txBody>
      </p:sp>
      <p:pic>
        <p:nvPicPr>
          <p:cNvPr id="36" name="Image 2" descr="preencoded.png"/>
          <p:cNvPicPr>
            <a:picLocks noChangeAspect="1"/>
          </p:cNvPicPr>
          <p:nvPr/>
        </p:nvPicPr>
        <p:blipFill>
          <a:blip r:embed="rId5"/>
          <a:srcRect/>
          <a:stretch/>
        </p:blipFill>
        <p:spPr>
          <a:xfrm>
            <a:off x="9525305" y="3981298"/>
            <a:ext cx="190195" cy="190195"/>
          </a:xfrm>
          <a:prstGeom prst="rect">
            <a:avLst/>
          </a:prstGeom>
        </p:spPr>
      </p:pic>
      <p:sp>
        <p:nvSpPr>
          <p:cNvPr id="37" name="Text 32"/>
          <p:cNvSpPr txBox="1"/>
          <p:nvPr/>
        </p:nvSpPr>
        <p:spPr>
          <a:xfrm>
            <a:off x="9829800" y="3924605"/>
            <a:ext cx="3143707" cy="305410"/>
          </a:xfrm>
          <a:prstGeom prst="rect">
            <a:avLst/>
          </a:prstGeom>
          <a:noFill/>
          <a:ln/>
        </p:spPr>
        <p:txBody>
          <a:bodyPr wrap="square" lIns="0" tIns="0" rIns="0" bIns="0" rtlCol="0" anchor="ctr"/>
          <a:lstStyle/>
          <a:p>
            <a:pPr marL="0" indent="0" algn="l">
              <a:buNone/>
            </a:pPr>
            <a:r>
              <a:rPr lang="en-US" sz="1800" b="1" dirty="0">
                <a:solidFill>
                  <a:srgbClr val="2C3E50"/>
                </a:solidFill>
                <a:latin typeface="Montserrat" pitchFamily="34" charset="0"/>
                <a:ea typeface="Montserrat" pitchFamily="34" charset="-122"/>
                <a:cs typeface="Montserrat" pitchFamily="34" charset="-120"/>
              </a:rPr>
              <a:t>Stratégies d'intervention</a:t>
            </a:r>
            <a:endParaRPr lang="en-US" sz="1800" dirty="0"/>
          </a:p>
        </p:txBody>
      </p:sp>
      <p:sp>
        <p:nvSpPr>
          <p:cNvPr id="38" name="Shape 33"/>
          <p:cNvSpPr/>
          <p:nvPr/>
        </p:nvSpPr>
        <p:spPr>
          <a:xfrm>
            <a:off x="9753905" y="4381805"/>
            <a:ext cx="304495" cy="381305"/>
          </a:xfrm>
          <a:prstGeom prst="roundRect">
            <a:avLst>
              <a:gd name="adj" fmla="val 300300"/>
            </a:avLst>
          </a:prstGeom>
          <a:solidFill>
            <a:srgbClr val="EDE9FE"/>
          </a:solidFill>
          <a:ln/>
        </p:spPr>
      </p:sp>
      <p:pic>
        <p:nvPicPr>
          <p:cNvPr id="39" name="Image 3" descr="preencoded.png"/>
          <p:cNvPicPr>
            <a:picLocks noChangeAspect="1"/>
          </p:cNvPicPr>
          <p:nvPr/>
        </p:nvPicPr>
        <p:blipFill>
          <a:blip r:embed="rId6"/>
          <a:srcRect/>
          <a:stretch/>
        </p:blipFill>
        <p:spPr>
          <a:xfrm>
            <a:off x="9829800" y="4486046"/>
            <a:ext cx="152705" cy="152705"/>
          </a:xfrm>
          <a:prstGeom prst="rect">
            <a:avLst/>
          </a:prstGeom>
        </p:spPr>
      </p:pic>
      <p:sp>
        <p:nvSpPr>
          <p:cNvPr id="40" name="Shape 34"/>
          <p:cNvSpPr/>
          <p:nvPr/>
        </p:nvSpPr>
        <p:spPr>
          <a:xfrm>
            <a:off x="457200" y="7467905"/>
            <a:ext cx="17373600" cy="2590495"/>
          </a:xfrm>
          <a:prstGeom prst="roundRect">
            <a:avLst>
              <a:gd name="adj" fmla="val 1038"/>
            </a:avLst>
          </a:prstGeom>
          <a:solidFill>
            <a:srgbClr val="FFFFFF"/>
          </a:solidFill>
          <a:ln/>
          <a:effectLst>
            <a:outerShdw blurRad="12700" dist="12700" dir="16200000" algn="bl" rotWithShape="0">
              <a:srgbClr val="000000">
                <a:alpha val="75000"/>
              </a:srgbClr>
            </a:outerShdw>
          </a:effectLst>
        </p:spPr>
      </p:sp>
      <p:sp>
        <p:nvSpPr>
          <p:cNvPr id="41" name="Shape 35"/>
          <p:cNvSpPr/>
          <p:nvPr/>
        </p:nvSpPr>
        <p:spPr>
          <a:xfrm>
            <a:off x="9753905" y="4953305"/>
            <a:ext cx="342900" cy="381305"/>
          </a:xfrm>
          <a:prstGeom prst="roundRect">
            <a:avLst>
              <a:gd name="adj" fmla="val 266667"/>
            </a:avLst>
          </a:prstGeom>
          <a:solidFill>
            <a:srgbClr val="EDE9FE"/>
          </a:solidFill>
          <a:ln/>
        </p:spPr>
      </p:sp>
      <p:sp>
        <p:nvSpPr>
          <p:cNvPr id="42" name="Shape 36"/>
          <p:cNvSpPr/>
          <p:nvPr/>
        </p:nvSpPr>
        <p:spPr>
          <a:xfrm>
            <a:off x="9753905" y="5524805"/>
            <a:ext cx="342900" cy="381305"/>
          </a:xfrm>
          <a:prstGeom prst="roundRect">
            <a:avLst>
              <a:gd name="adj" fmla="val 266667"/>
            </a:avLst>
          </a:prstGeom>
          <a:solidFill>
            <a:srgbClr val="EDE9FE"/>
          </a:solidFill>
          <a:ln/>
        </p:spPr>
      </p:sp>
      <p:sp>
        <p:nvSpPr>
          <p:cNvPr id="43" name="Shape 37"/>
          <p:cNvSpPr/>
          <p:nvPr/>
        </p:nvSpPr>
        <p:spPr>
          <a:xfrm>
            <a:off x="9753905" y="6096305"/>
            <a:ext cx="342900" cy="381305"/>
          </a:xfrm>
          <a:prstGeom prst="roundRect">
            <a:avLst>
              <a:gd name="adj" fmla="val 266667"/>
            </a:avLst>
          </a:prstGeom>
          <a:solidFill>
            <a:srgbClr val="EDE9FE"/>
          </a:solidFill>
          <a:ln/>
        </p:spPr>
      </p:sp>
      <p:sp>
        <p:nvSpPr>
          <p:cNvPr id="44" name="Text 38"/>
          <p:cNvSpPr txBox="1"/>
          <p:nvPr/>
        </p:nvSpPr>
        <p:spPr>
          <a:xfrm>
            <a:off x="10211105" y="4401007"/>
            <a:ext cx="1467612" cy="181051"/>
          </a:xfrm>
          <a:prstGeom prst="rect">
            <a:avLst/>
          </a:prstGeom>
          <a:noFill/>
          <a:ln/>
        </p:spPr>
        <p:txBody>
          <a:bodyPr wrap="square" lIns="0" tIns="0" rIns="0" bIns="0" rtlCol="0" anchor="ctr"/>
          <a:lstStyle/>
          <a:p>
            <a:pPr marL="0" indent="0" algn="l">
              <a:buNone/>
            </a:pPr>
            <a:r>
              <a:rPr lang="en-US" sz="1200" b="1" dirty="0">
                <a:solidFill>
                  <a:srgbClr val="2C3E50"/>
                </a:solidFill>
                <a:latin typeface="Raleway" pitchFamily="34" charset="0"/>
                <a:ea typeface="Raleway" pitchFamily="34" charset="-122"/>
                <a:cs typeface="Raleway" pitchFamily="34" charset="-120"/>
              </a:rPr>
              <a:t>Plaidoyer juridique</a:t>
            </a:r>
            <a:endParaRPr lang="en-US" sz="1200" dirty="0"/>
          </a:p>
        </p:txBody>
      </p:sp>
      <p:sp>
        <p:nvSpPr>
          <p:cNvPr id="45" name="Text 39"/>
          <p:cNvSpPr txBox="1"/>
          <p:nvPr/>
        </p:nvSpPr>
        <p:spPr>
          <a:xfrm>
            <a:off x="10248595" y="5544007"/>
            <a:ext cx="2067458" cy="181051"/>
          </a:xfrm>
          <a:prstGeom prst="rect">
            <a:avLst/>
          </a:prstGeom>
          <a:noFill/>
          <a:ln/>
        </p:spPr>
        <p:txBody>
          <a:bodyPr wrap="square" lIns="0" tIns="0" rIns="0" bIns="0" rtlCol="0" anchor="ctr"/>
          <a:lstStyle/>
          <a:p>
            <a:pPr marL="0" indent="0" algn="l">
              <a:buNone/>
            </a:pPr>
            <a:r>
              <a:rPr lang="en-US" sz="1200" b="1" dirty="0">
                <a:solidFill>
                  <a:srgbClr val="2C3E50"/>
                </a:solidFill>
                <a:latin typeface="Raleway" pitchFamily="34" charset="0"/>
                <a:ea typeface="Raleway" pitchFamily="34" charset="-122"/>
                <a:cs typeface="Raleway" pitchFamily="34" charset="-120"/>
              </a:rPr>
              <a:t>Éducation &amp; Sensibilisation</a:t>
            </a:r>
            <a:endParaRPr lang="en-US" sz="1200" dirty="0"/>
          </a:p>
        </p:txBody>
      </p:sp>
      <p:sp>
        <p:nvSpPr>
          <p:cNvPr id="46" name="Text 40"/>
          <p:cNvSpPr txBox="1"/>
          <p:nvPr/>
        </p:nvSpPr>
        <p:spPr>
          <a:xfrm>
            <a:off x="10248595" y="6115507"/>
            <a:ext cx="1705356" cy="181051"/>
          </a:xfrm>
          <a:prstGeom prst="rect">
            <a:avLst/>
          </a:prstGeom>
          <a:noFill/>
          <a:ln/>
        </p:spPr>
        <p:txBody>
          <a:bodyPr wrap="square" lIns="0" tIns="0" rIns="0" bIns="0" rtlCol="0" anchor="ctr"/>
          <a:lstStyle/>
          <a:p>
            <a:pPr marL="0" indent="0" algn="l">
              <a:buNone/>
            </a:pPr>
            <a:r>
              <a:rPr lang="en-US" sz="1200" b="1" dirty="0">
                <a:solidFill>
                  <a:srgbClr val="2C3E50"/>
                </a:solidFill>
                <a:latin typeface="Raleway" pitchFamily="34" charset="0"/>
                <a:ea typeface="Raleway" pitchFamily="34" charset="-122"/>
                <a:cs typeface="Raleway" pitchFamily="34" charset="-120"/>
              </a:rPr>
              <a:t>Inclusion participative</a:t>
            </a:r>
            <a:endParaRPr lang="en-US" sz="1200" dirty="0"/>
          </a:p>
        </p:txBody>
      </p:sp>
      <p:sp>
        <p:nvSpPr>
          <p:cNvPr id="47" name="Text 41"/>
          <p:cNvSpPr txBox="1"/>
          <p:nvPr/>
        </p:nvSpPr>
        <p:spPr>
          <a:xfrm>
            <a:off x="10211105" y="4629607"/>
            <a:ext cx="5220310" cy="181051"/>
          </a:xfrm>
          <a:prstGeom prst="rect">
            <a:avLst/>
          </a:prstGeom>
          <a:noFill/>
          <a:ln/>
        </p:spPr>
        <p:txBody>
          <a:bodyPr wrap="square" lIns="0" tIns="0" rIns="0" bIns="0" rtlCol="0" anchor="ctr"/>
          <a:lstStyle/>
          <a:p>
            <a:pPr marL="0" indent="0" algn="l">
              <a:buNone/>
            </a:pPr>
            <a:r>
              <a:rPr lang="en-US" sz="1200" dirty="0">
                <a:solidFill>
                  <a:srgbClr val="4B5563"/>
                </a:solidFill>
                <a:latin typeface="Raleway" pitchFamily="34" charset="0"/>
                <a:ea typeface="Raleway" pitchFamily="34" charset="-122"/>
                <a:cs typeface="Raleway" pitchFamily="34" charset="-120"/>
              </a:rPr>
              <a:t>Campagnes pour l'adoption et l'application effective des lois protectrices</a:t>
            </a:r>
            <a:endParaRPr lang="en-US" sz="1200" dirty="0"/>
          </a:p>
        </p:txBody>
      </p:sp>
      <p:pic>
        <p:nvPicPr>
          <p:cNvPr id="48" name="Image 4" descr="preencoded.png"/>
          <p:cNvPicPr>
            <a:picLocks noChangeAspect="1"/>
          </p:cNvPicPr>
          <p:nvPr/>
        </p:nvPicPr>
        <p:blipFill>
          <a:blip r:embed="rId7"/>
          <a:srcRect t="-180" b="-180"/>
          <a:stretch/>
        </p:blipFill>
        <p:spPr>
          <a:xfrm>
            <a:off x="9829800" y="5057546"/>
            <a:ext cx="190195" cy="152705"/>
          </a:xfrm>
          <a:prstGeom prst="rect">
            <a:avLst/>
          </a:prstGeom>
        </p:spPr>
      </p:pic>
      <p:sp>
        <p:nvSpPr>
          <p:cNvPr id="49" name="Text 42"/>
          <p:cNvSpPr txBox="1"/>
          <p:nvPr/>
        </p:nvSpPr>
        <p:spPr>
          <a:xfrm>
            <a:off x="10248595" y="4972507"/>
            <a:ext cx="1420063" cy="181051"/>
          </a:xfrm>
          <a:prstGeom prst="rect">
            <a:avLst/>
          </a:prstGeom>
          <a:noFill/>
          <a:ln/>
        </p:spPr>
        <p:txBody>
          <a:bodyPr wrap="square" lIns="0" tIns="0" rIns="0" bIns="0" rtlCol="0" anchor="ctr"/>
          <a:lstStyle/>
          <a:p>
            <a:pPr marL="0" indent="0" algn="l">
              <a:buNone/>
            </a:pPr>
            <a:r>
              <a:rPr lang="en-US" sz="1200" b="1" dirty="0">
                <a:solidFill>
                  <a:srgbClr val="2C3E50"/>
                </a:solidFill>
                <a:latin typeface="Raleway" pitchFamily="34" charset="0"/>
                <a:ea typeface="Raleway" pitchFamily="34" charset="-122"/>
                <a:cs typeface="Raleway" pitchFamily="34" charset="-120"/>
              </a:rPr>
              <a:t>Protection sociale</a:t>
            </a:r>
            <a:endParaRPr lang="en-US" sz="1200" dirty="0"/>
          </a:p>
        </p:txBody>
      </p:sp>
      <p:sp>
        <p:nvSpPr>
          <p:cNvPr id="50" name="Text 43"/>
          <p:cNvSpPr txBox="1"/>
          <p:nvPr/>
        </p:nvSpPr>
        <p:spPr>
          <a:xfrm>
            <a:off x="10248595" y="5201107"/>
            <a:ext cx="5029200" cy="181051"/>
          </a:xfrm>
          <a:prstGeom prst="rect">
            <a:avLst/>
          </a:prstGeom>
          <a:noFill/>
          <a:ln/>
        </p:spPr>
        <p:txBody>
          <a:bodyPr wrap="square" lIns="0" tIns="0" rIns="0" bIns="0" rtlCol="0" anchor="ctr"/>
          <a:lstStyle/>
          <a:p>
            <a:pPr marL="0" indent="0" algn="l">
              <a:buNone/>
            </a:pPr>
            <a:r>
              <a:rPr lang="en-US" sz="1200" dirty="0">
                <a:solidFill>
                  <a:srgbClr val="4B5563"/>
                </a:solidFill>
                <a:latin typeface="Raleway" pitchFamily="34" charset="0"/>
                <a:ea typeface="Raleway" pitchFamily="34" charset="-122"/>
                <a:cs typeface="Raleway" pitchFamily="34" charset="-120"/>
              </a:rPr>
              <a:t>Mécanismes d'accompagnement pour victimes de violations de droits</a:t>
            </a:r>
            <a:endParaRPr lang="en-US" sz="1200" dirty="0"/>
          </a:p>
        </p:txBody>
      </p:sp>
      <p:pic>
        <p:nvPicPr>
          <p:cNvPr id="51" name="Image 5" descr="preencoded.png"/>
          <p:cNvPicPr>
            <a:picLocks noChangeAspect="1"/>
          </p:cNvPicPr>
          <p:nvPr/>
        </p:nvPicPr>
        <p:blipFill>
          <a:blip r:embed="rId8"/>
          <a:srcRect t="-180" b="-180"/>
          <a:stretch/>
        </p:blipFill>
        <p:spPr>
          <a:xfrm>
            <a:off x="9829800" y="5629046"/>
            <a:ext cx="190195" cy="152705"/>
          </a:xfrm>
          <a:prstGeom prst="rect">
            <a:avLst/>
          </a:prstGeom>
        </p:spPr>
      </p:pic>
      <p:sp>
        <p:nvSpPr>
          <p:cNvPr id="52" name="Text 44"/>
          <p:cNvSpPr txBox="1"/>
          <p:nvPr/>
        </p:nvSpPr>
        <p:spPr>
          <a:xfrm>
            <a:off x="10248595" y="5772607"/>
            <a:ext cx="5220310" cy="181051"/>
          </a:xfrm>
          <a:prstGeom prst="rect">
            <a:avLst/>
          </a:prstGeom>
          <a:noFill/>
          <a:ln/>
        </p:spPr>
        <p:txBody>
          <a:bodyPr wrap="square" lIns="0" tIns="0" rIns="0" bIns="0" rtlCol="0" anchor="ctr"/>
          <a:lstStyle/>
          <a:p>
            <a:pPr marL="0" indent="0" algn="l">
              <a:buNone/>
            </a:pPr>
            <a:r>
              <a:rPr lang="en-US" sz="1200" dirty="0">
                <a:solidFill>
                  <a:srgbClr val="4B5563"/>
                </a:solidFill>
                <a:latin typeface="Raleway" pitchFamily="34" charset="0"/>
                <a:ea typeface="Raleway" pitchFamily="34" charset="-122"/>
                <a:cs typeface="Raleway" pitchFamily="34" charset="-120"/>
              </a:rPr>
              <a:t>Programmes de formation sur les droits humains dans les communautés</a:t>
            </a:r>
            <a:endParaRPr lang="en-US" sz="1200" dirty="0"/>
          </a:p>
        </p:txBody>
      </p:sp>
      <p:pic>
        <p:nvPicPr>
          <p:cNvPr id="53" name="Image 6" descr="preencoded.png"/>
          <p:cNvPicPr>
            <a:picLocks noChangeAspect="1"/>
          </p:cNvPicPr>
          <p:nvPr/>
        </p:nvPicPr>
        <p:blipFill>
          <a:blip r:embed="rId9"/>
          <a:srcRect t="-180" b="-180"/>
          <a:stretch/>
        </p:blipFill>
        <p:spPr>
          <a:xfrm>
            <a:off x="9829800" y="6200546"/>
            <a:ext cx="190195" cy="152705"/>
          </a:xfrm>
          <a:prstGeom prst="rect">
            <a:avLst/>
          </a:prstGeom>
        </p:spPr>
      </p:pic>
      <p:sp>
        <p:nvSpPr>
          <p:cNvPr id="54" name="Text 45"/>
          <p:cNvSpPr txBox="1"/>
          <p:nvPr/>
        </p:nvSpPr>
        <p:spPr>
          <a:xfrm>
            <a:off x="10248595" y="6344107"/>
            <a:ext cx="5829300" cy="181051"/>
          </a:xfrm>
          <a:prstGeom prst="rect">
            <a:avLst/>
          </a:prstGeom>
          <a:noFill/>
          <a:ln/>
        </p:spPr>
        <p:txBody>
          <a:bodyPr wrap="square" lIns="0" tIns="0" rIns="0" bIns="0" rtlCol="0" anchor="ctr"/>
          <a:lstStyle/>
          <a:p>
            <a:pPr marL="0" indent="0" algn="l">
              <a:buNone/>
            </a:pPr>
            <a:r>
              <a:rPr lang="en-US" sz="1200" dirty="0">
                <a:solidFill>
                  <a:srgbClr val="4B5563"/>
                </a:solidFill>
                <a:latin typeface="Raleway" pitchFamily="34" charset="0"/>
                <a:ea typeface="Raleway" pitchFamily="34" charset="-122"/>
                <a:cs typeface="Raleway" pitchFamily="34" charset="-120"/>
              </a:rPr>
              <a:t>Mécanismes d'intégration des femmes et jeunes dans les processus décisionnels</a:t>
            </a:r>
            <a:endParaRPr lang="en-US" sz="1200" dirty="0"/>
          </a:p>
        </p:txBody>
      </p:sp>
      <p:pic>
        <p:nvPicPr>
          <p:cNvPr id="55" name="Image 7" descr="preencoded.png"/>
          <p:cNvPicPr>
            <a:picLocks noChangeAspect="1"/>
          </p:cNvPicPr>
          <p:nvPr/>
        </p:nvPicPr>
        <p:blipFill>
          <a:blip r:embed="rId10"/>
          <a:srcRect/>
          <a:stretch/>
        </p:blipFill>
        <p:spPr>
          <a:xfrm>
            <a:off x="685800" y="7753198"/>
            <a:ext cx="190195" cy="190195"/>
          </a:xfrm>
          <a:prstGeom prst="rect">
            <a:avLst/>
          </a:prstGeom>
        </p:spPr>
      </p:pic>
      <p:sp>
        <p:nvSpPr>
          <p:cNvPr id="56" name="Text 46"/>
          <p:cNvSpPr txBox="1"/>
          <p:nvPr/>
        </p:nvSpPr>
        <p:spPr>
          <a:xfrm>
            <a:off x="990295" y="7696505"/>
            <a:ext cx="1752905" cy="305410"/>
          </a:xfrm>
          <a:prstGeom prst="rect">
            <a:avLst/>
          </a:prstGeom>
          <a:noFill/>
          <a:ln/>
        </p:spPr>
        <p:txBody>
          <a:bodyPr wrap="square" lIns="0" tIns="0" rIns="0" bIns="0" rtlCol="0" anchor="ctr"/>
          <a:lstStyle/>
          <a:p>
            <a:pPr marL="0" indent="0" algn="l">
              <a:buNone/>
            </a:pPr>
            <a:r>
              <a:rPr lang="en-US" sz="1800" b="1" dirty="0">
                <a:solidFill>
                  <a:srgbClr val="2C3E50"/>
                </a:solidFill>
                <a:latin typeface="Montserrat" pitchFamily="34" charset="0"/>
                <a:ea typeface="Montserrat" pitchFamily="34" charset="-122"/>
                <a:cs typeface="Montserrat" pitchFamily="34" charset="-120"/>
              </a:rPr>
              <a:t>Activités clés</a:t>
            </a:r>
            <a:endParaRPr lang="en-US" sz="1800" dirty="0"/>
          </a:p>
        </p:txBody>
      </p:sp>
      <p:sp>
        <p:nvSpPr>
          <p:cNvPr id="57" name="Shape 47"/>
          <p:cNvSpPr/>
          <p:nvPr/>
        </p:nvSpPr>
        <p:spPr>
          <a:xfrm>
            <a:off x="914400" y="8153705"/>
            <a:ext cx="8268005" cy="457200"/>
          </a:xfrm>
          <a:prstGeom prst="rect">
            <a:avLst/>
          </a:prstGeom>
          <a:solidFill>
            <a:srgbClr val="9B59B6">
              <a:alpha val="15000"/>
            </a:srgbClr>
          </a:solidFill>
          <a:ln/>
        </p:spPr>
      </p:sp>
      <p:sp>
        <p:nvSpPr>
          <p:cNvPr id="58" name="Shape 48"/>
          <p:cNvSpPr/>
          <p:nvPr/>
        </p:nvSpPr>
        <p:spPr>
          <a:xfrm>
            <a:off x="914400" y="8153705"/>
            <a:ext cx="38405" cy="457200"/>
          </a:xfrm>
          <a:prstGeom prst="rect">
            <a:avLst/>
          </a:prstGeom>
          <a:solidFill>
            <a:srgbClr val="9B59B6"/>
          </a:solidFill>
          <a:ln/>
        </p:spPr>
      </p:sp>
      <p:pic>
        <p:nvPicPr>
          <p:cNvPr id="59" name="Image 8" descr="preencoded.png"/>
          <p:cNvPicPr>
            <a:picLocks noChangeAspect="1"/>
          </p:cNvPicPr>
          <p:nvPr/>
        </p:nvPicPr>
        <p:blipFill>
          <a:blip r:embed="rId11"/>
          <a:srcRect t="-180" b="-180"/>
          <a:stretch/>
        </p:blipFill>
        <p:spPr>
          <a:xfrm>
            <a:off x="1067105" y="8305495"/>
            <a:ext cx="190195" cy="152705"/>
          </a:xfrm>
          <a:prstGeom prst="rect">
            <a:avLst/>
          </a:prstGeom>
        </p:spPr>
      </p:pic>
      <p:sp>
        <p:nvSpPr>
          <p:cNvPr id="60" name="Shape 49"/>
          <p:cNvSpPr/>
          <p:nvPr/>
        </p:nvSpPr>
        <p:spPr>
          <a:xfrm>
            <a:off x="9334195" y="8153705"/>
            <a:ext cx="8268005" cy="457200"/>
          </a:xfrm>
          <a:prstGeom prst="rect">
            <a:avLst/>
          </a:prstGeom>
          <a:solidFill>
            <a:srgbClr val="9B59B6">
              <a:alpha val="15000"/>
            </a:srgbClr>
          </a:solidFill>
          <a:ln/>
        </p:spPr>
      </p:sp>
      <p:sp>
        <p:nvSpPr>
          <p:cNvPr id="61" name="Shape 50"/>
          <p:cNvSpPr/>
          <p:nvPr/>
        </p:nvSpPr>
        <p:spPr>
          <a:xfrm>
            <a:off x="9334195" y="8153705"/>
            <a:ext cx="38405" cy="457200"/>
          </a:xfrm>
          <a:prstGeom prst="rect">
            <a:avLst/>
          </a:prstGeom>
          <a:solidFill>
            <a:srgbClr val="9B59B6"/>
          </a:solidFill>
          <a:ln/>
        </p:spPr>
      </p:sp>
      <p:sp>
        <p:nvSpPr>
          <p:cNvPr id="62" name="Shape 51"/>
          <p:cNvSpPr/>
          <p:nvPr/>
        </p:nvSpPr>
        <p:spPr>
          <a:xfrm>
            <a:off x="914400" y="8762695"/>
            <a:ext cx="8268005" cy="457200"/>
          </a:xfrm>
          <a:prstGeom prst="rect">
            <a:avLst/>
          </a:prstGeom>
          <a:solidFill>
            <a:srgbClr val="9B59B6">
              <a:alpha val="15000"/>
            </a:srgbClr>
          </a:solidFill>
          <a:ln/>
        </p:spPr>
      </p:sp>
      <p:sp>
        <p:nvSpPr>
          <p:cNvPr id="63" name="Shape 52"/>
          <p:cNvSpPr/>
          <p:nvPr/>
        </p:nvSpPr>
        <p:spPr>
          <a:xfrm>
            <a:off x="914400" y="8762695"/>
            <a:ext cx="38405" cy="457200"/>
          </a:xfrm>
          <a:prstGeom prst="rect">
            <a:avLst/>
          </a:prstGeom>
          <a:solidFill>
            <a:srgbClr val="9B59B6"/>
          </a:solidFill>
          <a:ln/>
        </p:spPr>
      </p:sp>
      <p:sp>
        <p:nvSpPr>
          <p:cNvPr id="64" name="Text 53"/>
          <p:cNvSpPr txBox="1"/>
          <p:nvPr/>
        </p:nvSpPr>
        <p:spPr>
          <a:xfrm>
            <a:off x="1371600" y="8287207"/>
            <a:ext cx="3696005"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Cliniques juridiques mobiles dans les zones rurales</a:t>
            </a:r>
            <a:endParaRPr lang="en-US" sz="1200" dirty="0"/>
          </a:p>
        </p:txBody>
      </p:sp>
      <p:pic>
        <p:nvPicPr>
          <p:cNvPr id="65" name="Image 9" descr="preencoded.png"/>
          <p:cNvPicPr>
            <a:picLocks noChangeAspect="1"/>
          </p:cNvPicPr>
          <p:nvPr/>
        </p:nvPicPr>
        <p:blipFill>
          <a:blip r:embed="rId12"/>
          <a:srcRect t="-180" b="-180"/>
          <a:stretch/>
        </p:blipFill>
        <p:spPr>
          <a:xfrm>
            <a:off x="9486900" y="8305495"/>
            <a:ext cx="190195" cy="152705"/>
          </a:xfrm>
          <a:prstGeom prst="rect">
            <a:avLst/>
          </a:prstGeom>
        </p:spPr>
      </p:pic>
      <p:sp>
        <p:nvSpPr>
          <p:cNvPr id="66" name="Shape 54"/>
          <p:cNvSpPr/>
          <p:nvPr/>
        </p:nvSpPr>
        <p:spPr>
          <a:xfrm>
            <a:off x="9334195" y="8762695"/>
            <a:ext cx="8268005" cy="457200"/>
          </a:xfrm>
          <a:prstGeom prst="rect">
            <a:avLst/>
          </a:prstGeom>
          <a:solidFill>
            <a:srgbClr val="9B59B6">
              <a:alpha val="15000"/>
            </a:srgbClr>
          </a:solidFill>
          <a:ln/>
        </p:spPr>
      </p:sp>
      <p:sp>
        <p:nvSpPr>
          <p:cNvPr id="67" name="Shape 55"/>
          <p:cNvSpPr/>
          <p:nvPr/>
        </p:nvSpPr>
        <p:spPr>
          <a:xfrm>
            <a:off x="9334195" y="8762695"/>
            <a:ext cx="38405" cy="457200"/>
          </a:xfrm>
          <a:prstGeom prst="rect">
            <a:avLst/>
          </a:prstGeom>
          <a:solidFill>
            <a:srgbClr val="9B59B6"/>
          </a:solidFill>
          <a:ln/>
        </p:spPr>
      </p:sp>
      <p:sp>
        <p:nvSpPr>
          <p:cNvPr id="68" name="Text 56"/>
          <p:cNvSpPr txBox="1"/>
          <p:nvPr/>
        </p:nvSpPr>
        <p:spPr>
          <a:xfrm>
            <a:off x="9791395" y="8287207"/>
            <a:ext cx="3867912"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Forums communautaires sur les droits fondamentaux</a:t>
            </a:r>
            <a:endParaRPr lang="en-US" sz="1200" dirty="0"/>
          </a:p>
        </p:txBody>
      </p:sp>
      <p:pic>
        <p:nvPicPr>
          <p:cNvPr id="69" name="Image 10" descr="preencoded.png"/>
          <p:cNvPicPr>
            <a:picLocks noChangeAspect="1"/>
          </p:cNvPicPr>
          <p:nvPr/>
        </p:nvPicPr>
        <p:blipFill>
          <a:blip r:embed="rId13"/>
          <a:srcRect t="-180" b="-180"/>
          <a:stretch/>
        </p:blipFill>
        <p:spPr>
          <a:xfrm>
            <a:off x="1067105" y="8915400"/>
            <a:ext cx="190195" cy="152705"/>
          </a:xfrm>
          <a:prstGeom prst="rect">
            <a:avLst/>
          </a:prstGeom>
        </p:spPr>
      </p:pic>
      <p:sp>
        <p:nvSpPr>
          <p:cNvPr id="70" name="Text 57"/>
          <p:cNvSpPr txBox="1"/>
          <p:nvPr/>
        </p:nvSpPr>
        <p:spPr>
          <a:xfrm>
            <a:off x="1371600" y="8896198"/>
            <a:ext cx="3229661"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Centres d'écoute et de soutien psychosocial</a:t>
            </a:r>
            <a:endParaRPr lang="en-US" sz="1200" dirty="0"/>
          </a:p>
        </p:txBody>
      </p:sp>
      <p:pic>
        <p:nvPicPr>
          <p:cNvPr id="71" name="Image 11" descr="preencoded.png"/>
          <p:cNvPicPr>
            <a:picLocks noChangeAspect="1"/>
          </p:cNvPicPr>
          <p:nvPr/>
        </p:nvPicPr>
        <p:blipFill>
          <a:blip r:embed="rId14"/>
          <a:srcRect l="-33" r="-33"/>
          <a:stretch/>
        </p:blipFill>
        <p:spPr>
          <a:xfrm>
            <a:off x="9486900" y="8915400"/>
            <a:ext cx="171907" cy="152705"/>
          </a:xfrm>
          <a:prstGeom prst="rect">
            <a:avLst/>
          </a:prstGeom>
        </p:spPr>
      </p:pic>
      <p:sp>
        <p:nvSpPr>
          <p:cNvPr id="72" name="Text 58"/>
          <p:cNvSpPr txBox="1"/>
          <p:nvPr/>
        </p:nvSpPr>
        <p:spPr>
          <a:xfrm>
            <a:off x="990295" y="10515600"/>
            <a:ext cx="3514954" cy="305410"/>
          </a:xfrm>
          <a:prstGeom prst="rect">
            <a:avLst/>
          </a:prstGeom>
          <a:noFill/>
          <a:ln/>
        </p:spPr>
        <p:txBody>
          <a:bodyPr wrap="square" lIns="0" tIns="0" rIns="0" bIns="0" rtlCol="0" anchor="ctr"/>
          <a:lstStyle/>
          <a:p>
            <a:pPr marL="0" indent="0" algn="l">
              <a:buNone/>
            </a:pPr>
            <a:r>
              <a:rPr lang="en-US" sz="1800" b="1" dirty="0">
                <a:solidFill>
                  <a:srgbClr val="2C3E50"/>
                </a:solidFill>
                <a:latin typeface="Montserrat" pitchFamily="34" charset="0"/>
                <a:ea typeface="Montserrat" pitchFamily="34" charset="-122"/>
                <a:cs typeface="Montserrat" pitchFamily="34" charset="-120"/>
              </a:rPr>
              <a:t>Indicateurs de performance</a:t>
            </a:r>
            <a:endParaRPr lang="en-US" sz="1800" dirty="0"/>
          </a:p>
        </p:txBody>
      </p:sp>
      <p:sp>
        <p:nvSpPr>
          <p:cNvPr id="73" name="Shape 59"/>
          <p:cNvSpPr/>
          <p:nvPr/>
        </p:nvSpPr>
        <p:spPr>
          <a:xfrm>
            <a:off x="914400" y="9372600"/>
            <a:ext cx="8268005" cy="457200"/>
          </a:xfrm>
          <a:prstGeom prst="rect">
            <a:avLst/>
          </a:prstGeom>
          <a:solidFill>
            <a:srgbClr val="9B59B6">
              <a:alpha val="15000"/>
            </a:srgbClr>
          </a:solidFill>
          <a:ln/>
        </p:spPr>
      </p:sp>
      <p:sp>
        <p:nvSpPr>
          <p:cNvPr id="74" name="Shape 60"/>
          <p:cNvSpPr/>
          <p:nvPr/>
        </p:nvSpPr>
        <p:spPr>
          <a:xfrm>
            <a:off x="914400" y="9372600"/>
            <a:ext cx="38405" cy="457200"/>
          </a:xfrm>
          <a:prstGeom prst="rect">
            <a:avLst/>
          </a:prstGeom>
          <a:solidFill>
            <a:srgbClr val="9B59B6"/>
          </a:solidFill>
          <a:ln/>
        </p:spPr>
      </p:sp>
      <p:sp>
        <p:nvSpPr>
          <p:cNvPr id="75" name="Shape 61"/>
          <p:cNvSpPr/>
          <p:nvPr/>
        </p:nvSpPr>
        <p:spPr>
          <a:xfrm>
            <a:off x="9334195" y="9372600"/>
            <a:ext cx="8268005" cy="457200"/>
          </a:xfrm>
          <a:prstGeom prst="rect">
            <a:avLst/>
          </a:prstGeom>
          <a:solidFill>
            <a:srgbClr val="9B59B6">
              <a:alpha val="15000"/>
            </a:srgbClr>
          </a:solidFill>
          <a:ln/>
        </p:spPr>
      </p:sp>
      <p:sp>
        <p:nvSpPr>
          <p:cNvPr id="76" name="Shape 62"/>
          <p:cNvSpPr/>
          <p:nvPr/>
        </p:nvSpPr>
        <p:spPr>
          <a:xfrm>
            <a:off x="9334195" y="9372600"/>
            <a:ext cx="38405" cy="457200"/>
          </a:xfrm>
          <a:prstGeom prst="rect">
            <a:avLst/>
          </a:prstGeom>
          <a:solidFill>
            <a:srgbClr val="9B59B6"/>
          </a:solidFill>
          <a:ln/>
        </p:spPr>
      </p:sp>
      <p:sp>
        <p:nvSpPr>
          <p:cNvPr id="77" name="Text 63"/>
          <p:cNvSpPr txBox="1"/>
          <p:nvPr/>
        </p:nvSpPr>
        <p:spPr>
          <a:xfrm>
            <a:off x="9773107" y="8896198"/>
            <a:ext cx="3734410"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Programmes radiophoniques sur l'égalité des droits</a:t>
            </a:r>
            <a:endParaRPr lang="en-US" sz="1200" dirty="0"/>
          </a:p>
        </p:txBody>
      </p:sp>
      <p:pic>
        <p:nvPicPr>
          <p:cNvPr id="78" name="Image 12" descr="preencoded.png"/>
          <p:cNvPicPr>
            <a:picLocks noChangeAspect="1"/>
          </p:cNvPicPr>
          <p:nvPr/>
        </p:nvPicPr>
        <p:blipFill>
          <a:blip r:embed="rId15"/>
          <a:srcRect/>
          <a:stretch/>
        </p:blipFill>
        <p:spPr>
          <a:xfrm>
            <a:off x="1067105" y="9525305"/>
            <a:ext cx="152705" cy="152705"/>
          </a:xfrm>
          <a:prstGeom prst="rect">
            <a:avLst/>
          </a:prstGeom>
        </p:spPr>
      </p:pic>
      <p:sp>
        <p:nvSpPr>
          <p:cNvPr id="79" name="Text 64"/>
          <p:cNvSpPr txBox="1"/>
          <p:nvPr/>
        </p:nvSpPr>
        <p:spPr>
          <a:xfrm>
            <a:off x="1333195" y="9506102"/>
            <a:ext cx="3924605"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Formations des leaders communautaires sur les droits</a:t>
            </a:r>
            <a:endParaRPr lang="en-US" sz="1200" dirty="0"/>
          </a:p>
        </p:txBody>
      </p:sp>
      <p:pic>
        <p:nvPicPr>
          <p:cNvPr id="80" name="Image 13" descr="preencoded.png"/>
          <p:cNvPicPr>
            <a:picLocks noChangeAspect="1"/>
          </p:cNvPicPr>
          <p:nvPr/>
        </p:nvPicPr>
        <p:blipFill>
          <a:blip r:embed="rId16"/>
          <a:srcRect l="-33" r="-33"/>
          <a:stretch/>
        </p:blipFill>
        <p:spPr>
          <a:xfrm>
            <a:off x="9486900" y="9525305"/>
            <a:ext cx="171907" cy="152705"/>
          </a:xfrm>
          <a:prstGeom prst="rect">
            <a:avLst/>
          </a:prstGeom>
        </p:spPr>
      </p:pic>
      <p:sp>
        <p:nvSpPr>
          <p:cNvPr id="81" name="Shape 65"/>
          <p:cNvSpPr/>
          <p:nvPr/>
        </p:nvSpPr>
        <p:spPr>
          <a:xfrm>
            <a:off x="457200" y="10287000"/>
            <a:ext cx="8534095" cy="3219602"/>
          </a:xfrm>
          <a:prstGeom prst="roundRect">
            <a:avLst>
              <a:gd name="adj" fmla="val 672"/>
            </a:avLst>
          </a:prstGeom>
          <a:solidFill>
            <a:srgbClr val="FFFFFF"/>
          </a:solidFill>
          <a:ln/>
          <a:effectLst>
            <a:outerShdw blurRad="12700" dist="12700" dir="16200000" algn="bl" rotWithShape="0">
              <a:srgbClr val="000000">
                <a:alpha val="75000"/>
              </a:srgbClr>
            </a:outerShdw>
          </a:effectLst>
        </p:spPr>
      </p:sp>
      <p:sp>
        <p:nvSpPr>
          <p:cNvPr id="82" name="Text 66"/>
          <p:cNvSpPr txBox="1"/>
          <p:nvPr/>
        </p:nvSpPr>
        <p:spPr>
          <a:xfrm>
            <a:off x="9773107" y="9506102"/>
            <a:ext cx="3277210"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Accompagnement des victimes de violences</a:t>
            </a:r>
            <a:endParaRPr lang="en-US" sz="1200" dirty="0"/>
          </a:p>
        </p:txBody>
      </p:sp>
      <p:pic>
        <p:nvPicPr>
          <p:cNvPr id="83" name="Image 14" descr="preencoded.png"/>
          <p:cNvPicPr>
            <a:picLocks noChangeAspect="1"/>
          </p:cNvPicPr>
          <p:nvPr/>
        </p:nvPicPr>
        <p:blipFill>
          <a:blip r:embed="rId17"/>
          <a:srcRect/>
          <a:stretch/>
        </p:blipFill>
        <p:spPr>
          <a:xfrm>
            <a:off x="685800" y="10573207"/>
            <a:ext cx="190195" cy="190195"/>
          </a:xfrm>
          <a:prstGeom prst="rect">
            <a:avLst/>
          </a:prstGeom>
        </p:spPr>
      </p:pic>
      <p:sp>
        <p:nvSpPr>
          <p:cNvPr id="84" name="Shape 67"/>
          <p:cNvSpPr/>
          <p:nvPr/>
        </p:nvSpPr>
        <p:spPr>
          <a:xfrm>
            <a:off x="9296705" y="10287000"/>
            <a:ext cx="8534095" cy="3219602"/>
          </a:xfrm>
          <a:prstGeom prst="roundRect">
            <a:avLst>
              <a:gd name="adj" fmla="val 672"/>
            </a:avLst>
          </a:prstGeom>
          <a:solidFill>
            <a:srgbClr val="FFFFFF"/>
          </a:solidFill>
          <a:ln/>
          <a:effectLst>
            <a:outerShdw blurRad="12700" dist="12700" dir="16200000" algn="bl" rotWithShape="0">
              <a:srgbClr val="000000">
                <a:alpha val="75000"/>
              </a:srgbClr>
            </a:outerShdw>
          </a:effectLst>
        </p:spPr>
      </p:sp>
      <p:sp>
        <p:nvSpPr>
          <p:cNvPr id="85" name="Shape 68"/>
          <p:cNvSpPr/>
          <p:nvPr/>
        </p:nvSpPr>
        <p:spPr>
          <a:xfrm>
            <a:off x="914400" y="10972800"/>
            <a:ext cx="543154" cy="228600"/>
          </a:xfrm>
          <a:prstGeom prst="roundRect">
            <a:avLst>
              <a:gd name="adj" fmla="val 400000"/>
            </a:avLst>
          </a:prstGeom>
          <a:solidFill>
            <a:srgbClr val="9B59B6"/>
          </a:solidFill>
          <a:ln/>
        </p:spPr>
      </p:sp>
      <p:sp>
        <p:nvSpPr>
          <p:cNvPr id="86" name="Shape 69"/>
          <p:cNvSpPr/>
          <p:nvPr/>
        </p:nvSpPr>
        <p:spPr>
          <a:xfrm>
            <a:off x="914400" y="11315700"/>
            <a:ext cx="543154" cy="228600"/>
          </a:xfrm>
          <a:prstGeom prst="roundRect">
            <a:avLst>
              <a:gd name="adj" fmla="val 400000"/>
            </a:avLst>
          </a:prstGeom>
          <a:solidFill>
            <a:srgbClr val="9B59B6"/>
          </a:solidFill>
          <a:ln/>
        </p:spPr>
      </p:sp>
      <p:sp>
        <p:nvSpPr>
          <p:cNvPr id="87" name="Shape 70"/>
          <p:cNvSpPr/>
          <p:nvPr/>
        </p:nvSpPr>
        <p:spPr>
          <a:xfrm>
            <a:off x="914400" y="11658600"/>
            <a:ext cx="543154" cy="228600"/>
          </a:xfrm>
          <a:prstGeom prst="roundRect">
            <a:avLst>
              <a:gd name="adj" fmla="val 400000"/>
            </a:avLst>
          </a:prstGeom>
          <a:solidFill>
            <a:srgbClr val="9B59B6"/>
          </a:solidFill>
          <a:ln/>
        </p:spPr>
      </p:sp>
      <p:sp>
        <p:nvSpPr>
          <p:cNvPr id="88" name="Shape 71"/>
          <p:cNvSpPr/>
          <p:nvPr/>
        </p:nvSpPr>
        <p:spPr>
          <a:xfrm>
            <a:off x="914400" y="12001500"/>
            <a:ext cx="552298" cy="228600"/>
          </a:xfrm>
          <a:prstGeom prst="roundRect">
            <a:avLst>
              <a:gd name="adj" fmla="val 400000"/>
            </a:avLst>
          </a:prstGeom>
          <a:solidFill>
            <a:srgbClr val="9B59B6"/>
          </a:solidFill>
          <a:ln/>
        </p:spPr>
      </p:sp>
      <p:sp>
        <p:nvSpPr>
          <p:cNvPr id="89" name="Text 72"/>
          <p:cNvSpPr txBox="1"/>
          <p:nvPr/>
        </p:nvSpPr>
        <p:spPr>
          <a:xfrm>
            <a:off x="1028700" y="11020349"/>
            <a:ext cx="400507" cy="133502"/>
          </a:xfrm>
          <a:prstGeom prst="rect">
            <a:avLst/>
          </a:prstGeom>
          <a:noFill/>
          <a:ln/>
        </p:spPr>
        <p:txBody>
          <a:bodyPr wrap="square" lIns="0" tIns="0" rIns="0" bIns="0" rtlCol="0" anchor="ctr"/>
          <a:lstStyle/>
          <a:p>
            <a:pPr marL="0" indent="0" algn="l">
              <a:buNone/>
            </a:pPr>
            <a:r>
              <a:rPr lang="en-US" sz="900" b="1" dirty="0">
                <a:solidFill>
                  <a:srgbClr val="FFFFFF"/>
                </a:solidFill>
                <a:latin typeface="Raleway" pitchFamily="34" charset="0"/>
                <a:ea typeface="Raleway" pitchFamily="34" charset="-122"/>
                <a:cs typeface="Raleway" pitchFamily="34" charset="-120"/>
              </a:rPr>
              <a:t>IND-1</a:t>
            </a:r>
            <a:endParaRPr lang="en-US" sz="900" dirty="0"/>
          </a:p>
        </p:txBody>
      </p:sp>
      <p:sp>
        <p:nvSpPr>
          <p:cNvPr id="90" name="Text 73"/>
          <p:cNvSpPr txBox="1"/>
          <p:nvPr/>
        </p:nvSpPr>
        <p:spPr>
          <a:xfrm>
            <a:off x="1563624" y="10992002"/>
            <a:ext cx="4553712"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Nombre de cas de violations de droits accompagnés et résolus</a:t>
            </a:r>
            <a:endParaRPr lang="en-US" sz="1200" dirty="0"/>
          </a:p>
        </p:txBody>
      </p:sp>
      <p:sp>
        <p:nvSpPr>
          <p:cNvPr id="91" name="Text 74"/>
          <p:cNvSpPr txBox="1"/>
          <p:nvPr/>
        </p:nvSpPr>
        <p:spPr>
          <a:xfrm>
            <a:off x="1028700" y="11363249"/>
            <a:ext cx="400507" cy="133502"/>
          </a:xfrm>
          <a:prstGeom prst="rect">
            <a:avLst/>
          </a:prstGeom>
          <a:noFill/>
          <a:ln/>
        </p:spPr>
        <p:txBody>
          <a:bodyPr wrap="square" lIns="0" tIns="0" rIns="0" bIns="0" rtlCol="0" anchor="ctr"/>
          <a:lstStyle/>
          <a:p>
            <a:pPr marL="0" indent="0" algn="l">
              <a:buNone/>
            </a:pPr>
            <a:r>
              <a:rPr lang="en-US" sz="900" b="1" dirty="0">
                <a:solidFill>
                  <a:srgbClr val="FFFFFF"/>
                </a:solidFill>
                <a:latin typeface="Raleway" pitchFamily="34" charset="0"/>
                <a:ea typeface="Raleway" pitchFamily="34" charset="-122"/>
                <a:cs typeface="Raleway" pitchFamily="34" charset="-120"/>
              </a:rPr>
              <a:t>IND-2</a:t>
            </a:r>
            <a:endParaRPr lang="en-US" sz="900" dirty="0"/>
          </a:p>
        </p:txBody>
      </p:sp>
      <p:sp>
        <p:nvSpPr>
          <p:cNvPr id="92" name="Text 75"/>
          <p:cNvSpPr txBox="1"/>
          <p:nvPr/>
        </p:nvSpPr>
        <p:spPr>
          <a:xfrm>
            <a:off x="1570939" y="11334902"/>
            <a:ext cx="4457700"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Pourcentage de femmes et jeunes sensibilisés sur leurs droits</a:t>
            </a:r>
            <a:endParaRPr lang="en-US" sz="1200" dirty="0"/>
          </a:p>
        </p:txBody>
      </p:sp>
      <p:sp>
        <p:nvSpPr>
          <p:cNvPr id="93" name="Text 76"/>
          <p:cNvSpPr txBox="1"/>
          <p:nvPr/>
        </p:nvSpPr>
        <p:spPr>
          <a:xfrm>
            <a:off x="1028700" y="11706149"/>
            <a:ext cx="400507" cy="133502"/>
          </a:xfrm>
          <a:prstGeom prst="rect">
            <a:avLst/>
          </a:prstGeom>
          <a:noFill/>
          <a:ln/>
        </p:spPr>
        <p:txBody>
          <a:bodyPr wrap="square" lIns="0" tIns="0" rIns="0" bIns="0" rtlCol="0" anchor="ctr"/>
          <a:lstStyle/>
          <a:p>
            <a:pPr marL="0" indent="0" algn="l">
              <a:buNone/>
            </a:pPr>
            <a:r>
              <a:rPr lang="en-US" sz="900" b="1" dirty="0">
                <a:solidFill>
                  <a:srgbClr val="FFFFFF"/>
                </a:solidFill>
                <a:latin typeface="Raleway" pitchFamily="34" charset="0"/>
                <a:ea typeface="Raleway" pitchFamily="34" charset="-122"/>
                <a:cs typeface="Raleway" pitchFamily="34" charset="-120"/>
              </a:rPr>
              <a:t>IND-3</a:t>
            </a:r>
            <a:endParaRPr lang="en-US" sz="900" dirty="0"/>
          </a:p>
        </p:txBody>
      </p:sp>
      <p:sp>
        <p:nvSpPr>
          <p:cNvPr id="94" name="Text 77"/>
          <p:cNvSpPr txBox="1"/>
          <p:nvPr/>
        </p:nvSpPr>
        <p:spPr>
          <a:xfrm>
            <a:off x="1567282" y="11677802"/>
            <a:ext cx="5086807"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Taux de participation des femmes aux instances décisionnelles locales</a:t>
            </a:r>
            <a:endParaRPr lang="en-US" sz="1200" dirty="0"/>
          </a:p>
        </p:txBody>
      </p:sp>
      <p:sp>
        <p:nvSpPr>
          <p:cNvPr id="95" name="Text 78"/>
          <p:cNvSpPr txBox="1"/>
          <p:nvPr/>
        </p:nvSpPr>
        <p:spPr>
          <a:xfrm>
            <a:off x="1028700" y="12049049"/>
            <a:ext cx="409651" cy="133502"/>
          </a:xfrm>
          <a:prstGeom prst="rect">
            <a:avLst/>
          </a:prstGeom>
          <a:noFill/>
          <a:ln/>
        </p:spPr>
        <p:txBody>
          <a:bodyPr wrap="square" lIns="0" tIns="0" rIns="0" bIns="0" rtlCol="0" anchor="ctr"/>
          <a:lstStyle/>
          <a:p>
            <a:pPr marL="0" indent="0" algn="l">
              <a:buNone/>
            </a:pPr>
            <a:r>
              <a:rPr lang="en-US" sz="900" b="1" dirty="0">
                <a:solidFill>
                  <a:srgbClr val="FFFFFF"/>
                </a:solidFill>
                <a:latin typeface="Raleway" pitchFamily="34" charset="0"/>
                <a:ea typeface="Raleway" pitchFamily="34" charset="-122"/>
                <a:cs typeface="Raleway" pitchFamily="34" charset="-120"/>
              </a:rPr>
              <a:t>IND-4</a:t>
            </a:r>
            <a:endParaRPr lang="en-US" sz="900" dirty="0"/>
          </a:p>
        </p:txBody>
      </p:sp>
      <p:sp>
        <p:nvSpPr>
          <p:cNvPr id="96" name="Text 79"/>
          <p:cNvSpPr txBox="1"/>
          <p:nvPr/>
        </p:nvSpPr>
        <p:spPr>
          <a:xfrm>
            <a:off x="1571854" y="12020702"/>
            <a:ext cx="4886554"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Nombre de communautés ayant adopté des chartes contre les VBG</a:t>
            </a:r>
            <a:endParaRPr lang="en-US" sz="1200" dirty="0"/>
          </a:p>
        </p:txBody>
      </p:sp>
      <p:pic>
        <p:nvPicPr>
          <p:cNvPr id="97" name="Image 15" descr="preencoded.png"/>
          <p:cNvPicPr>
            <a:picLocks noChangeAspect="1"/>
          </p:cNvPicPr>
          <p:nvPr/>
        </p:nvPicPr>
        <p:blipFill>
          <a:blip r:embed="rId18"/>
          <a:srcRect/>
          <a:stretch/>
        </p:blipFill>
        <p:spPr>
          <a:xfrm>
            <a:off x="9525305" y="10573207"/>
            <a:ext cx="237744" cy="190195"/>
          </a:xfrm>
          <a:prstGeom prst="rect">
            <a:avLst/>
          </a:prstGeom>
        </p:spPr>
      </p:pic>
      <p:sp>
        <p:nvSpPr>
          <p:cNvPr id="98" name="Text 80"/>
          <p:cNvSpPr txBox="1"/>
          <p:nvPr/>
        </p:nvSpPr>
        <p:spPr>
          <a:xfrm>
            <a:off x="9877349" y="10515600"/>
            <a:ext cx="3219602" cy="305410"/>
          </a:xfrm>
          <a:prstGeom prst="rect">
            <a:avLst/>
          </a:prstGeom>
          <a:noFill/>
          <a:ln/>
        </p:spPr>
        <p:txBody>
          <a:bodyPr wrap="square" lIns="0" tIns="0" rIns="0" bIns="0" rtlCol="0" anchor="ctr"/>
          <a:lstStyle/>
          <a:p>
            <a:pPr marL="0" indent="0" algn="l">
              <a:buNone/>
            </a:pPr>
            <a:r>
              <a:rPr lang="en-US" sz="1800" b="1" dirty="0">
                <a:solidFill>
                  <a:srgbClr val="2C3E50"/>
                </a:solidFill>
                <a:latin typeface="Montserrat" pitchFamily="34" charset="0"/>
                <a:ea typeface="Montserrat" pitchFamily="34" charset="-122"/>
                <a:cs typeface="Montserrat" pitchFamily="34" charset="-120"/>
              </a:rPr>
              <a:t>Partenariats stratégiques</a:t>
            </a:r>
            <a:endParaRPr lang="en-US" sz="1800" dirty="0"/>
          </a:p>
        </p:txBody>
      </p:sp>
      <p:sp>
        <p:nvSpPr>
          <p:cNvPr id="99" name="Shape 81"/>
          <p:cNvSpPr/>
          <p:nvPr/>
        </p:nvSpPr>
        <p:spPr>
          <a:xfrm>
            <a:off x="9753905" y="10972800"/>
            <a:ext cx="3886200" cy="381305"/>
          </a:xfrm>
          <a:prstGeom prst="roundRect">
            <a:avLst>
              <a:gd name="adj" fmla="val 23981"/>
            </a:avLst>
          </a:prstGeom>
          <a:solidFill>
            <a:srgbClr val="F3F4F6"/>
          </a:solidFill>
          <a:ln/>
        </p:spPr>
      </p:sp>
      <p:pic>
        <p:nvPicPr>
          <p:cNvPr id="100" name="Image 16" descr="preencoded.png"/>
          <p:cNvPicPr>
            <a:picLocks noChangeAspect="1"/>
          </p:cNvPicPr>
          <p:nvPr/>
        </p:nvPicPr>
        <p:blipFill>
          <a:blip r:embed="rId19"/>
          <a:srcRect/>
          <a:stretch/>
        </p:blipFill>
        <p:spPr>
          <a:xfrm>
            <a:off x="9829800" y="11087100"/>
            <a:ext cx="152705" cy="152705"/>
          </a:xfrm>
          <a:prstGeom prst="rect">
            <a:avLst/>
          </a:prstGeom>
        </p:spPr>
      </p:pic>
      <p:sp>
        <p:nvSpPr>
          <p:cNvPr id="101" name="Shape 82"/>
          <p:cNvSpPr/>
          <p:nvPr/>
        </p:nvSpPr>
        <p:spPr>
          <a:xfrm>
            <a:off x="13716000" y="10972800"/>
            <a:ext cx="3886200" cy="381305"/>
          </a:xfrm>
          <a:prstGeom prst="roundRect">
            <a:avLst>
              <a:gd name="adj" fmla="val 23981"/>
            </a:avLst>
          </a:prstGeom>
          <a:solidFill>
            <a:srgbClr val="F3F4F6"/>
          </a:solidFill>
          <a:ln/>
        </p:spPr>
      </p:sp>
      <p:sp>
        <p:nvSpPr>
          <p:cNvPr id="102" name="Shape 83"/>
          <p:cNvSpPr/>
          <p:nvPr/>
        </p:nvSpPr>
        <p:spPr>
          <a:xfrm>
            <a:off x="9753905" y="11430000"/>
            <a:ext cx="3886200" cy="381305"/>
          </a:xfrm>
          <a:prstGeom prst="roundRect">
            <a:avLst>
              <a:gd name="adj" fmla="val 23981"/>
            </a:avLst>
          </a:prstGeom>
          <a:solidFill>
            <a:srgbClr val="F3F4F6"/>
          </a:solidFill>
          <a:ln/>
        </p:spPr>
      </p:sp>
      <p:sp>
        <p:nvSpPr>
          <p:cNvPr id="103" name="Text 84"/>
          <p:cNvSpPr txBox="1"/>
          <p:nvPr/>
        </p:nvSpPr>
        <p:spPr>
          <a:xfrm>
            <a:off x="10058400" y="11067898"/>
            <a:ext cx="1124712"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ONU Femmes</a:t>
            </a:r>
            <a:endParaRPr lang="en-US" sz="1200" dirty="0"/>
          </a:p>
        </p:txBody>
      </p:sp>
      <p:pic>
        <p:nvPicPr>
          <p:cNvPr id="104" name="Image 17" descr="preencoded.png"/>
          <p:cNvPicPr>
            <a:picLocks noChangeAspect="1"/>
          </p:cNvPicPr>
          <p:nvPr/>
        </p:nvPicPr>
        <p:blipFill>
          <a:blip r:embed="rId20"/>
          <a:srcRect/>
          <a:stretch/>
        </p:blipFill>
        <p:spPr>
          <a:xfrm>
            <a:off x="13791895" y="11087100"/>
            <a:ext cx="152705" cy="152705"/>
          </a:xfrm>
          <a:prstGeom prst="rect">
            <a:avLst/>
          </a:prstGeom>
        </p:spPr>
      </p:pic>
      <p:sp>
        <p:nvSpPr>
          <p:cNvPr id="105" name="Text 85"/>
          <p:cNvSpPr txBox="1"/>
          <p:nvPr/>
        </p:nvSpPr>
        <p:spPr>
          <a:xfrm>
            <a:off x="14020495" y="11067898"/>
            <a:ext cx="2162556"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Ministère des Droits Humains</a:t>
            </a:r>
            <a:endParaRPr lang="en-US" sz="1200" dirty="0"/>
          </a:p>
        </p:txBody>
      </p:sp>
      <p:pic>
        <p:nvPicPr>
          <p:cNvPr id="106" name="Image 18" descr="preencoded.png"/>
          <p:cNvPicPr>
            <a:picLocks noChangeAspect="1"/>
          </p:cNvPicPr>
          <p:nvPr/>
        </p:nvPicPr>
        <p:blipFill>
          <a:blip r:embed="rId15"/>
          <a:srcRect/>
          <a:stretch/>
        </p:blipFill>
        <p:spPr>
          <a:xfrm>
            <a:off x="9829800" y="11544300"/>
            <a:ext cx="152705" cy="152705"/>
          </a:xfrm>
          <a:prstGeom prst="rect">
            <a:avLst/>
          </a:prstGeom>
        </p:spPr>
      </p:pic>
      <p:sp>
        <p:nvSpPr>
          <p:cNvPr id="107" name="Shape 86"/>
          <p:cNvSpPr/>
          <p:nvPr/>
        </p:nvSpPr>
        <p:spPr>
          <a:xfrm>
            <a:off x="13716000" y="11430000"/>
            <a:ext cx="3886200" cy="381305"/>
          </a:xfrm>
          <a:prstGeom prst="roundRect">
            <a:avLst>
              <a:gd name="adj" fmla="val 23981"/>
            </a:avLst>
          </a:prstGeom>
          <a:solidFill>
            <a:srgbClr val="F3F4F6"/>
          </a:solidFill>
          <a:ln/>
        </p:spPr>
      </p:sp>
      <p:sp>
        <p:nvSpPr>
          <p:cNvPr id="108" name="Text 87"/>
          <p:cNvSpPr txBox="1"/>
          <p:nvPr/>
        </p:nvSpPr>
        <p:spPr>
          <a:xfrm>
            <a:off x="10058400" y="11525098"/>
            <a:ext cx="2257654"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Associations féminines locales</a:t>
            </a:r>
            <a:endParaRPr lang="en-US" sz="1200" dirty="0"/>
          </a:p>
        </p:txBody>
      </p:sp>
      <p:pic>
        <p:nvPicPr>
          <p:cNvPr id="109" name="Image 19" descr="preencoded.png"/>
          <p:cNvPicPr>
            <a:picLocks noChangeAspect="1"/>
          </p:cNvPicPr>
          <p:nvPr/>
        </p:nvPicPr>
        <p:blipFill>
          <a:blip r:embed="rId12"/>
          <a:srcRect t="-180" b="-180"/>
          <a:stretch/>
        </p:blipFill>
        <p:spPr>
          <a:xfrm>
            <a:off x="13791895" y="11544300"/>
            <a:ext cx="190195" cy="152705"/>
          </a:xfrm>
          <a:prstGeom prst="rect">
            <a:avLst/>
          </a:prstGeom>
        </p:spPr>
      </p:pic>
      <p:sp>
        <p:nvSpPr>
          <p:cNvPr id="110" name="Text 88"/>
          <p:cNvSpPr txBox="1"/>
          <p:nvPr/>
        </p:nvSpPr>
        <p:spPr>
          <a:xfrm>
            <a:off x="14058900" y="11525098"/>
            <a:ext cx="1438351"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Conseils de jeunes</a:t>
            </a:r>
            <a:endParaRPr lang="en-US" sz="1200" dirty="0"/>
          </a:p>
        </p:txBody>
      </p:sp>
      <p:pic>
        <p:nvPicPr>
          <p:cNvPr id="111" name="Image 20" descr="preencoded.png"/>
          <p:cNvPicPr>
            <a:picLocks noChangeAspect="1"/>
          </p:cNvPicPr>
          <p:nvPr/>
        </p:nvPicPr>
        <p:blipFill>
          <a:blip r:embed="rId21"/>
          <a:srcRect l="-1282" r="-1282"/>
          <a:stretch/>
        </p:blipFill>
        <p:spPr>
          <a:xfrm>
            <a:off x="9525305" y="12096598"/>
            <a:ext cx="219456" cy="190195"/>
          </a:xfrm>
          <a:prstGeom prst="rect">
            <a:avLst/>
          </a:prstGeom>
        </p:spPr>
      </p:pic>
      <p:sp>
        <p:nvSpPr>
          <p:cNvPr id="112" name="Text 89"/>
          <p:cNvSpPr txBox="1"/>
          <p:nvPr/>
        </p:nvSpPr>
        <p:spPr>
          <a:xfrm>
            <a:off x="9858146" y="12039905"/>
            <a:ext cx="2210105" cy="305410"/>
          </a:xfrm>
          <a:prstGeom prst="rect">
            <a:avLst/>
          </a:prstGeom>
          <a:noFill/>
          <a:ln/>
        </p:spPr>
        <p:txBody>
          <a:bodyPr wrap="square" lIns="0" tIns="0" rIns="0" bIns="0" rtlCol="0" anchor="ctr"/>
          <a:lstStyle/>
          <a:p>
            <a:pPr marL="0" indent="0" algn="l">
              <a:buNone/>
            </a:pPr>
            <a:r>
              <a:rPr lang="en-US" sz="1800" b="1" dirty="0">
                <a:solidFill>
                  <a:srgbClr val="2C3E50"/>
                </a:solidFill>
                <a:latin typeface="Montserrat" pitchFamily="34" charset="0"/>
                <a:ea typeface="Montserrat" pitchFamily="34" charset="-122"/>
                <a:cs typeface="Montserrat" pitchFamily="34" charset="-120"/>
              </a:rPr>
              <a:t>Budget estimatif</a:t>
            </a:r>
            <a:endParaRPr lang="en-US" sz="1800" dirty="0"/>
          </a:p>
        </p:txBody>
      </p:sp>
      <p:sp>
        <p:nvSpPr>
          <p:cNvPr id="113" name="Shape 90"/>
          <p:cNvSpPr/>
          <p:nvPr/>
        </p:nvSpPr>
        <p:spPr>
          <a:xfrm>
            <a:off x="9753905" y="12497105"/>
            <a:ext cx="7848295" cy="780898"/>
          </a:xfrm>
          <a:prstGeom prst="roundRect">
            <a:avLst>
              <a:gd name="adj" fmla="val 11424"/>
            </a:avLst>
          </a:prstGeom>
          <a:solidFill>
            <a:srgbClr val="F5F3FF"/>
          </a:solidFill>
          <a:ln w="12700">
            <a:solidFill>
              <a:srgbClr val="DDD6FE"/>
            </a:solidFill>
            <a:prstDash val="solid"/>
          </a:ln>
        </p:spPr>
      </p:sp>
      <p:sp>
        <p:nvSpPr>
          <p:cNvPr id="114" name="Text 91"/>
          <p:cNvSpPr txBox="1"/>
          <p:nvPr/>
        </p:nvSpPr>
        <p:spPr>
          <a:xfrm>
            <a:off x="12859207" y="12678156"/>
            <a:ext cx="1781251" cy="228600"/>
          </a:xfrm>
          <a:prstGeom prst="rect">
            <a:avLst/>
          </a:prstGeom>
          <a:noFill/>
          <a:ln/>
        </p:spPr>
        <p:txBody>
          <a:bodyPr wrap="square" lIns="0" tIns="0" rIns="0" bIns="0" rtlCol="0" anchor="ctr"/>
          <a:lstStyle/>
          <a:p>
            <a:pPr marL="0" indent="0" algn="ctr">
              <a:buNone/>
            </a:pPr>
            <a:r>
              <a:rPr lang="en-US" sz="1500" b="1" dirty="0">
                <a:solidFill>
                  <a:srgbClr val="5B21B6"/>
                </a:solidFill>
                <a:latin typeface="Raleway" pitchFamily="34" charset="0"/>
                <a:ea typeface="Raleway" pitchFamily="34" charset="-122"/>
                <a:cs typeface="Raleway" pitchFamily="34" charset="-120"/>
              </a:rPr>
              <a:t>850.000.000 FCFA</a:t>
            </a:r>
            <a:endParaRPr lang="en-US" sz="1500" dirty="0"/>
          </a:p>
        </p:txBody>
      </p:sp>
      <p:sp>
        <p:nvSpPr>
          <p:cNvPr id="115" name="Text 92"/>
          <p:cNvSpPr txBox="1"/>
          <p:nvPr/>
        </p:nvSpPr>
        <p:spPr>
          <a:xfrm>
            <a:off x="12606833" y="12944246"/>
            <a:ext cx="2243938" cy="152705"/>
          </a:xfrm>
          <a:prstGeom prst="rect">
            <a:avLst/>
          </a:prstGeom>
          <a:noFill/>
          <a:ln/>
        </p:spPr>
        <p:txBody>
          <a:bodyPr wrap="square" lIns="0" tIns="0" rIns="0" bIns="0" rtlCol="0" anchor="ctr"/>
          <a:lstStyle/>
          <a:p>
            <a:pPr marL="0" indent="0" algn="ctr">
              <a:buNone/>
            </a:pPr>
            <a:r>
              <a:rPr lang="en-US" sz="1000" dirty="0">
                <a:solidFill>
                  <a:srgbClr val="4B5563"/>
                </a:solidFill>
                <a:latin typeface="Raleway" pitchFamily="34" charset="0"/>
                <a:ea typeface="Raleway" pitchFamily="34" charset="-122"/>
                <a:cs typeface="Raleway" pitchFamily="34" charset="-120"/>
              </a:rPr>
              <a:t>(sur 4 ans, soit 17% du budget total)</a:t>
            </a:r>
            <a:endParaRPr lang="en-US" sz="1000" dirty="0"/>
          </a:p>
        </p:txBody>
      </p:sp>
      <p:sp>
        <p:nvSpPr>
          <p:cNvPr id="116" name="Shape 93"/>
          <p:cNvSpPr/>
          <p:nvPr/>
        </p:nvSpPr>
        <p:spPr>
          <a:xfrm>
            <a:off x="0" y="13963802"/>
            <a:ext cx="18288000" cy="543154"/>
          </a:xfrm>
          <a:prstGeom prst="rect">
            <a:avLst/>
          </a:prstGeom>
          <a:solidFill>
            <a:srgbClr val="F3F4F6"/>
          </a:solidFill>
          <a:ln/>
        </p:spPr>
      </p:sp>
      <p:sp>
        <p:nvSpPr>
          <p:cNvPr id="117" name="Shape 94"/>
          <p:cNvSpPr/>
          <p:nvPr/>
        </p:nvSpPr>
        <p:spPr>
          <a:xfrm>
            <a:off x="0" y="13963802"/>
            <a:ext cx="18288000" cy="9144"/>
          </a:xfrm>
          <a:prstGeom prst="rect">
            <a:avLst/>
          </a:prstGeom>
          <a:solidFill>
            <a:srgbClr val="E5E7EB"/>
          </a:solidFill>
          <a:ln/>
        </p:spPr>
      </p:sp>
      <p:pic>
        <p:nvPicPr>
          <p:cNvPr id="118" name="Image 21" descr="preencoded.png"/>
          <p:cNvPicPr>
            <a:picLocks noChangeAspect="1"/>
          </p:cNvPicPr>
          <p:nvPr/>
        </p:nvPicPr>
        <p:blipFill>
          <a:blip r:embed="rId22"/>
          <a:srcRect/>
          <a:stretch/>
        </p:blipFill>
        <p:spPr>
          <a:xfrm>
            <a:off x="457200" y="14153998"/>
            <a:ext cx="152705" cy="152705"/>
          </a:xfrm>
          <a:prstGeom prst="rect">
            <a:avLst/>
          </a:prstGeom>
        </p:spPr>
      </p:pic>
      <p:sp>
        <p:nvSpPr>
          <p:cNvPr id="119" name="Text 95"/>
          <p:cNvSpPr txBox="1"/>
          <p:nvPr/>
        </p:nvSpPr>
        <p:spPr>
          <a:xfrm>
            <a:off x="685800" y="14144854"/>
            <a:ext cx="2410358" cy="181051"/>
          </a:xfrm>
          <a:prstGeom prst="rect">
            <a:avLst/>
          </a:prstGeom>
          <a:noFill/>
          <a:ln/>
        </p:spPr>
        <p:txBody>
          <a:bodyPr wrap="square" lIns="0" tIns="0" rIns="0" bIns="0" rtlCol="0" anchor="ctr"/>
          <a:lstStyle/>
          <a:p>
            <a:pPr marL="0" indent="0" algn="l">
              <a:buNone/>
            </a:pPr>
            <a:r>
              <a:rPr lang="en-US" sz="1200" dirty="0">
                <a:solidFill>
                  <a:srgbClr val="374151"/>
                </a:solidFill>
                <a:latin typeface="Raleway" pitchFamily="34" charset="0"/>
                <a:ea typeface="Raleway" pitchFamily="34" charset="-122"/>
                <a:cs typeface="Raleway" pitchFamily="34" charset="-120"/>
              </a:rPr>
              <a:t>Contact@jerestaure-bienetre.org</a:t>
            </a:r>
            <a:endParaRPr lang="en-US" sz="1200" dirty="0"/>
          </a:p>
        </p:txBody>
      </p:sp>
      <p:pic>
        <p:nvPicPr>
          <p:cNvPr id="120" name="Image 22" descr="preencoded.png"/>
          <p:cNvPicPr>
            <a:picLocks noChangeAspect="1"/>
          </p:cNvPicPr>
          <p:nvPr/>
        </p:nvPicPr>
        <p:blipFill>
          <a:blip r:embed="rId23"/>
          <a:srcRect/>
          <a:stretch/>
        </p:blipFill>
        <p:spPr>
          <a:xfrm>
            <a:off x="3209544" y="14153998"/>
            <a:ext cx="152705" cy="152705"/>
          </a:xfrm>
          <a:prstGeom prst="rect">
            <a:avLst/>
          </a:prstGeom>
        </p:spPr>
      </p:pic>
      <p:sp>
        <p:nvSpPr>
          <p:cNvPr id="121" name="Text 96"/>
          <p:cNvSpPr txBox="1"/>
          <p:nvPr/>
        </p:nvSpPr>
        <p:spPr>
          <a:xfrm>
            <a:off x="3438144" y="14144854"/>
            <a:ext cx="1286561" cy="181051"/>
          </a:xfrm>
          <a:prstGeom prst="rect">
            <a:avLst/>
          </a:prstGeom>
          <a:noFill/>
          <a:ln/>
        </p:spPr>
        <p:txBody>
          <a:bodyPr wrap="square" lIns="0" tIns="0" rIns="0" bIns="0" rtlCol="0" anchor="ctr"/>
          <a:lstStyle/>
          <a:p>
            <a:pPr marL="0" indent="0" algn="l">
              <a:buNone/>
            </a:pPr>
            <a:r>
              <a:rPr lang="en-US" sz="1200" dirty="0">
                <a:solidFill>
                  <a:srgbClr val="374151"/>
                </a:solidFill>
                <a:latin typeface="Raleway" pitchFamily="34" charset="0"/>
                <a:ea typeface="Raleway" pitchFamily="34" charset="-122"/>
                <a:cs typeface="Raleway" pitchFamily="34" charset="-120"/>
              </a:rPr>
              <a:t>+229 96 24 94 86</a:t>
            </a:r>
            <a:endParaRPr lang="en-US" sz="1200" dirty="0"/>
          </a:p>
        </p:txBody>
      </p:sp>
      <p:pic>
        <p:nvPicPr>
          <p:cNvPr id="122" name="Image 23" descr="preencoded.png"/>
          <p:cNvPicPr>
            <a:picLocks noChangeAspect="1"/>
          </p:cNvPicPr>
          <p:nvPr/>
        </p:nvPicPr>
        <p:blipFill>
          <a:blip r:embed="rId24"/>
          <a:srcRect l="-989999" r="-989999"/>
          <a:stretch/>
        </p:blipFill>
        <p:spPr>
          <a:xfrm>
            <a:off x="16925544" y="14315846"/>
            <a:ext cx="190195" cy="9144"/>
          </a:xfrm>
          <a:prstGeom prst="rect">
            <a:avLst/>
          </a:prstGeom>
        </p:spPr>
      </p:pic>
      <p:pic>
        <p:nvPicPr>
          <p:cNvPr id="123" name="Image 24" descr="preencoded.png"/>
          <p:cNvPicPr>
            <a:picLocks noChangeAspect="1"/>
          </p:cNvPicPr>
          <p:nvPr/>
        </p:nvPicPr>
        <p:blipFill>
          <a:blip r:embed="rId25"/>
          <a:srcRect l="-989999" r="-989999"/>
          <a:stretch/>
        </p:blipFill>
        <p:spPr>
          <a:xfrm>
            <a:off x="17268444" y="14315846"/>
            <a:ext cx="190195" cy="9144"/>
          </a:xfrm>
          <a:prstGeom prst="rect">
            <a:avLst/>
          </a:prstGeom>
        </p:spPr>
      </p:pic>
      <p:pic>
        <p:nvPicPr>
          <p:cNvPr id="124" name="Image 25" descr="preencoded.png"/>
          <p:cNvPicPr>
            <a:picLocks noChangeAspect="1"/>
          </p:cNvPicPr>
          <p:nvPr/>
        </p:nvPicPr>
        <p:blipFill>
          <a:blip r:embed="rId26"/>
          <a:srcRect l="-1016667" r="-1016667"/>
          <a:stretch/>
        </p:blipFill>
        <p:spPr>
          <a:xfrm>
            <a:off x="17611344" y="14315846"/>
            <a:ext cx="219456" cy="9144"/>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Shape 0"/>
          <p:cNvSpPr/>
          <p:nvPr/>
        </p:nvSpPr>
        <p:spPr>
          <a:xfrm>
            <a:off x="0" y="0"/>
            <a:ext cx="18288000" cy="15963595"/>
          </a:xfrm>
          <a:prstGeom prst="rect">
            <a:avLst/>
          </a:prstGeom>
          <a:solidFill>
            <a:srgbClr val="F8F9FA"/>
          </a:solidFill>
          <a:ln/>
        </p:spPr>
      </p:sp>
      <p:sp>
        <p:nvSpPr>
          <p:cNvPr id="3" name="Shape 1"/>
          <p:cNvSpPr/>
          <p:nvPr/>
        </p:nvSpPr>
        <p:spPr>
          <a:xfrm>
            <a:off x="0" y="0"/>
            <a:ext cx="18288000" cy="838505"/>
          </a:xfrm>
          <a:prstGeom prst="rect">
            <a:avLst/>
          </a:prstGeom>
          <a:solidFill>
            <a:srgbClr val="1A5276"/>
          </a:solidFill>
          <a:ln/>
        </p:spPr>
      </p:sp>
      <p:sp>
        <p:nvSpPr>
          <p:cNvPr id="4" name="Text 2"/>
          <p:cNvSpPr txBox="1"/>
          <p:nvPr/>
        </p:nvSpPr>
        <p:spPr>
          <a:xfrm>
            <a:off x="457200" y="209398"/>
            <a:ext cx="10439705" cy="419710"/>
          </a:xfrm>
          <a:prstGeom prst="rect">
            <a:avLst/>
          </a:prstGeom>
          <a:noFill/>
          <a:ln/>
        </p:spPr>
        <p:txBody>
          <a:bodyPr wrap="square" lIns="0" tIns="0" rIns="0" bIns="0" rtlCol="0" anchor="ctr"/>
          <a:lstStyle/>
          <a:p>
            <a:pPr marL="0" indent="0" algn="l">
              <a:buNone/>
            </a:pPr>
            <a:r>
              <a:rPr lang="en-US" sz="2700" b="1" dirty="0">
                <a:solidFill>
                  <a:srgbClr val="FFFFFF"/>
                </a:solidFill>
                <a:latin typeface="Montserrat" pitchFamily="34" charset="0"/>
                <a:ea typeface="Montserrat" pitchFamily="34" charset="-122"/>
                <a:cs typeface="Montserrat" pitchFamily="34" charset="-120"/>
              </a:rPr>
              <a:t>Stratégies &amp; Interventions prioritaires - Justice Économique</a:t>
            </a:r>
            <a:endParaRPr lang="en-US" sz="2700" dirty="0"/>
          </a:p>
        </p:txBody>
      </p:sp>
      <p:sp>
        <p:nvSpPr>
          <p:cNvPr id="5" name="Shape 3"/>
          <p:cNvSpPr/>
          <p:nvPr/>
        </p:nvSpPr>
        <p:spPr>
          <a:xfrm>
            <a:off x="0" y="838505"/>
            <a:ext cx="18288000" cy="15126005"/>
          </a:xfrm>
          <a:prstGeom prst="rect">
            <a:avLst/>
          </a:prstGeom>
          <a:solidFill>
            <a:srgbClr val="F9FAFB"/>
          </a:solidFill>
          <a:ln/>
        </p:spPr>
      </p:sp>
      <p:sp>
        <p:nvSpPr>
          <p:cNvPr id="6" name="Shape 4"/>
          <p:cNvSpPr/>
          <p:nvPr/>
        </p:nvSpPr>
        <p:spPr>
          <a:xfrm>
            <a:off x="304495" y="1143000"/>
            <a:ext cx="6238951" cy="2857500"/>
          </a:xfrm>
          <a:prstGeom prst="roundRect">
            <a:avLst>
              <a:gd name="adj" fmla="val 853"/>
            </a:avLst>
          </a:prstGeom>
          <a:solidFill>
            <a:srgbClr val="FFFFFF"/>
          </a:solidFill>
          <a:ln/>
          <a:effectLst>
            <a:outerShdw blurRad="12700" dist="12700" dir="16200000" algn="bl" rotWithShape="0">
              <a:srgbClr val="000000">
                <a:alpha val="75000"/>
              </a:srgbClr>
            </a:outerShdw>
          </a:effectLst>
        </p:spPr>
      </p:sp>
      <p:pic>
        <p:nvPicPr>
          <p:cNvPr id="7" name="Image 0" descr="preencoded.png"/>
          <p:cNvPicPr>
            <a:picLocks noChangeAspect="1"/>
          </p:cNvPicPr>
          <p:nvPr/>
        </p:nvPicPr>
        <p:blipFill>
          <a:blip r:embed="rId3"/>
          <a:srcRect/>
          <a:stretch/>
        </p:blipFill>
        <p:spPr>
          <a:xfrm>
            <a:off x="533095" y="1410005"/>
            <a:ext cx="228600" cy="228600"/>
          </a:xfrm>
          <a:prstGeom prst="rect">
            <a:avLst/>
          </a:prstGeom>
        </p:spPr>
      </p:pic>
      <p:sp>
        <p:nvSpPr>
          <p:cNvPr id="8" name="Text 5"/>
          <p:cNvSpPr txBox="1"/>
          <p:nvPr/>
        </p:nvSpPr>
        <p:spPr>
          <a:xfrm>
            <a:off x="875995" y="1371600"/>
            <a:ext cx="1467612" cy="305410"/>
          </a:xfrm>
          <a:prstGeom prst="rect">
            <a:avLst/>
          </a:prstGeom>
          <a:noFill/>
          <a:ln/>
        </p:spPr>
        <p:txBody>
          <a:bodyPr wrap="square" lIns="0" tIns="0" rIns="0" bIns="0" rtlCol="0" anchor="ctr"/>
          <a:lstStyle/>
          <a:p>
            <a:pPr marL="0" indent="0" algn="l">
              <a:buNone/>
            </a:pPr>
            <a:r>
              <a:rPr lang="en-US" sz="1800" b="1" dirty="0">
                <a:solidFill>
                  <a:srgbClr val="1E40AF"/>
                </a:solidFill>
                <a:latin typeface="Montserrat" pitchFamily="34" charset="0"/>
                <a:ea typeface="Montserrat" pitchFamily="34" charset="-122"/>
                <a:cs typeface="Montserrat" pitchFamily="34" charset="-120"/>
              </a:rPr>
              <a:t>Diagnostic</a:t>
            </a:r>
            <a:endParaRPr lang="en-US" sz="1800" dirty="0"/>
          </a:p>
        </p:txBody>
      </p:sp>
      <p:sp>
        <p:nvSpPr>
          <p:cNvPr id="9" name="Text 6"/>
          <p:cNvSpPr txBox="1"/>
          <p:nvPr/>
        </p:nvSpPr>
        <p:spPr>
          <a:xfrm>
            <a:off x="914400" y="1857146"/>
            <a:ext cx="462686" cy="200254"/>
          </a:xfrm>
          <a:prstGeom prst="rect">
            <a:avLst/>
          </a:prstGeom>
          <a:noFill/>
          <a:ln/>
        </p:spPr>
        <p:txBody>
          <a:bodyPr wrap="square" lIns="0" tIns="0" rIns="0" bIns="0" rtlCol="0" anchor="ctr"/>
          <a:lstStyle/>
          <a:p>
            <a:pPr marL="0" indent="0" algn="l">
              <a:buNone/>
            </a:pPr>
            <a:r>
              <a:rPr lang="en-US" sz="1300" b="1" dirty="0">
                <a:solidFill>
                  <a:srgbClr val="DC2626"/>
                </a:solidFill>
                <a:latin typeface="Raleway" pitchFamily="34" charset="0"/>
                <a:ea typeface="Raleway" pitchFamily="34" charset="-122"/>
                <a:cs typeface="Raleway" pitchFamily="34" charset="-120"/>
              </a:rPr>
              <a:t>46%</a:t>
            </a:r>
            <a:endParaRPr lang="en-US" sz="1300" dirty="0"/>
          </a:p>
        </p:txBody>
      </p:sp>
      <p:sp>
        <p:nvSpPr>
          <p:cNvPr id="10" name="Text 7"/>
          <p:cNvSpPr txBox="1"/>
          <p:nvPr/>
        </p:nvSpPr>
        <p:spPr>
          <a:xfrm>
            <a:off x="914400" y="1857146"/>
            <a:ext cx="5300777" cy="467258"/>
          </a:xfrm>
          <a:prstGeom prst="rect">
            <a:avLst/>
          </a:prstGeom>
          <a:noFill/>
          <a:ln/>
        </p:spPr>
        <p:txBody>
          <a:bodyPr wrap="square" lIns="0" tIns="0" rIns="0" bIns="0" rtlCol="0" anchor="ctr"/>
          <a:lstStyle/>
          <a:p>
            <a:pPr marL="0" indent="0" algn="l">
              <a:buNone/>
            </a:pPr>
            <a:r>
              <a:rPr lang="en-US" sz="1300" dirty="0">
                <a:solidFill>
                  <a:srgbClr val="2C3E50"/>
                </a:solidFill>
                <a:latin typeface="Raleway" pitchFamily="34" charset="0"/>
                <a:ea typeface="Raleway" pitchFamily="34" charset="-122"/>
                <a:cs typeface="Raleway" pitchFamily="34" charset="-120"/>
              </a:rPr>
              <a:t>des jeunes en Afrique de l'Ouest n'ont pas accès aux services financiers formels</a:t>
            </a:r>
            <a:endParaRPr lang="en-US" sz="1300" dirty="0"/>
          </a:p>
        </p:txBody>
      </p:sp>
      <p:sp>
        <p:nvSpPr>
          <p:cNvPr id="11" name="Text 8"/>
          <p:cNvSpPr txBox="1"/>
          <p:nvPr/>
        </p:nvSpPr>
        <p:spPr>
          <a:xfrm>
            <a:off x="914400" y="2505456"/>
            <a:ext cx="758038" cy="200254"/>
          </a:xfrm>
          <a:prstGeom prst="rect">
            <a:avLst/>
          </a:prstGeom>
          <a:noFill/>
          <a:ln/>
        </p:spPr>
        <p:txBody>
          <a:bodyPr wrap="square" lIns="0" tIns="0" rIns="0" bIns="0" rtlCol="0" anchor="ctr"/>
          <a:lstStyle/>
          <a:p>
            <a:pPr marL="0" indent="0" algn="l">
              <a:buNone/>
            </a:pPr>
            <a:r>
              <a:rPr lang="en-US" sz="1300" dirty="0">
                <a:solidFill>
                  <a:srgbClr val="2C3E50"/>
                </a:solidFill>
                <a:latin typeface="Raleway" pitchFamily="34" charset="0"/>
                <a:ea typeface="Raleway" pitchFamily="34" charset="-122"/>
                <a:cs typeface="Raleway" pitchFamily="34" charset="-120"/>
              </a:rPr>
              <a:t>Taux de</a:t>
            </a:r>
            <a:endParaRPr lang="en-US" sz="1300" dirty="0"/>
          </a:p>
        </p:txBody>
      </p:sp>
      <p:sp>
        <p:nvSpPr>
          <p:cNvPr id="12" name="Text 9"/>
          <p:cNvSpPr txBox="1"/>
          <p:nvPr/>
        </p:nvSpPr>
        <p:spPr>
          <a:xfrm>
            <a:off x="1533449" y="2505456"/>
            <a:ext cx="2328977" cy="200254"/>
          </a:xfrm>
          <a:prstGeom prst="rect">
            <a:avLst/>
          </a:prstGeom>
          <a:noFill/>
          <a:ln/>
        </p:spPr>
        <p:txBody>
          <a:bodyPr wrap="square" lIns="0" tIns="0" rIns="0" bIns="0" rtlCol="0" anchor="ctr"/>
          <a:lstStyle/>
          <a:p>
            <a:pPr marL="0" indent="0" algn="l">
              <a:buNone/>
            </a:pPr>
            <a:r>
              <a:rPr lang="en-US" sz="1300" b="1" dirty="0">
                <a:solidFill>
                  <a:srgbClr val="DC2626"/>
                </a:solidFill>
                <a:latin typeface="Raleway" pitchFamily="34" charset="0"/>
                <a:ea typeface="Raleway" pitchFamily="34" charset="-122"/>
                <a:cs typeface="Raleway" pitchFamily="34" charset="-120"/>
              </a:rPr>
              <a:t>chômage des jeunes &gt; 60%</a:t>
            </a:r>
            <a:endParaRPr lang="en-US" sz="1300" dirty="0"/>
          </a:p>
        </p:txBody>
      </p:sp>
      <p:sp>
        <p:nvSpPr>
          <p:cNvPr id="13" name="Text 10"/>
          <p:cNvSpPr txBox="1"/>
          <p:nvPr/>
        </p:nvSpPr>
        <p:spPr>
          <a:xfrm>
            <a:off x="3729838" y="2505456"/>
            <a:ext cx="1919326" cy="200254"/>
          </a:xfrm>
          <a:prstGeom prst="rect">
            <a:avLst/>
          </a:prstGeom>
          <a:noFill/>
          <a:ln/>
        </p:spPr>
        <p:txBody>
          <a:bodyPr wrap="square" lIns="0" tIns="0" rIns="0" bIns="0" rtlCol="0" anchor="ctr"/>
          <a:lstStyle/>
          <a:p>
            <a:pPr marL="0" indent="0" algn="l">
              <a:buNone/>
            </a:pPr>
            <a:r>
              <a:rPr lang="en-US" sz="1300" dirty="0">
                <a:solidFill>
                  <a:srgbClr val="2C3E50"/>
                </a:solidFill>
                <a:latin typeface="Raleway" pitchFamily="34" charset="0"/>
                <a:ea typeface="Raleway" pitchFamily="34" charset="-122"/>
                <a:cs typeface="Raleway" pitchFamily="34" charset="-120"/>
              </a:rPr>
              <a:t>dans certaines régions</a:t>
            </a:r>
            <a:endParaRPr lang="en-US" sz="1300" dirty="0"/>
          </a:p>
        </p:txBody>
      </p:sp>
      <p:sp>
        <p:nvSpPr>
          <p:cNvPr id="14" name="Text 11"/>
          <p:cNvSpPr txBox="1"/>
          <p:nvPr/>
        </p:nvSpPr>
        <p:spPr>
          <a:xfrm>
            <a:off x="914400" y="2885846"/>
            <a:ext cx="2520086" cy="200254"/>
          </a:xfrm>
          <a:prstGeom prst="rect">
            <a:avLst/>
          </a:prstGeom>
          <a:noFill/>
          <a:ln/>
        </p:spPr>
        <p:txBody>
          <a:bodyPr wrap="square" lIns="0" tIns="0" rIns="0" bIns="0" rtlCol="0" anchor="ctr"/>
          <a:lstStyle/>
          <a:p>
            <a:pPr marL="0" indent="0" algn="l">
              <a:buNone/>
            </a:pPr>
            <a:r>
              <a:rPr lang="en-US" sz="1300" dirty="0">
                <a:solidFill>
                  <a:srgbClr val="2C3E50"/>
                </a:solidFill>
                <a:latin typeface="Raleway" pitchFamily="34" charset="0"/>
                <a:ea typeface="Raleway" pitchFamily="34" charset="-122"/>
                <a:cs typeface="Raleway" pitchFamily="34" charset="-120"/>
              </a:rPr>
              <a:t>Accès limité au crédit pour les</a:t>
            </a:r>
            <a:endParaRPr lang="en-US" sz="1300" dirty="0"/>
          </a:p>
        </p:txBody>
      </p:sp>
      <p:sp>
        <p:nvSpPr>
          <p:cNvPr id="15" name="Text 12"/>
          <p:cNvSpPr txBox="1"/>
          <p:nvPr/>
        </p:nvSpPr>
        <p:spPr>
          <a:xfrm>
            <a:off x="3296412" y="2885846"/>
            <a:ext cx="2005279" cy="200254"/>
          </a:xfrm>
          <a:prstGeom prst="rect">
            <a:avLst/>
          </a:prstGeom>
          <a:noFill/>
          <a:ln/>
        </p:spPr>
        <p:txBody>
          <a:bodyPr wrap="square" lIns="0" tIns="0" rIns="0" bIns="0" rtlCol="0" anchor="ctr"/>
          <a:lstStyle/>
          <a:p>
            <a:pPr marL="0" indent="0" algn="l">
              <a:buNone/>
            </a:pPr>
            <a:r>
              <a:rPr lang="en-US" sz="1300" b="1" dirty="0">
                <a:solidFill>
                  <a:srgbClr val="DC2626"/>
                </a:solidFill>
                <a:latin typeface="Raleway" pitchFamily="34" charset="0"/>
                <a:ea typeface="Raleway" pitchFamily="34" charset="-122"/>
                <a:cs typeface="Raleway" pitchFamily="34" charset="-120"/>
              </a:rPr>
              <a:t>femmes entrepreneurs</a:t>
            </a:r>
            <a:endParaRPr lang="en-US" sz="1300" dirty="0"/>
          </a:p>
        </p:txBody>
      </p:sp>
      <p:sp>
        <p:nvSpPr>
          <p:cNvPr id="16" name="Text 13"/>
          <p:cNvSpPr txBox="1"/>
          <p:nvPr/>
        </p:nvSpPr>
        <p:spPr>
          <a:xfrm>
            <a:off x="914400" y="2885846"/>
            <a:ext cx="5282489" cy="467258"/>
          </a:xfrm>
          <a:prstGeom prst="rect">
            <a:avLst/>
          </a:prstGeom>
          <a:noFill/>
          <a:ln/>
        </p:spPr>
        <p:txBody>
          <a:bodyPr wrap="square" lIns="0" tIns="0" rIns="0" bIns="0" rtlCol="0" anchor="ctr"/>
          <a:lstStyle/>
          <a:p>
            <a:pPr marL="0" indent="0" algn="l">
              <a:buNone/>
            </a:pPr>
            <a:r>
              <a:rPr lang="en-US" sz="1300" dirty="0">
                <a:solidFill>
                  <a:srgbClr val="2C3E50"/>
                </a:solidFill>
                <a:latin typeface="Raleway" pitchFamily="34" charset="0"/>
                <a:ea typeface="Raleway" pitchFamily="34" charset="-122"/>
                <a:cs typeface="Raleway" pitchFamily="34" charset="-120"/>
              </a:rPr>
              <a:t>(seulement 27% obtiennent un financement)</a:t>
            </a:r>
            <a:endParaRPr lang="en-US" sz="1300" dirty="0"/>
          </a:p>
        </p:txBody>
      </p:sp>
      <p:sp>
        <p:nvSpPr>
          <p:cNvPr id="17" name="Text 14"/>
          <p:cNvSpPr txBox="1"/>
          <p:nvPr/>
        </p:nvSpPr>
        <p:spPr>
          <a:xfrm>
            <a:off x="914400" y="3534156"/>
            <a:ext cx="2833726" cy="200254"/>
          </a:xfrm>
          <a:prstGeom prst="rect">
            <a:avLst/>
          </a:prstGeom>
          <a:noFill/>
          <a:ln/>
        </p:spPr>
        <p:txBody>
          <a:bodyPr wrap="square" lIns="0" tIns="0" rIns="0" bIns="0" rtlCol="0" anchor="ctr"/>
          <a:lstStyle/>
          <a:p>
            <a:pPr marL="0" indent="0" algn="l">
              <a:buNone/>
            </a:pPr>
            <a:r>
              <a:rPr lang="en-US" sz="1300" dirty="0">
                <a:solidFill>
                  <a:srgbClr val="2C3E50"/>
                </a:solidFill>
                <a:latin typeface="Raleway" pitchFamily="34" charset="0"/>
                <a:ea typeface="Raleway" pitchFamily="34" charset="-122"/>
                <a:cs typeface="Raleway" pitchFamily="34" charset="-120"/>
              </a:rPr>
              <a:t>Économie informelle représentant</a:t>
            </a:r>
            <a:endParaRPr lang="en-US" sz="1300" dirty="0"/>
          </a:p>
        </p:txBody>
      </p:sp>
      <p:sp>
        <p:nvSpPr>
          <p:cNvPr id="18" name="Text 15"/>
          <p:cNvSpPr txBox="1"/>
          <p:nvPr/>
        </p:nvSpPr>
        <p:spPr>
          <a:xfrm>
            <a:off x="3612794" y="3534156"/>
            <a:ext cx="529438" cy="200254"/>
          </a:xfrm>
          <a:prstGeom prst="rect">
            <a:avLst/>
          </a:prstGeom>
          <a:noFill/>
          <a:ln/>
        </p:spPr>
        <p:txBody>
          <a:bodyPr wrap="square" lIns="0" tIns="0" rIns="0" bIns="0" rtlCol="0" anchor="ctr"/>
          <a:lstStyle/>
          <a:p>
            <a:pPr marL="0" indent="0" algn="l">
              <a:buNone/>
            </a:pPr>
            <a:r>
              <a:rPr lang="en-US" sz="1300" b="1" dirty="0">
                <a:solidFill>
                  <a:srgbClr val="DC2626"/>
                </a:solidFill>
                <a:latin typeface="Raleway" pitchFamily="34" charset="0"/>
                <a:ea typeface="Raleway" pitchFamily="34" charset="-122"/>
                <a:cs typeface="Raleway" pitchFamily="34" charset="-120"/>
              </a:rPr>
              <a:t>+70%</a:t>
            </a:r>
            <a:endParaRPr lang="en-US" sz="1300" dirty="0"/>
          </a:p>
        </p:txBody>
      </p:sp>
      <p:sp>
        <p:nvSpPr>
          <p:cNvPr id="19" name="Text 16"/>
          <p:cNvSpPr txBox="1"/>
          <p:nvPr/>
        </p:nvSpPr>
        <p:spPr>
          <a:xfrm>
            <a:off x="4011473" y="3534156"/>
            <a:ext cx="2072030" cy="200254"/>
          </a:xfrm>
          <a:prstGeom prst="rect">
            <a:avLst/>
          </a:prstGeom>
          <a:noFill/>
          <a:ln/>
        </p:spPr>
        <p:txBody>
          <a:bodyPr wrap="square" lIns="0" tIns="0" rIns="0" bIns="0" rtlCol="0" anchor="ctr"/>
          <a:lstStyle/>
          <a:p>
            <a:pPr marL="0" indent="0" algn="l">
              <a:buNone/>
            </a:pPr>
            <a:r>
              <a:rPr lang="en-US" sz="1300" dirty="0">
                <a:solidFill>
                  <a:srgbClr val="2C3E50"/>
                </a:solidFill>
                <a:latin typeface="Raleway" pitchFamily="34" charset="0"/>
                <a:ea typeface="Raleway" pitchFamily="34" charset="-122"/>
                <a:cs typeface="Raleway" pitchFamily="34" charset="-120"/>
              </a:rPr>
              <a:t>de l'activité économique</a:t>
            </a:r>
            <a:endParaRPr lang="en-US" sz="1300" dirty="0"/>
          </a:p>
        </p:txBody>
      </p:sp>
      <p:pic>
        <p:nvPicPr>
          <p:cNvPr id="20" name="Image 1" descr="preencoded.png"/>
          <p:cNvPicPr>
            <a:picLocks noChangeAspect="1"/>
          </p:cNvPicPr>
          <p:nvPr/>
        </p:nvPicPr>
        <p:blipFill>
          <a:blip r:embed="rId4"/>
          <a:srcRect/>
          <a:stretch/>
        </p:blipFill>
        <p:spPr>
          <a:xfrm>
            <a:off x="304495" y="4267505"/>
            <a:ext cx="228600" cy="228600"/>
          </a:xfrm>
          <a:prstGeom prst="rect">
            <a:avLst/>
          </a:prstGeom>
        </p:spPr>
      </p:pic>
      <p:sp>
        <p:nvSpPr>
          <p:cNvPr id="21" name="Text 17"/>
          <p:cNvSpPr txBox="1"/>
          <p:nvPr/>
        </p:nvSpPr>
        <p:spPr>
          <a:xfrm>
            <a:off x="647395" y="4229100"/>
            <a:ext cx="2820010" cy="305410"/>
          </a:xfrm>
          <a:prstGeom prst="rect">
            <a:avLst/>
          </a:prstGeom>
          <a:noFill/>
          <a:ln/>
        </p:spPr>
        <p:txBody>
          <a:bodyPr wrap="square" lIns="0" tIns="0" rIns="0" bIns="0" rtlCol="0" anchor="ctr"/>
          <a:lstStyle/>
          <a:p>
            <a:pPr marL="0" indent="0" algn="l">
              <a:buNone/>
            </a:pPr>
            <a:r>
              <a:rPr lang="en-US" sz="1800" b="1" dirty="0">
                <a:solidFill>
                  <a:srgbClr val="1E40AF"/>
                </a:solidFill>
                <a:latin typeface="Montserrat" pitchFamily="34" charset="0"/>
                <a:ea typeface="Montserrat" pitchFamily="34" charset="-122"/>
                <a:cs typeface="Montserrat" pitchFamily="34" charset="-120"/>
              </a:rPr>
              <a:t>Objectifs stratégiques</a:t>
            </a:r>
            <a:endParaRPr lang="en-US" sz="1800" dirty="0"/>
          </a:p>
        </p:txBody>
      </p:sp>
      <p:sp>
        <p:nvSpPr>
          <p:cNvPr id="22" name="Shape 18"/>
          <p:cNvSpPr/>
          <p:nvPr/>
        </p:nvSpPr>
        <p:spPr>
          <a:xfrm>
            <a:off x="685800" y="4686300"/>
            <a:ext cx="5857646" cy="838505"/>
          </a:xfrm>
          <a:prstGeom prst="rect">
            <a:avLst/>
          </a:prstGeom>
          <a:solidFill>
            <a:srgbClr val="FFFFFF"/>
          </a:solidFill>
          <a:ln/>
          <a:effectLst>
            <a:outerShdw blurRad="12700" dist="12700" dir="16200000" algn="bl" rotWithShape="0">
              <a:srgbClr val="000000">
                <a:alpha val="75000"/>
              </a:srgbClr>
            </a:outerShdw>
          </a:effectLst>
        </p:spPr>
      </p:sp>
      <p:sp>
        <p:nvSpPr>
          <p:cNvPr id="23" name="Shape 19"/>
          <p:cNvSpPr/>
          <p:nvPr/>
        </p:nvSpPr>
        <p:spPr>
          <a:xfrm>
            <a:off x="685800" y="4686300"/>
            <a:ext cx="47549" cy="838505"/>
          </a:xfrm>
          <a:prstGeom prst="rect">
            <a:avLst/>
          </a:prstGeom>
          <a:solidFill>
            <a:srgbClr val="F39C12"/>
          </a:solidFill>
          <a:ln/>
        </p:spPr>
      </p:sp>
      <p:sp>
        <p:nvSpPr>
          <p:cNvPr id="24" name="Text 20"/>
          <p:cNvSpPr txBox="1"/>
          <p:nvPr/>
        </p:nvSpPr>
        <p:spPr>
          <a:xfrm>
            <a:off x="886054" y="4867351"/>
            <a:ext cx="5606186" cy="467258"/>
          </a:xfrm>
          <a:prstGeom prst="rect">
            <a:avLst/>
          </a:prstGeom>
          <a:noFill/>
          <a:ln/>
        </p:spPr>
        <p:txBody>
          <a:bodyPr wrap="square" lIns="0" tIns="0" rIns="0" bIns="0" rtlCol="0" anchor="ctr"/>
          <a:lstStyle/>
          <a:p>
            <a:pPr marL="0" indent="0" algn="l">
              <a:buNone/>
            </a:pPr>
            <a:r>
              <a:rPr lang="en-US" sz="1300" b="1" dirty="0">
                <a:solidFill>
                  <a:srgbClr val="2C3E50"/>
                </a:solidFill>
                <a:latin typeface="Raleway" pitchFamily="34" charset="0"/>
                <a:ea typeface="Raleway" pitchFamily="34" charset="-122"/>
                <a:cs typeface="Raleway" pitchFamily="34" charset="-120"/>
              </a:rPr>
              <a:t>Renforcer l'inclusion financière des populations vulnérables (jeunes et femmes)</a:t>
            </a:r>
            <a:endParaRPr lang="en-US" sz="1300" dirty="0"/>
          </a:p>
        </p:txBody>
      </p:sp>
      <p:sp>
        <p:nvSpPr>
          <p:cNvPr id="25" name="Shape 21"/>
          <p:cNvSpPr/>
          <p:nvPr/>
        </p:nvSpPr>
        <p:spPr>
          <a:xfrm>
            <a:off x="685800" y="5676595"/>
            <a:ext cx="5857646" cy="838505"/>
          </a:xfrm>
          <a:prstGeom prst="rect">
            <a:avLst/>
          </a:prstGeom>
          <a:solidFill>
            <a:srgbClr val="FFFFFF"/>
          </a:solidFill>
          <a:ln/>
          <a:effectLst>
            <a:outerShdw blurRad="12700" dist="12700" dir="16200000" algn="bl" rotWithShape="0">
              <a:srgbClr val="000000">
                <a:alpha val="75000"/>
              </a:srgbClr>
            </a:outerShdw>
          </a:effectLst>
        </p:spPr>
      </p:sp>
      <p:sp>
        <p:nvSpPr>
          <p:cNvPr id="26" name="Shape 22"/>
          <p:cNvSpPr/>
          <p:nvPr/>
        </p:nvSpPr>
        <p:spPr>
          <a:xfrm>
            <a:off x="685800" y="5676595"/>
            <a:ext cx="47549" cy="838505"/>
          </a:xfrm>
          <a:prstGeom prst="rect">
            <a:avLst/>
          </a:prstGeom>
          <a:solidFill>
            <a:srgbClr val="F39C12"/>
          </a:solidFill>
          <a:ln/>
        </p:spPr>
      </p:sp>
      <p:sp>
        <p:nvSpPr>
          <p:cNvPr id="27" name="Text 23"/>
          <p:cNvSpPr txBox="1"/>
          <p:nvPr/>
        </p:nvSpPr>
        <p:spPr>
          <a:xfrm>
            <a:off x="886054" y="5857646"/>
            <a:ext cx="5330038" cy="467258"/>
          </a:xfrm>
          <a:prstGeom prst="rect">
            <a:avLst/>
          </a:prstGeom>
          <a:noFill/>
          <a:ln/>
        </p:spPr>
        <p:txBody>
          <a:bodyPr wrap="square" lIns="0" tIns="0" rIns="0" bIns="0" rtlCol="0" anchor="ctr"/>
          <a:lstStyle/>
          <a:p>
            <a:pPr marL="0" indent="0" algn="l">
              <a:buNone/>
            </a:pPr>
            <a:r>
              <a:rPr lang="en-US" sz="1300" b="1" dirty="0">
                <a:solidFill>
                  <a:srgbClr val="2C3E50"/>
                </a:solidFill>
                <a:latin typeface="Raleway" pitchFamily="34" charset="0"/>
                <a:ea typeface="Raleway" pitchFamily="34" charset="-122"/>
                <a:cs typeface="Raleway" pitchFamily="34" charset="-120"/>
              </a:rPr>
              <a:t>Développer des initiatives d'entrepreneuriat social innovantes et durables</a:t>
            </a:r>
            <a:endParaRPr lang="en-US" sz="1300" dirty="0"/>
          </a:p>
        </p:txBody>
      </p:sp>
      <p:sp>
        <p:nvSpPr>
          <p:cNvPr id="28" name="Shape 24"/>
          <p:cNvSpPr/>
          <p:nvPr/>
        </p:nvSpPr>
        <p:spPr>
          <a:xfrm>
            <a:off x="685800" y="6667805"/>
            <a:ext cx="5857646" cy="571500"/>
          </a:xfrm>
          <a:prstGeom prst="rect">
            <a:avLst/>
          </a:prstGeom>
          <a:solidFill>
            <a:srgbClr val="FFFFFF"/>
          </a:solidFill>
          <a:ln/>
          <a:effectLst>
            <a:outerShdw blurRad="12700" dist="12700" dir="16200000" algn="bl" rotWithShape="0">
              <a:srgbClr val="000000">
                <a:alpha val="75000"/>
              </a:srgbClr>
            </a:outerShdw>
          </a:effectLst>
        </p:spPr>
      </p:sp>
      <p:sp>
        <p:nvSpPr>
          <p:cNvPr id="29" name="Shape 25"/>
          <p:cNvSpPr/>
          <p:nvPr/>
        </p:nvSpPr>
        <p:spPr>
          <a:xfrm>
            <a:off x="685800" y="6667805"/>
            <a:ext cx="47549" cy="571500"/>
          </a:xfrm>
          <a:prstGeom prst="rect">
            <a:avLst/>
          </a:prstGeom>
          <a:solidFill>
            <a:srgbClr val="F39C12"/>
          </a:solidFill>
          <a:ln/>
        </p:spPr>
      </p:sp>
      <p:sp>
        <p:nvSpPr>
          <p:cNvPr id="30" name="Text 26"/>
          <p:cNvSpPr txBox="1"/>
          <p:nvPr/>
        </p:nvSpPr>
        <p:spPr>
          <a:xfrm>
            <a:off x="886054" y="6848856"/>
            <a:ext cx="5138928" cy="200254"/>
          </a:xfrm>
          <a:prstGeom prst="rect">
            <a:avLst/>
          </a:prstGeom>
          <a:noFill/>
          <a:ln/>
        </p:spPr>
        <p:txBody>
          <a:bodyPr wrap="square" lIns="0" tIns="0" rIns="0" bIns="0" rtlCol="0" anchor="ctr"/>
          <a:lstStyle/>
          <a:p>
            <a:pPr marL="0" indent="0" algn="l">
              <a:buNone/>
            </a:pPr>
            <a:r>
              <a:rPr lang="en-US" sz="1300" b="1" dirty="0">
                <a:solidFill>
                  <a:srgbClr val="2C3E50"/>
                </a:solidFill>
                <a:latin typeface="Raleway" pitchFamily="34" charset="0"/>
                <a:ea typeface="Raleway" pitchFamily="34" charset="-122"/>
                <a:cs typeface="Raleway" pitchFamily="34" charset="-120"/>
              </a:rPr>
              <a:t>Promouvoir les coopératives et l'économie sociale et solidaire</a:t>
            </a:r>
            <a:endParaRPr lang="en-US" sz="1300" dirty="0"/>
          </a:p>
        </p:txBody>
      </p:sp>
      <p:sp>
        <p:nvSpPr>
          <p:cNvPr id="31" name="Shape 27"/>
          <p:cNvSpPr/>
          <p:nvPr/>
        </p:nvSpPr>
        <p:spPr>
          <a:xfrm>
            <a:off x="685800" y="7391095"/>
            <a:ext cx="5857646" cy="838505"/>
          </a:xfrm>
          <a:prstGeom prst="rect">
            <a:avLst/>
          </a:prstGeom>
          <a:solidFill>
            <a:srgbClr val="FFFFFF"/>
          </a:solidFill>
          <a:ln/>
          <a:effectLst>
            <a:outerShdw blurRad="12700" dist="12700" dir="16200000" algn="bl" rotWithShape="0">
              <a:srgbClr val="000000">
                <a:alpha val="75000"/>
              </a:srgbClr>
            </a:outerShdw>
          </a:effectLst>
        </p:spPr>
      </p:sp>
      <p:sp>
        <p:nvSpPr>
          <p:cNvPr id="32" name="Shape 28"/>
          <p:cNvSpPr/>
          <p:nvPr/>
        </p:nvSpPr>
        <p:spPr>
          <a:xfrm>
            <a:off x="685800" y="7391095"/>
            <a:ext cx="47549" cy="838505"/>
          </a:xfrm>
          <a:prstGeom prst="rect">
            <a:avLst/>
          </a:prstGeom>
          <a:solidFill>
            <a:srgbClr val="F39C12"/>
          </a:solidFill>
          <a:ln/>
        </p:spPr>
      </p:sp>
      <p:sp>
        <p:nvSpPr>
          <p:cNvPr id="33" name="Text 29"/>
          <p:cNvSpPr txBox="1"/>
          <p:nvPr/>
        </p:nvSpPr>
        <p:spPr>
          <a:xfrm>
            <a:off x="886054" y="7572146"/>
            <a:ext cx="5272430" cy="467258"/>
          </a:xfrm>
          <a:prstGeom prst="rect">
            <a:avLst/>
          </a:prstGeom>
          <a:noFill/>
          <a:ln/>
        </p:spPr>
        <p:txBody>
          <a:bodyPr wrap="square" lIns="0" tIns="0" rIns="0" bIns="0" rtlCol="0" anchor="ctr"/>
          <a:lstStyle/>
          <a:p>
            <a:pPr marL="0" indent="0" algn="l">
              <a:buNone/>
            </a:pPr>
            <a:r>
              <a:rPr lang="en-US" sz="1300" b="1" dirty="0">
                <a:solidFill>
                  <a:srgbClr val="2C3E50"/>
                </a:solidFill>
                <a:latin typeface="Raleway" pitchFamily="34" charset="0"/>
                <a:ea typeface="Raleway" pitchFamily="34" charset="-122"/>
                <a:cs typeface="Raleway" pitchFamily="34" charset="-120"/>
              </a:rPr>
              <a:t>Renforcer les capacités des entrepreneurs locaux et réduire les inégalités économiques</a:t>
            </a:r>
            <a:endParaRPr lang="en-US" sz="1300" dirty="0"/>
          </a:p>
        </p:txBody>
      </p:sp>
      <p:pic>
        <p:nvPicPr>
          <p:cNvPr id="34" name="Image 2" descr="preencoded.png"/>
          <p:cNvPicPr>
            <a:picLocks noChangeAspect="1"/>
          </p:cNvPicPr>
          <p:nvPr/>
        </p:nvPicPr>
        <p:blipFill>
          <a:blip r:embed="rId5"/>
          <a:srcRect t="-44" b="-44"/>
          <a:stretch/>
        </p:blipFill>
        <p:spPr>
          <a:xfrm>
            <a:off x="304495" y="8496605"/>
            <a:ext cx="256946" cy="228600"/>
          </a:xfrm>
          <a:prstGeom prst="rect">
            <a:avLst/>
          </a:prstGeom>
        </p:spPr>
      </p:pic>
      <p:sp>
        <p:nvSpPr>
          <p:cNvPr id="35" name="Text 30"/>
          <p:cNvSpPr txBox="1"/>
          <p:nvPr/>
        </p:nvSpPr>
        <p:spPr>
          <a:xfrm>
            <a:off x="676656" y="8458200"/>
            <a:ext cx="3143707" cy="305410"/>
          </a:xfrm>
          <a:prstGeom prst="rect">
            <a:avLst/>
          </a:prstGeom>
          <a:noFill/>
          <a:ln/>
        </p:spPr>
        <p:txBody>
          <a:bodyPr wrap="square" lIns="0" tIns="0" rIns="0" bIns="0" rtlCol="0" anchor="ctr"/>
          <a:lstStyle/>
          <a:p>
            <a:pPr marL="0" indent="0" algn="l">
              <a:buNone/>
            </a:pPr>
            <a:r>
              <a:rPr lang="en-US" sz="1800" b="1" dirty="0">
                <a:solidFill>
                  <a:srgbClr val="1E40AF"/>
                </a:solidFill>
                <a:latin typeface="Montserrat" pitchFamily="34" charset="0"/>
                <a:ea typeface="Montserrat" pitchFamily="34" charset="-122"/>
                <a:cs typeface="Montserrat" pitchFamily="34" charset="-120"/>
              </a:rPr>
              <a:t>Stratégies d'intervention</a:t>
            </a:r>
            <a:endParaRPr lang="en-US" sz="1800" dirty="0"/>
          </a:p>
        </p:txBody>
      </p:sp>
      <p:sp>
        <p:nvSpPr>
          <p:cNvPr id="36" name="Shape 31"/>
          <p:cNvSpPr/>
          <p:nvPr/>
        </p:nvSpPr>
        <p:spPr>
          <a:xfrm>
            <a:off x="685800" y="8915400"/>
            <a:ext cx="5857646" cy="1447495"/>
          </a:xfrm>
          <a:prstGeom prst="roundRect">
            <a:avLst>
              <a:gd name="adj" fmla="val 3325"/>
            </a:avLst>
          </a:prstGeom>
          <a:solidFill>
            <a:srgbClr val="EFF6FF"/>
          </a:solidFill>
          <a:ln/>
        </p:spPr>
      </p:sp>
      <p:sp>
        <p:nvSpPr>
          <p:cNvPr id="37" name="Shape 32"/>
          <p:cNvSpPr/>
          <p:nvPr/>
        </p:nvSpPr>
        <p:spPr>
          <a:xfrm>
            <a:off x="685800" y="8915400"/>
            <a:ext cx="38405" cy="1447495"/>
          </a:xfrm>
          <a:prstGeom prst="rect">
            <a:avLst/>
          </a:prstGeom>
          <a:solidFill>
            <a:srgbClr val="3B82F6"/>
          </a:solidFill>
          <a:ln/>
        </p:spPr>
      </p:sp>
      <p:sp>
        <p:nvSpPr>
          <p:cNvPr id="38" name="Text 33"/>
          <p:cNvSpPr txBox="1"/>
          <p:nvPr/>
        </p:nvSpPr>
        <p:spPr>
          <a:xfrm>
            <a:off x="875995" y="9096451"/>
            <a:ext cx="2586838" cy="200254"/>
          </a:xfrm>
          <a:prstGeom prst="rect">
            <a:avLst/>
          </a:prstGeom>
          <a:noFill/>
          <a:ln/>
        </p:spPr>
        <p:txBody>
          <a:bodyPr wrap="square" lIns="0" tIns="0" rIns="0" bIns="0" rtlCol="0" anchor="ctr"/>
          <a:lstStyle/>
          <a:p>
            <a:pPr marL="0" indent="0" algn="l">
              <a:buNone/>
            </a:pPr>
            <a:r>
              <a:rPr lang="en-US" sz="1300" b="1" dirty="0">
                <a:solidFill>
                  <a:srgbClr val="1D4ED8"/>
                </a:solidFill>
                <a:latin typeface="Raleway" pitchFamily="34" charset="0"/>
                <a:ea typeface="Raleway" pitchFamily="34" charset="-122"/>
                <a:cs typeface="Raleway" pitchFamily="34" charset="-120"/>
              </a:rPr>
              <a:t>Inclusion financière innovante</a:t>
            </a:r>
            <a:endParaRPr lang="en-US" sz="1300" dirty="0"/>
          </a:p>
        </p:txBody>
      </p:sp>
      <p:sp>
        <p:nvSpPr>
          <p:cNvPr id="39" name="Text 34"/>
          <p:cNvSpPr txBox="1"/>
          <p:nvPr/>
        </p:nvSpPr>
        <p:spPr>
          <a:xfrm>
            <a:off x="875995" y="9439351"/>
            <a:ext cx="5491886" cy="734263"/>
          </a:xfrm>
          <a:prstGeom prst="rect">
            <a:avLst/>
          </a:prstGeom>
          <a:noFill/>
          <a:ln/>
        </p:spPr>
        <p:txBody>
          <a:bodyPr wrap="square" lIns="0" tIns="0" rIns="0" bIns="0" rtlCol="0" anchor="ctr"/>
          <a:lstStyle/>
          <a:p>
            <a:pPr marL="0" indent="0" algn="l">
              <a:buNone/>
            </a:pPr>
            <a:r>
              <a:rPr lang="en-US" sz="1300" dirty="0">
                <a:solidFill>
                  <a:srgbClr val="2C3E50"/>
                </a:solidFill>
                <a:latin typeface="Raleway" pitchFamily="34" charset="0"/>
                <a:ea typeface="Raleway" pitchFamily="34" charset="-122"/>
                <a:cs typeface="Raleway" pitchFamily="34" charset="-120"/>
              </a:rPr>
              <a:t>Développer des solutions d'épargne et de crédit adaptées aux besoins des jeunes et des femmes, notamment via les technologies mobiles et la finance digitale.</a:t>
            </a:r>
            <a:endParaRPr lang="en-US" sz="1300" dirty="0"/>
          </a:p>
        </p:txBody>
      </p:sp>
      <p:sp>
        <p:nvSpPr>
          <p:cNvPr id="40" name="Shape 35"/>
          <p:cNvSpPr/>
          <p:nvPr/>
        </p:nvSpPr>
        <p:spPr>
          <a:xfrm>
            <a:off x="685800" y="10515600"/>
            <a:ext cx="5857646" cy="1447495"/>
          </a:xfrm>
          <a:prstGeom prst="roundRect">
            <a:avLst>
              <a:gd name="adj" fmla="val 3325"/>
            </a:avLst>
          </a:prstGeom>
          <a:solidFill>
            <a:srgbClr val="ECFDF5"/>
          </a:solidFill>
          <a:ln/>
        </p:spPr>
      </p:sp>
      <p:sp>
        <p:nvSpPr>
          <p:cNvPr id="41" name="Shape 36"/>
          <p:cNvSpPr/>
          <p:nvPr/>
        </p:nvSpPr>
        <p:spPr>
          <a:xfrm>
            <a:off x="685800" y="10515600"/>
            <a:ext cx="38405" cy="1447495"/>
          </a:xfrm>
          <a:prstGeom prst="rect">
            <a:avLst/>
          </a:prstGeom>
          <a:solidFill>
            <a:srgbClr val="10B981"/>
          </a:solidFill>
          <a:ln/>
        </p:spPr>
      </p:sp>
      <p:sp>
        <p:nvSpPr>
          <p:cNvPr id="42" name="Text 37"/>
          <p:cNvSpPr txBox="1"/>
          <p:nvPr/>
        </p:nvSpPr>
        <p:spPr>
          <a:xfrm>
            <a:off x="875995" y="10696651"/>
            <a:ext cx="2529230" cy="200254"/>
          </a:xfrm>
          <a:prstGeom prst="rect">
            <a:avLst/>
          </a:prstGeom>
          <a:noFill/>
          <a:ln/>
        </p:spPr>
        <p:txBody>
          <a:bodyPr wrap="square" lIns="0" tIns="0" rIns="0" bIns="0" rtlCol="0" anchor="ctr"/>
          <a:lstStyle/>
          <a:p>
            <a:pPr marL="0" indent="0" algn="l">
              <a:buNone/>
            </a:pPr>
            <a:r>
              <a:rPr lang="en-US" sz="1300" b="1" dirty="0">
                <a:solidFill>
                  <a:srgbClr val="047857"/>
                </a:solidFill>
                <a:latin typeface="Raleway" pitchFamily="34" charset="0"/>
                <a:ea typeface="Raleway" pitchFamily="34" charset="-122"/>
                <a:cs typeface="Raleway" pitchFamily="34" charset="-120"/>
              </a:rPr>
              <a:t>Économie sociale et solidaire</a:t>
            </a:r>
            <a:endParaRPr lang="en-US" sz="1300" dirty="0"/>
          </a:p>
        </p:txBody>
      </p:sp>
      <p:sp>
        <p:nvSpPr>
          <p:cNvPr id="43" name="Text 38"/>
          <p:cNvSpPr txBox="1"/>
          <p:nvPr/>
        </p:nvSpPr>
        <p:spPr>
          <a:xfrm>
            <a:off x="875995" y="11039551"/>
            <a:ext cx="5596128" cy="734263"/>
          </a:xfrm>
          <a:prstGeom prst="rect">
            <a:avLst/>
          </a:prstGeom>
          <a:noFill/>
          <a:ln/>
        </p:spPr>
        <p:txBody>
          <a:bodyPr wrap="square" lIns="0" tIns="0" rIns="0" bIns="0" rtlCol="0" anchor="ctr"/>
          <a:lstStyle/>
          <a:p>
            <a:pPr marL="0" indent="0" algn="l">
              <a:buNone/>
            </a:pPr>
            <a:r>
              <a:rPr lang="en-US" sz="1300" dirty="0">
                <a:solidFill>
                  <a:srgbClr val="2C3E50"/>
                </a:solidFill>
                <a:latin typeface="Raleway" pitchFamily="34" charset="0"/>
                <a:ea typeface="Raleway" pitchFamily="34" charset="-122"/>
                <a:cs typeface="Raleway" pitchFamily="34" charset="-120"/>
              </a:rPr>
              <a:t>Soutenir le développement de coopératives, d'entreprises sociales et d'initiatives communautaires axées sur les principes du commerce équitable.</a:t>
            </a:r>
            <a:endParaRPr lang="en-US" sz="1300" dirty="0"/>
          </a:p>
        </p:txBody>
      </p:sp>
      <p:sp>
        <p:nvSpPr>
          <p:cNvPr id="44" name="Shape 39"/>
          <p:cNvSpPr/>
          <p:nvPr/>
        </p:nvSpPr>
        <p:spPr>
          <a:xfrm>
            <a:off x="685800" y="12115800"/>
            <a:ext cx="38405" cy="1447495"/>
          </a:xfrm>
          <a:prstGeom prst="rect">
            <a:avLst/>
          </a:prstGeom>
          <a:solidFill>
            <a:srgbClr val="E5E7EB"/>
          </a:solidFill>
          <a:ln/>
        </p:spPr>
      </p:sp>
      <p:sp>
        <p:nvSpPr>
          <p:cNvPr id="45" name="Text 40"/>
          <p:cNvSpPr txBox="1"/>
          <p:nvPr/>
        </p:nvSpPr>
        <p:spPr>
          <a:xfrm>
            <a:off x="875995" y="12296851"/>
            <a:ext cx="2729484" cy="200254"/>
          </a:xfrm>
          <a:prstGeom prst="rect">
            <a:avLst/>
          </a:prstGeom>
          <a:noFill/>
          <a:ln/>
        </p:spPr>
        <p:txBody>
          <a:bodyPr wrap="square" lIns="0" tIns="0" rIns="0" bIns="0" rtlCol="0" anchor="ctr"/>
          <a:lstStyle/>
          <a:p>
            <a:pPr marL="0" indent="0" algn="l">
              <a:buNone/>
            </a:pPr>
            <a:r>
              <a:rPr lang="en-US" sz="1300" b="1" dirty="0">
                <a:solidFill>
                  <a:srgbClr val="2C3E50"/>
                </a:solidFill>
                <a:latin typeface="Raleway" pitchFamily="34" charset="0"/>
                <a:ea typeface="Raleway" pitchFamily="34" charset="-122"/>
                <a:cs typeface="Raleway" pitchFamily="34" charset="-120"/>
              </a:rPr>
              <a:t>Formation et accompagnement</a:t>
            </a:r>
            <a:endParaRPr lang="en-US" sz="1300" dirty="0"/>
          </a:p>
        </p:txBody>
      </p:sp>
      <p:sp>
        <p:nvSpPr>
          <p:cNvPr id="46" name="Text 41"/>
          <p:cNvSpPr txBox="1"/>
          <p:nvPr/>
        </p:nvSpPr>
        <p:spPr>
          <a:xfrm>
            <a:off x="875995" y="12639751"/>
            <a:ext cx="5205679" cy="734263"/>
          </a:xfrm>
          <a:prstGeom prst="rect">
            <a:avLst/>
          </a:prstGeom>
          <a:noFill/>
          <a:ln/>
        </p:spPr>
        <p:txBody>
          <a:bodyPr wrap="square" lIns="0" tIns="0" rIns="0" bIns="0" rtlCol="0" anchor="ctr"/>
          <a:lstStyle/>
          <a:p>
            <a:pPr marL="0" indent="0" algn="l">
              <a:buNone/>
            </a:pPr>
            <a:r>
              <a:rPr lang="en-US" sz="1300" dirty="0">
                <a:solidFill>
                  <a:srgbClr val="2C3E50"/>
                </a:solidFill>
                <a:latin typeface="Raleway" pitchFamily="34" charset="0"/>
                <a:ea typeface="Raleway" pitchFamily="34" charset="-122"/>
                <a:cs typeface="Raleway" pitchFamily="34" charset="-120"/>
              </a:rPr>
              <a:t>Renforcer les compétences entrepreneuriales et financières des populations vulnérables par des programmes de mentorat et de formation adaptés.</a:t>
            </a:r>
            <a:endParaRPr lang="en-US" sz="1300" dirty="0"/>
          </a:p>
        </p:txBody>
      </p:sp>
      <p:pic>
        <p:nvPicPr>
          <p:cNvPr id="47" name="Image 3" descr="preencoded.png"/>
          <p:cNvPicPr>
            <a:picLocks noChangeAspect="1"/>
          </p:cNvPicPr>
          <p:nvPr/>
        </p:nvPicPr>
        <p:blipFill>
          <a:blip r:embed="rId6"/>
          <a:srcRect/>
          <a:stretch/>
        </p:blipFill>
        <p:spPr>
          <a:xfrm>
            <a:off x="7147865" y="1181405"/>
            <a:ext cx="228600" cy="228600"/>
          </a:xfrm>
          <a:prstGeom prst="rect">
            <a:avLst/>
          </a:prstGeom>
        </p:spPr>
      </p:pic>
      <p:sp>
        <p:nvSpPr>
          <p:cNvPr id="48" name="Text 42"/>
          <p:cNvSpPr txBox="1"/>
          <p:nvPr/>
        </p:nvSpPr>
        <p:spPr>
          <a:xfrm>
            <a:off x="7490765" y="1143000"/>
            <a:ext cx="1752905" cy="305410"/>
          </a:xfrm>
          <a:prstGeom prst="rect">
            <a:avLst/>
          </a:prstGeom>
          <a:noFill/>
          <a:ln/>
        </p:spPr>
        <p:txBody>
          <a:bodyPr wrap="square" lIns="0" tIns="0" rIns="0" bIns="0" rtlCol="0" anchor="ctr"/>
          <a:lstStyle/>
          <a:p>
            <a:pPr marL="0" indent="0" algn="l">
              <a:buNone/>
            </a:pPr>
            <a:r>
              <a:rPr lang="en-US" sz="1800" b="1" dirty="0">
                <a:solidFill>
                  <a:srgbClr val="1E40AF"/>
                </a:solidFill>
                <a:latin typeface="Montserrat" pitchFamily="34" charset="0"/>
                <a:ea typeface="Montserrat" pitchFamily="34" charset="-122"/>
                <a:cs typeface="Montserrat" pitchFamily="34" charset="-120"/>
              </a:rPr>
              <a:t>Activités clés</a:t>
            </a:r>
            <a:endParaRPr lang="en-US" sz="1800" dirty="0"/>
          </a:p>
        </p:txBody>
      </p:sp>
      <p:sp>
        <p:nvSpPr>
          <p:cNvPr id="49" name="Shape 43"/>
          <p:cNvSpPr/>
          <p:nvPr/>
        </p:nvSpPr>
        <p:spPr>
          <a:xfrm>
            <a:off x="7529170" y="1600200"/>
            <a:ext cx="5857646" cy="761695"/>
          </a:xfrm>
          <a:prstGeom prst="rect">
            <a:avLst/>
          </a:prstGeom>
          <a:solidFill>
            <a:srgbClr val="2ECC71">
              <a:alpha val="10000"/>
            </a:srgbClr>
          </a:solidFill>
          <a:ln/>
        </p:spPr>
      </p:sp>
      <p:sp>
        <p:nvSpPr>
          <p:cNvPr id="50" name="Shape 44"/>
          <p:cNvSpPr/>
          <p:nvPr/>
        </p:nvSpPr>
        <p:spPr>
          <a:xfrm>
            <a:off x="7529170" y="1600200"/>
            <a:ext cx="38405" cy="761695"/>
          </a:xfrm>
          <a:prstGeom prst="rect">
            <a:avLst/>
          </a:prstGeom>
          <a:solidFill>
            <a:srgbClr val="2ECC71"/>
          </a:solidFill>
          <a:ln/>
        </p:spPr>
      </p:sp>
      <p:sp>
        <p:nvSpPr>
          <p:cNvPr id="51" name="Text 45"/>
          <p:cNvSpPr txBox="1"/>
          <p:nvPr/>
        </p:nvSpPr>
        <p:spPr>
          <a:xfrm>
            <a:off x="7680960" y="1742846"/>
            <a:ext cx="5520233" cy="467258"/>
          </a:xfrm>
          <a:prstGeom prst="rect">
            <a:avLst/>
          </a:prstGeom>
          <a:noFill/>
          <a:ln/>
        </p:spPr>
        <p:txBody>
          <a:bodyPr wrap="square" lIns="0" tIns="0" rIns="0" bIns="0" rtlCol="0" anchor="ctr"/>
          <a:lstStyle/>
          <a:p>
            <a:pPr marL="0" indent="0" algn="l">
              <a:buNone/>
            </a:pPr>
            <a:r>
              <a:rPr lang="en-US" sz="1300" b="1" dirty="0">
                <a:solidFill>
                  <a:srgbClr val="2C3E50"/>
                </a:solidFill>
                <a:latin typeface="Raleway" pitchFamily="34" charset="0"/>
                <a:ea typeface="Raleway" pitchFamily="34" charset="-122"/>
                <a:cs typeface="Raleway" pitchFamily="34" charset="-120"/>
              </a:rPr>
              <a:t>Programme "Finance Mobile pour Tous" pour l'éducation financière numérique</a:t>
            </a:r>
            <a:endParaRPr lang="en-US" sz="1300" dirty="0"/>
          </a:p>
        </p:txBody>
      </p:sp>
      <p:sp>
        <p:nvSpPr>
          <p:cNvPr id="52" name="Shape 46"/>
          <p:cNvSpPr/>
          <p:nvPr/>
        </p:nvSpPr>
        <p:spPr>
          <a:xfrm>
            <a:off x="7529170" y="2476195"/>
            <a:ext cx="5857646" cy="761695"/>
          </a:xfrm>
          <a:prstGeom prst="rect">
            <a:avLst/>
          </a:prstGeom>
          <a:solidFill>
            <a:srgbClr val="2ECC71">
              <a:alpha val="10000"/>
            </a:srgbClr>
          </a:solidFill>
          <a:ln/>
        </p:spPr>
      </p:sp>
      <p:sp>
        <p:nvSpPr>
          <p:cNvPr id="53" name="Shape 47"/>
          <p:cNvSpPr/>
          <p:nvPr/>
        </p:nvSpPr>
        <p:spPr>
          <a:xfrm>
            <a:off x="7529170" y="2476195"/>
            <a:ext cx="38405" cy="761695"/>
          </a:xfrm>
          <a:prstGeom prst="rect">
            <a:avLst/>
          </a:prstGeom>
          <a:solidFill>
            <a:srgbClr val="2ECC71"/>
          </a:solidFill>
          <a:ln/>
        </p:spPr>
      </p:sp>
      <p:sp>
        <p:nvSpPr>
          <p:cNvPr id="54" name="Text 48"/>
          <p:cNvSpPr txBox="1"/>
          <p:nvPr/>
        </p:nvSpPr>
        <p:spPr>
          <a:xfrm>
            <a:off x="7680960" y="2619756"/>
            <a:ext cx="5196535" cy="467258"/>
          </a:xfrm>
          <a:prstGeom prst="rect">
            <a:avLst/>
          </a:prstGeom>
          <a:noFill/>
          <a:ln/>
        </p:spPr>
        <p:txBody>
          <a:bodyPr wrap="square" lIns="0" tIns="0" rIns="0" bIns="0" rtlCol="0" anchor="ctr"/>
          <a:lstStyle/>
          <a:p>
            <a:pPr marL="0" indent="0" algn="l">
              <a:buNone/>
            </a:pPr>
            <a:r>
              <a:rPr lang="en-US" sz="1300" b="1" dirty="0">
                <a:solidFill>
                  <a:srgbClr val="2C3E50"/>
                </a:solidFill>
                <a:latin typeface="Raleway" pitchFamily="34" charset="0"/>
                <a:ea typeface="Raleway" pitchFamily="34" charset="-122"/>
                <a:cs typeface="Raleway" pitchFamily="34" charset="-120"/>
              </a:rPr>
              <a:t>Création d'une plateforme de financement participatif pour les projets communautaires</a:t>
            </a:r>
            <a:endParaRPr lang="en-US" sz="1300" dirty="0"/>
          </a:p>
        </p:txBody>
      </p:sp>
      <p:sp>
        <p:nvSpPr>
          <p:cNvPr id="55" name="Shape 49"/>
          <p:cNvSpPr/>
          <p:nvPr/>
        </p:nvSpPr>
        <p:spPr>
          <a:xfrm>
            <a:off x="7529170" y="3353105"/>
            <a:ext cx="5857646" cy="761695"/>
          </a:xfrm>
          <a:prstGeom prst="rect">
            <a:avLst/>
          </a:prstGeom>
          <a:solidFill>
            <a:srgbClr val="2ECC71">
              <a:alpha val="10000"/>
            </a:srgbClr>
          </a:solidFill>
          <a:ln/>
        </p:spPr>
      </p:sp>
      <p:sp>
        <p:nvSpPr>
          <p:cNvPr id="56" name="Shape 50"/>
          <p:cNvSpPr/>
          <p:nvPr/>
        </p:nvSpPr>
        <p:spPr>
          <a:xfrm>
            <a:off x="7529170" y="3353105"/>
            <a:ext cx="38405" cy="761695"/>
          </a:xfrm>
          <a:prstGeom prst="rect">
            <a:avLst/>
          </a:prstGeom>
          <a:solidFill>
            <a:srgbClr val="2ECC71"/>
          </a:solidFill>
          <a:ln/>
        </p:spPr>
      </p:sp>
      <p:sp>
        <p:nvSpPr>
          <p:cNvPr id="57" name="Text 51"/>
          <p:cNvSpPr txBox="1"/>
          <p:nvPr/>
        </p:nvSpPr>
        <p:spPr>
          <a:xfrm>
            <a:off x="7680960" y="3495751"/>
            <a:ext cx="5491886" cy="467258"/>
          </a:xfrm>
          <a:prstGeom prst="rect">
            <a:avLst/>
          </a:prstGeom>
          <a:noFill/>
          <a:ln/>
        </p:spPr>
        <p:txBody>
          <a:bodyPr wrap="square" lIns="0" tIns="0" rIns="0" bIns="0" rtlCol="0" anchor="ctr"/>
          <a:lstStyle/>
          <a:p>
            <a:pPr marL="0" indent="0" algn="l">
              <a:buNone/>
            </a:pPr>
            <a:r>
              <a:rPr lang="en-US" sz="1300" b="1" dirty="0">
                <a:solidFill>
                  <a:srgbClr val="2C3E50"/>
                </a:solidFill>
                <a:latin typeface="Raleway" pitchFamily="34" charset="0"/>
                <a:ea typeface="Raleway" pitchFamily="34" charset="-122"/>
                <a:cs typeface="Raleway" pitchFamily="34" charset="-120"/>
              </a:rPr>
              <a:t>Incubateur d'entreprises sociales "JeRestaure Entrepreneurs" avec formations</a:t>
            </a:r>
            <a:endParaRPr lang="en-US" sz="1300" dirty="0"/>
          </a:p>
        </p:txBody>
      </p:sp>
      <p:sp>
        <p:nvSpPr>
          <p:cNvPr id="58" name="Shape 52"/>
          <p:cNvSpPr/>
          <p:nvPr/>
        </p:nvSpPr>
        <p:spPr>
          <a:xfrm>
            <a:off x="7529170" y="4229100"/>
            <a:ext cx="5857646" cy="761695"/>
          </a:xfrm>
          <a:prstGeom prst="rect">
            <a:avLst/>
          </a:prstGeom>
          <a:solidFill>
            <a:srgbClr val="2ECC71">
              <a:alpha val="10000"/>
            </a:srgbClr>
          </a:solidFill>
          <a:ln/>
        </p:spPr>
      </p:sp>
      <p:sp>
        <p:nvSpPr>
          <p:cNvPr id="59" name="Shape 53"/>
          <p:cNvSpPr/>
          <p:nvPr/>
        </p:nvSpPr>
        <p:spPr>
          <a:xfrm>
            <a:off x="7529170" y="4229100"/>
            <a:ext cx="38405" cy="761695"/>
          </a:xfrm>
          <a:prstGeom prst="rect">
            <a:avLst/>
          </a:prstGeom>
          <a:solidFill>
            <a:srgbClr val="2ECC71"/>
          </a:solidFill>
          <a:ln/>
        </p:spPr>
      </p:sp>
      <p:sp>
        <p:nvSpPr>
          <p:cNvPr id="60" name="Text 54"/>
          <p:cNvSpPr txBox="1"/>
          <p:nvPr/>
        </p:nvSpPr>
        <p:spPr>
          <a:xfrm>
            <a:off x="7680960" y="4371746"/>
            <a:ext cx="5425135" cy="467258"/>
          </a:xfrm>
          <a:prstGeom prst="rect">
            <a:avLst/>
          </a:prstGeom>
          <a:noFill/>
          <a:ln/>
        </p:spPr>
        <p:txBody>
          <a:bodyPr wrap="square" lIns="0" tIns="0" rIns="0" bIns="0" rtlCol="0" anchor="ctr"/>
          <a:lstStyle/>
          <a:p>
            <a:pPr marL="0" indent="0" algn="l">
              <a:buNone/>
            </a:pPr>
            <a:r>
              <a:rPr lang="en-US" sz="1300" b="1" dirty="0">
                <a:solidFill>
                  <a:srgbClr val="2C3E50"/>
                </a:solidFill>
                <a:latin typeface="Raleway" pitchFamily="34" charset="0"/>
                <a:ea typeface="Raleway" pitchFamily="34" charset="-122"/>
                <a:cs typeface="Raleway" pitchFamily="34" charset="-120"/>
              </a:rPr>
              <a:t>Création de coopératives agricoles et artisanales dirigées par des femmes</a:t>
            </a:r>
            <a:endParaRPr lang="en-US" sz="1300" dirty="0"/>
          </a:p>
        </p:txBody>
      </p:sp>
      <p:sp>
        <p:nvSpPr>
          <p:cNvPr id="61" name="Shape 55"/>
          <p:cNvSpPr/>
          <p:nvPr/>
        </p:nvSpPr>
        <p:spPr>
          <a:xfrm>
            <a:off x="7529170" y="5105095"/>
            <a:ext cx="5857646" cy="761695"/>
          </a:xfrm>
          <a:prstGeom prst="rect">
            <a:avLst/>
          </a:prstGeom>
          <a:solidFill>
            <a:srgbClr val="2ECC71">
              <a:alpha val="10000"/>
            </a:srgbClr>
          </a:solidFill>
          <a:ln/>
        </p:spPr>
      </p:sp>
      <p:sp>
        <p:nvSpPr>
          <p:cNvPr id="62" name="Shape 56"/>
          <p:cNvSpPr/>
          <p:nvPr/>
        </p:nvSpPr>
        <p:spPr>
          <a:xfrm>
            <a:off x="7529170" y="5105095"/>
            <a:ext cx="38405" cy="761695"/>
          </a:xfrm>
          <a:prstGeom prst="rect">
            <a:avLst/>
          </a:prstGeom>
          <a:solidFill>
            <a:srgbClr val="2ECC71"/>
          </a:solidFill>
          <a:ln/>
        </p:spPr>
      </p:sp>
      <p:sp>
        <p:nvSpPr>
          <p:cNvPr id="63" name="Text 57"/>
          <p:cNvSpPr txBox="1"/>
          <p:nvPr/>
        </p:nvSpPr>
        <p:spPr>
          <a:xfrm>
            <a:off x="7680960" y="5248656"/>
            <a:ext cx="4786884" cy="467258"/>
          </a:xfrm>
          <a:prstGeom prst="rect">
            <a:avLst/>
          </a:prstGeom>
          <a:noFill/>
          <a:ln/>
        </p:spPr>
        <p:txBody>
          <a:bodyPr wrap="square" lIns="0" tIns="0" rIns="0" bIns="0" rtlCol="0" anchor="ctr"/>
          <a:lstStyle/>
          <a:p>
            <a:pPr marL="0" indent="0" algn="l">
              <a:buNone/>
            </a:pPr>
            <a:r>
              <a:rPr lang="en-US" sz="1300" b="1" dirty="0">
                <a:solidFill>
                  <a:srgbClr val="2C3E50"/>
                </a:solidFill>
                <a:latin typeface="Raleway" pitchFamily="34" charset="0"/>
                <a:ea typeface="Raleway" pitchFamily="34" charset="-122"/>
                <a:cs typeface="Raleway" pitchFamily="34" charset="-120"/>
              </a:rPr>
              <a:t>Programme "Jeunes Épargnants" avec groupes d'épargne communautaire</a:t>
            </a:r>
            <a:endParaRPr lang="en-US" sz="1300" dirty="0"/>
          </a:p>
        </p:txBody>
      </p:sp>
      <p:sp>
        <p:nvSpPr>
          <p:cNvPr id="64" name="Shape 58"/>
          <p:cNvSpPr/>
          <p:nvPr/>
        </p:nvSpPr>
        <p:spPr>
          <a:xfrm>
            <a:off x="7529170" y="5982005"/>
            <a:ext cx="5857646" cy="761695"/>
          </a:xfrm>
          <a:prstGeom prst="rect">
            <a:avLst/>
          </a:prstGeom>
          <a:solidFill>
            <a:srgbClr val="2ECC71">
              <a:alpha val="10000"/>
            </a:srgbClr>
          </a:solidFill>
          <a:ln/>
        </p:spPr>
      </p:sp>
      <p:sp>
        <p:nvSpPr>
          <p:cNvPr id="65" name="Shape 59"/>
          <p:cNvSpPr/>
          <p:nvPr/>
        </p:nvSpPr>
        <p:spPr>
          <a:xfrm>
            <a:off x="7529170" y="5982005"/>
            <a:ext cx="38405" cy="761695"/>
          </a:xfrm>
          <a:prstGeom prst="rect">
            <a:avLst/>
          </a:prstGeom>
          <a:solidFill>
            <a:srgbClr val="2ECC71"/>
          </a:solidFill>
          <a:ln/>
        </p:spPr>
      </p:sp>
      <p:sp>
        <p:nvSpPr>
          <p:cNvPr id="66" name="Text 60"/>
          <p:cNvSpPr txBox="1"/>
          <p:nvPr/>
        </p:nvSpPr>
        <p:spPr>
          <a:xfrm>
            <a:off x="7680960" y="6124651"/>
            <a:ext cx="4806086" cy="467258"/>
          </a:xfrm>
          <a:prstGeom prst="rect">
            <a:avLst/>
          </a:prstGeom>
          <a:noFill/>
          <a:ln/>
        </p:spPr>
        <p:txBody>
          <a:bodyPr wrap="square" lIns="0" tIns="0" rIns="0" bIns="0" rtlCol="0" anchor="ctr"/>
          <a:lstStyle/>
          <a:p>
            <a:pPr marL="0" indent="0" algn="l">
              <a:buNone/>
            </a:pPr>
            <a:r>
              <a:rPr lang="en-US" sz="1300" b="1" dirty="0">
                <a:solidFill>
                  <a:srgbClr val="2C3E50"/>
                </a:solidFill>
                <a:latin typeface="Raleway" pitchFamily="34" charset="0"/>
                <a:ea typeface="Raleway" pitchFamily="34" charset="-122"/>
                <a:cs typeface="Raleway" pitchFamily="34" charset="-120"/>
              </a:rPr>
              <a:t>Forums annuels sur l'entrepreneuriat social et l'innovation économique</a:t>
            </a:r>
            <a:endParaRPr lang="en-US" sz="1300" dirty="0"/>
          </a:p>
        </p:txBody>
      </p:sp>
      <p:pic>
        <p:nvPicPr>
          <p:cNvPr id="67" name="Image 4" descr="preencoded.png"/>
          <p:cNvPicPr>
            <a:picLocks noChangeAspect="1"/>
          </p:cNvPicPr>
          <p:nvPr/>
        </p:nvPicPr>
        <p:blipFill>
          <a:blip r:embed="rId7"/>
          <a:srcRect/>
          <a:stretch/>
        </p:blipFill>
        <p:spPr>
          <a:xfrm>
            <a:off x="7147865" y="7010705"/>
            <a:ext cx="228600" cy="228600"/>
          </a:xfrm>
          <a:prstGeom prst="rect">
            <a:avLst/>
          </a:prstGeom>
        </p:spPr>
      </p:pic>
      <p:sp>
        <p:nvSpPr>
          <p:cNvPr id="68" name="Text 61"/>
          <p:cNvSpPr txBox="1"/>
          <p:nvPr/>
        </p:nvSpPr>
        <p:spPr>
          <a:xfrm>
            <a:off x="7490765" y="6972300"/>
            <a:ext cx="3514954" cy="305410"/>
          </a:xfrm>
          <a:prstGeom prst="rect">
            <a:avLst/>
          </a:prstGeom>
          <a:noFill/>
          <a:ln/>
        </p:spPr>
        <p:txBody>
          <a:bodyPr wrap="square" lIns="0" tIns="0" rIns="0" bIns="0" rtlCol="0" anchor="ctr"/>
          <a:lstStyle/>
          <a:p>
            <a:pPr marL="0" indent="0" algn="l">
              <a:buNone/>
            </a:pPr>
            <a:r>
              <a:rPr lang="en-US" sz="1800" b="1" dirty="0">
                <a:solidFill>
                  <a:srgbClr val="1E40AF"/>
                </a:solidFill>
                <a:latin typeface="Montserrat" pitchFamily="34" charset="0"/>
                <a:ea typeface="Montserrat" pitchFamily="34" charset="-122"/>
                <a:cs typeface="Montserrat" pitchFamily="34" charset="-120"/>
              </a:rPr>
              <a:t>Indicateurs de performance</a:t>
            </a:r>
            <a:endParaRPr lang="en-US" sz="1800" dirty="0"/>
          </a:p>
        </p:txBody>
      </p:sp>
      <p:sp>
        <p:nvSpPr>
          <p:cNvPr id="69" name="Shape 62"/>
          <p:cNvSpPr/>
          <p:nvPr/>
        </p:nvSpPr>
        <p:spPr>
          <a:xfrm>
            <a:off x="7529170" y="7429500"/>
            <a:ext cx="2876702" cy="685800"/>
          </a:xfrm>
          <a:prstGeom prst="rect">
            <a:avLst/>
          </a:prstGeom>
          <a:solidFill>
            <a:srgbClr val="2980B9">
              <a:alpha val="15000"/>
            </a:srgbClr>
          </a:solidFill>
          <a:ln/>
        </p:spPr>
      </p:sp>
      <p:sp>
        <p:nvSpPr>
          <p:cNvPr id="70" name="Shape 63"/>
          <p:cNvSpPr/>
          <p:nvPr/>
        </p:nvSpPr>
        <p:spPr>
          <a:xfrm>
            <a:off x="7529170" y="7429500"/>
            <a:ext cx="38405" cy="685800"/>
          </a:xfrm>
          <a:prstGeom prst="rect">
            <a:avLst/>
          </a:prstGeom>
          <a:solidFill>
            <a:srgbClr val="2980B9"/>
          </a:solidFill>
          <a:ln/>
        </p:spPr>
      </p:sp>
      <p:sp>
        <p:nvSpPr>
          <p:cNvPr id="71" name="Text 64"/>
          <p:cNvSpPr txBox="1"/>
          <p:nvPr/>
        </p:nvSpPr>
        <p:spPr>
          <a:xfrm>
            <a:off x="7680960" y="7563002"/>
            <a:ext cx="1638605" cy="409651"/>
          </a:xfrm>
          <a:prstGeom prst="rect">
            <a:avLst/>
          </a:prstGeom>
          <a:noFill/>
          <a:ln/>
        </p:spPr>
        <p:txBody>
          <a:bodyPr wrap="square" lIns="0" tIns="0" rIns="0" bIns="0" rtlCol="0" anchor="ctr"/>
          <a:lstStyle/>
          <a:p>
            <a:pPr marL="0" indent="0" algn="l">
              <a:buNone/>
            </a:pPr>
            <a:r>
              <a:rPr lang="en-US" sz="1200" b="1" dirty="0">
                <a:solidFill>
                  <a:srgbClr val="2C3E50"/>
                </a:solidFill>
                <a:latin typeface="Raleway" pitchFamily="34" charset="0"/>
                <a:ea typeface="Raleway" pitchFamily="34" charset="-122"/>
                <a:cs typeface="Raleway" pitchFamily="34" charset="-120"/>
              </a:rPr>
              <a:t>+500 jeunes formés à l'entrepreneuriat</a:t>
            </a:r>
            <a:endParaRPr lang="en-US" sz="1200" dirty="0"/>
          </a:p>
        </p:txBody>
      </p:sp>
      <p:sp>
        <p:nvSpPr>
          <p:cNvPr id="72" name="Shape 65"/>
          <p:cNvSpPr/>
          <p:nvPr/>
        </p:nvSpPr>
        <p:spPr>
          <a:xfrm>
            <a:off x="10511942" y="7429500"/>
            <a:ext cx="2876702" cy="685800"/>
          </a:xfrm>
          <a:prstGeom prst="rect">
            <a:avLst/>
          </a:prstGeom>
          <a:solidFill>
            <a:srgbClr val="2980B9">
              <a:alpha val="15000"/>
            </a:srgbClr>
          </a:solidFill>
          <a:ln/>
        </p:spPr>
      </p:sp>
      <p:sp>
        <p:nvSpPr>
          <p:cNvPr id="73" name="Shape 66"/>
          <p:cNvSpPr/>
          <p:nvPr/>
        </p:nvSpPr>
        <p:spPr>
          <a:xfrm>
            <a:off x="10511942" y="7429500"/>
            <a:ext cx="38405" cy="685800"/>
          </a:xfrm>
          <a:prstGeom prst="rect">
            <a:avLst/>
          </a:prstGeom>
          <a:solidFill>
            <a:srgbClr val="2980B9"/>
          </a:solidFill>
          <a:ln/>
        </p:spPr>
      </p:sp>
      <p:sp>
        <p:nvSpPr>
          <p:cNvPr id="74" name="Text 67"/>
          <p:cNvSpPr txBox="1"/>
          <p:nvPr/>
        </p:nvSpPr>
        <p:spPr>
          <a:xfrm>
            <a:off x="10664647" y="7563002"/>
            <a:ext cx="1953158" cy="409651"/>
          </a:xfrm>
          <a:prstGeom prst="rect">
            <a:avLst/>
          </a:prstGeom>
          <a:noFill/>
          <a:ln/>
        </p:spPr>
        <p:txBody>
          <a:bodyPr wrap="square" lIns="0" tIns="0" rIns="0" bIns="0" rtlCol="0" anchor="ctr"/>
          <a:lstStyle/>
          <a:p>
            <a:pPr marL="0" indent="0" algn="l">
              <a:buNone/>
            </a:pPr>
            <a:r>
              <a:rPr lang="en-US" sz="1200" b="1" dirty="0">
                <a:solidFill>
                  <a:srgbClr val="2C3E50"/>
                </a:solidFill>
                <a:latin typeface="Raleway" pitchFamily="34" charset="0"/>
                <a:ea typeface="Raleway" pitchFamily="34" charset="-122"/>
                <a:cs typeface="Raleway" pitchFamily="34" charset="-120"/>
              </a:rPr>
              <a:t>15 coopératives créées et fonctionnelles</a:t>
            </a:r>
            <a:endParaRPr lang="en-US" sz="1200" dirty="0"/>
          </a:p>
        </p:txBody>
      </p:sp>
      <p:sp>
        <p:nvSpPr>
          <p:cNvPr id="75" name="Shape 68"/>
          <p:cNvSpPr/>
          <p:nvPr/>
        </p:nvSpPr>
        <p:spPr>
          <a:xfrm>
            <a:off x="7529170" y="8229600"/>
            <a:ext cx="2876702" cy="685800"/>
          </a:xfrm>
          <a:prstGeom prst="rect">
            <a:avLst/>
          </a:prstGeom>
          <a:solidFill>
            <a:srgbClr val="2980B9">
              <a:alpha val="15000"/>
            </a:srgbClr>
          </a:solidFill>
          <a:ln/>
        </p:spPr>
      </p:sp>
      <p:sp>
        <p:nvSpPr>
          <p:cNvPr id="76" name="Shape 69"/>
          <p:cNvSpPr/>
          <p:nvPr/>
        </p:nvSpPr>
        <p:spPr>
          <a:xfrm>
            <a:off x="7529170" y="8229600"/>
            <a:ext cx="38405" cy="685800"/>
          </a:xfrm>
          <a:prstGeom prst="rect">
            <a:avLst/>
          </a:prstGeom>
          <a:solidFill>
            <a:srgbClr val="2980B9"/>
          </a:solidFill>
          <a:ln/>
        </p:spPr>
      </p:sp>
      <p:sp>
        <p:nvSpPr>
          <p:cNvPr id="77" name="Text 70"/>
          <p:cNvSpPr txBox="1"/>
          <p:nvPr/>
        </p:nvSpPr>
        <p:spPr>
          <a:xfrm>
            <a:off x="7680960" y="8363102"/>
            <a:ext cx="2134210" cy="409651"/>
          </a:xfrm>
          <a:prstGeom prst="rect">
            <a:avLst/>
          </a:prstGeom>
          <a:noFill/>
          <a:ln/>
        </p:spPr>
        <p:txBody>
          <a:bodyPr wrap="square" lIns="0" tIns="0" rIns="0" bIns="0" rtlCol="0" anchor="ctr"/>
          <a:lstStyle/>
          <a:p>
            <a:pPr marL="0" indent="0" algn="l">
              <a:buNone/>
            </a:pPr>
            <a:r>
              <a:rPr lang="en-US" sz="1200" b="1" dirty="0">
                <a:solidFill>
                  <a:srgbClr val="2C3E50"/>
                </a:solidFill>
                <a:latin typeface="Raleway" pitchFamily="34" charset="0"/>
                <a:ea typeface="Raleway" pitchFamily="34" charset="-122"/>
                <a:cs typeface="Raleway" pitchFamily="34" charset="-120"/>
              </a:rPr>
              <a:t>+200 femmes avec accès au microcrédit</a:t>
            </a:r>
            <a:endParaRPr lang="en-US" sz="1200" dirty="0"/>
          </a:p>
        </p:txBody>
      </p:sp>
      <p:sp>
        <p:nvSpPr>
          <p:cNvPr id="78" name="Shape 71"/>
          <p:cNvSpPr/>
          <p:nvPr/>
        </p:nvSpPr>
        <p:spPr>
          <a:xfrm>
            <a:off x="10511942" y="8229600"/>
            <a:ext cx="2876702" cy="685800"/>
          </a:xfrm>
          <a:prstGeom prst="rect">
            <a:avLst/>
          </a:prstGeom>
          <a:solidFill>
            <a:srgbClr val="2980B9">
              <a:alpha val="15000"/>
            </a:srgbClr>
          </a:solidFill>
          <a:ln/>
        </p:spPr>
      </p:sp>
      <p:sp>
        <p:nvSpPr>
          <p:cNvPr id="79" name="Shape 72"/>
          <p:cNvSpPr/>
          <p:nvPr/>
        </p:nvSpPr>
        <p:spPr>
          <a:xfrm>
            <a:off x="10511942" y="8229600"/>
            <a:ext cx="38405" cy="685800"/>
          </a:xfrm>
          <a:prstGeom prst="rect">
            <a:avLst/>
          </a:prstGeom>
          <a:solidFill>
            <a:srgbClr val="2980B9"/>
          </a:solidFill>
          <a:ln/>
        </p:spPr>
      </p:sp>
      <p:sp>
        <p:nvSpPr>
          <p:cNvPr id="80" name="Text 73"/>
          <p:cNvSpPr txBox="1"/>
          <p:nvPr/>
        </p:nvSpPr>
        <p:spPr>
          <a:xfrm>
            <a:off x="10664647" y="8363102"/>
            <a:ext cx="2505456" cy="181051"/>
          </a:xfrm>
          <a:prstGeom prst="rect">
            <a:avLst/>
          </a:prstGeom>
          <a:noFill/>
          <a:ln/>
        </p:spPr>
        <p:txBody>
          <a:bodyPr wrap="square" lIns="0" tIns="0" rIns="0" bIns="0" rtlCol="0" anchor="ctr"/>
          <a:lstStyle/>
          <a:p>
            <a:pPr marL="0" indent="0" algn="l">
              <a:buNone/>
            </a:pPr>
            <a:r>
              <a:rPr lang="en-US" sz="1200" b="1" dirty="0">
                <a:solidFill>
                  <a:srgbClr val="2C3E50"/>
                </a:solidFill>
                <a:latin typeface="Raleway" pitchFamily="34" charset="0"/>
                <a:ea typeface="Raleway" pitchFamily="34" charset="-122"/>
                <a:cs typeface="Raleway" pitchFamily="34" charset="-120"/>
              </a:rPr>
              <a:t>30% d'augmentation des revenus</a:t>
            </a:r>
            <a:endParaRPr lang="en-US" sz="1200" dirty="0"/>
          </a:p>
        </p:txBody>
      </p:sp>
      <p:sp>
        <p:nvSpPr>
          <p:cNvPr id="81" name="Shape 74"/>
          <p:cNvSpPr/>
          <p:nvPr/>
        </p:nvSpPr>
        <p:spPr>
          <a:xfrm>
            <a:off x="7529170" y="9029700"/>
            <a:ext cx="2876702" cy="457200"/>
          </a:xfrm>
          <a:prstGeom prst="rect">
            <a:avLst/>
          </a:prstGeom>
          <a:solidFill>
            <a:srgbClr val="2980B9">
              <a:alpha val="15000"/>
            </a:srgbClr>
          </a:solidFill>
          <a:ln/>
        </p:spPr>
      </p:sp>
      <p:sp>
        <p:nvSpPr>
          <p:cNvPr id="82" name="Shape 75"/>
          <p:cNvSpPr/>
          <p:nvPr/>
        </p:nvSpPr>
        <p:spPr>
          <a:xfrm>
            <a:off x="7529170" y="9029700"/>
            <a:ext cx="38405" cy="457200"/>
          </a:xfrm>
          <a:prstGeom prst="rect">
            <a:avLst/>
          </a:prstGeom>
          <a:solidFill>
            <a:srgbClr val="2980B9"/>
          </a:solidFill>
          <a:ln/>
        </p:spPr>
      </p:sp>
      <p:sp>
        <p:nvSpPr>
          <p:cNvPr id="83" name="Text 76"/>
          <p:cNvSpPr txBox="1"/>
          <p:nvPr/>
        </p:nvSpPr>
        <p:spPr>
          <a:xfrm>
            <a:off x="7680960" y="9163202"/>
            <a:ext cx="2286000" cy="181051"/>
          </a:xfrm>
          <a:prstGeom prst="rect">
            <a:avLst/>
          </a:prstGeom>
          <a:noFill/>
          <a:ln/>
        </p:spPr>
        <p:txBody>
          <a:bodyPr wrap="square" lIns="0" tIns="0" rIns="0" bIns="0" rtlCol="0" anchor="ctr"/>
          <a:lstStyle/>
          <a:p>
            <a:pPr marL="0" indent="0" algn="l">
              <a:buNone/>
            </a:pPr>
            <a:r>
              <a:rPr lang="en-US" sz="1200" b="1" dirty="0">
                <a:solidFill>
                  <a:srgbClr val="2C3E50"/>
                </a:solidFill>
                <a:latin typeface="Raleway" pitchFamily="34" charset="0"/>
                <a:ea typeface="Raleway" pitchFamily="34" charset="-122"/>
                <a:cs typeface="Raleway" pitchFamily="34" charset="-120"/>
              </a:rPr>
              <a:t>25 entreprises sociales créées</a:t>
            </a:r>
            <a:endParaRPr lang="en-US" sz="1200" dirty="0"/>
          </a:p>
        </p:txBody>
      </p:sp>
      <p:sp>
        <p:nvSpPr>
          <p:cNvPr id="84" name="Shape 77"/>
          <p:cNvSpPr/>
          <p:nvPr/>
        </p:nvSpPr>
        <p:spPr>
          <a:xfrm>
            <a:off x="10511942" y="9029700"/>
            <a:ext cx="2876702" cy="457200"/>
          </a:xfrm>
          <a:prstGeom prst="rect">
            <a:avLst/>
          </a:prstGeom>
          <a:solidFill>
            <a:srgbClr val="2980B9">
              <a:alpha val="15000"/>
            </a:srgbClr>
          </a:solidFill>
          <a:ln/>
        </p:spPr>
      </p:sp>
      <p:sp>
        <p:nvSpPr>
          <p:cNvPr id="85" name="Shape 78"/>
          <p:cNvSpPr/>
          <p:nvPr/>
        </p:nvSpPr>
        <p:spPr>
          <a:xfrm>
            <a:off x="10511942" y="9029700"/>
            <a:ext cx="38405" cy="457200"/>
          </a:xfrm>
          <a:prstGeom prst="rect">
            <a:avLst/>
          </a:prstGeom>
          <a:solidFill>
            <a:srgbClr val="2980B9"/>
          </a:solidFill>
          <a:ln/>
        </p:spPr>
      </p:sp>
      <p:sp>
        <p:nvSpPr>
          <p:cNvPr id="86" name="Text 79"/>
          <p:cNvSpPr txBox="1"/>
          <p:nvPr/>
        </p:nvSpPr>
        <p:spPr>
          <a:xfrm>
            <a:off x="10664647" y="9163202"/>
            <a:ext cx="2429561" cy="181051"/>
          </a:xfrm>
          <a:prstGeom prst="rect">
            <a:avLst/>
          </a:prstGeom>
          <a:noFill/>
          <a:ln/>
        </p:spPr>
        <p:txBody>
          <a:bodyPr wrap="square" lIns="0" tIns="0" rIns="0" bIns="0" rtlCol="0" anchor="ctr"/>
          <a:lstStyle/>
          <a:p>
            <a:pPr marL="0" indent="0" algn="l">
              <a:buNone/>
            </a:pPr>
            <a:r>
              <a:rPr lang="en-US" sz="1200" b="1" dirty="0">
                <a:solidFill>
                  <a:srgbClr val="2C3E50"/>
                </a:solidFill>
                <a:latin typeface="Raleway" pitchFamily="34" charset="0"/>
                <a:ea typeface="Raleway" pitchFamily="34" charset="-122"/>
                <a:cs typeface="Raleway" pitchFamily="34" charset="-120"/>
              </a:rPr>
              <a:t>80% de taux de remboursement</a:t>
            </a:r>
            <a:endParaRPr lang="en-US" sz="1200" dirty="0"/>
          </a:p>
        </p:txBody>
      </p:sp>
      <p:pic>
        <p:nvPicPr>
          <p:cNvPr id="87" name="Image 5" descr="preencoded.png"/>
          <p:cNvPicPr>
            <a:picLocks noChangeAspect="1"/>
          </p:cNvPicPr>
          <p:nvPr/>
        </p:nvPicPr>
        <p:blipFill>
          <a:blip r:embed="rId8"/>
          <a:srcRect l="-80" r="-80"/>
          <a:stretch/>
        </p:blipFill>
        <p:spPr>
          <a:xfrm>
            <a:off x="7147865" y="9753905"/>
            <a:ext cx="286207" cy="228600"/>
          </a:xfrm>
          <a:prstGeom prst="rect">
            <a:avLst/>
          </a:prstGeom>
        </p:spPr>
      </p:pic>
      <p:sp>
        <p:nvSpPr>
          <p:cNvPr id="88" name="Text 80"/>
          <p:cNvSpPr txBox="1"/>
          <p:nvPr/>
        </p:nvSpPr>
        <p:spPr>
          <a:xfrm>
            <a:off x="7547458" y="9715500"/>
            <a:ext cx="3219602" cy="305410"/>
          </a:xfrm>
          <a:prstGeom prst="rect">
            <a:avLst/>
          </a:prstGeom>
          <a:noFill/>
          <a:ln/>
        </p:spPr>
        <p:txBody>
          <a:bodyPr wrap="square" lIns="0" tIns="0" rIns="0" bIns="0" rtlCol="0" anchor="ctr"/>
          <a:lstStyle/>
          <a:p>
            <a:pPr marL="0" indent="0" algn="l">
              <a:buNone/>
            </a:pPr>
            <a:r>
              <a:rPr lang="en-US" sz="1800" b="1" dirty="0">
                <a:solidFill>
                  <a:srgbClr val="1E40AF"/>
                </a:solidFill>
                <a:latin typeface="Montserrat" pitchFamily="34" charset="0"/>
                <a:ea typeface="Montserrat" pitchFamily="34" charset="-122"/>
                <a:cs typeface="Montserrat" pitchFamily="34" charset="-120"/>
              </a:rPr>
              <a:t>Partenariats stratégiques</a:t>
            </a:r>
            <a:endParaRPr lang="en-US" sz="1800" dirty="0"/>
          </a:p>
        </p:txBody>
      </p:sp>
      <p:sp>
        <p:nvSpPr>
          <p:cNvPr id="89" name="Shape 81"/>
          <p:cNvSpPr/>
          <p:nvPr/>
        </p:nvSpPr>
        <p:spPr>
          <a:xfrm>
            <a:off x="7529170" y="10172700"/>
            <a:ext cx="2857500" cy="457200"/>
          </a:xfrm>
          <a:prstGeom prst="roundRect">
            <a:avLst>
              <a:gd name="adj" fmla="val 33333"/>
            </a:avLst>
          </a:prstGeom>
          <a:solidFill>
            <a:srgbClr val="FFFFFF"/>
          </a:solidFill>
          <a:ln/>
          <a:effectLst>
            <a:outerShdw blurRad="12700" dist="12700" dir="16200000" algn="bl" rotWithShape="0">
              <a:srgbClr val="000000">
                <a:alpha val="75000"/>
              </a:srgbClr>
            </a:outerShdw>
          </a:effectLst>
        </p:spPr>
      </p:sp>
      <p:pic>
        <p:nvPicPr>
          <p:cNvPr id="90" name="Image 6" descr="preencoded.png"/>
          <p:cNvPicPr>
            <a:picLocks noChangeAspect="1"/>
          </p:cNvPicPr>
          <p:nvPr/>
        </p:nvPicPr>
        <p:blipFill>
          <a:blip r:embed="rId9"/>
          <a:srcRect/>
          <a:stretch/>
        </p:blipFill>
        <p:spPr>
          <a:xfrm>
            <a:off x="7643470" y="10325405"/>
            <a:ext cx="152705" cy="152705"/>
          </a:xfrm>
          <a:prstGeom prst="rect">
            <a:avLst/>
          </a:prstGeom>
        </p:spPr>
      </p:pic>
      <p:sp>
        <p:nvSpPr>
          <p:cNvPr id="91" name="Text 82"/>
          <p:cNvSpPr txBox="1"/>
          <p:nvPr/>
        </p:nvSpPr>
        <p:spPr>
          <a:xfrm>
            <a:off x="7909560" y="10306202"/>
            <a:ext cx="2048256"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Institutions de microfinance</a:t>
            </a:r>
            <a:endParaRPr lang="en-US" sz="1200" dirty="0"/>
          </a:p>
        </p:txBody>
      </p:sp>
      <p:sp>
        <p:nvSpPr>
          <p:cNvPr id="92" name="Shape 83"/>
          <p:cNvSpPr/>
          <p:nvPr/>
        </p:nvSpPr>
        <p:spPr>
          <a:xfrm>
            <a:off x="10531145" y="10172700"/>
            <a:ext cx="2857500" cy="457200"/>
          </a:xfrm>
          <a:prstGeom prst="roundRect">
            <a:avLst>
              <a:gd name="adj" fmla="val 33333"/>
            </a:avLst>
          </a:prstGeom>
          <a:solidFill>
            <a:srgbClr val="FFFFFF"/>
          </a:solidFill>
          <a:ln/>
          <a:effectLst>
            <a:outerShdw blurRad="12700" dist="12700" dir="16200000" algn="bl" rotWithShape="0">
              <a:srgbClr val="000000">
                <a:alpha val="75000"/>
              </a:srgbClr>
            </a:outerShdw>
          </a:effectLst>
        </p:spPr>
      </p:sp>
      <p:pic>
        <p:nvPicPr>
          <p:cNvPr id="93" name="Image 7" descr="preencoded.png"/>
          <p:cNvPicPr>
            <a:picLocks noChangeAspect="1"/>
          </p:cNvPicPr>
          <p:nvPr/>
        </p:nvPicPr>
        <p:blipFill>
          <a:blip r:embed="rId10"/>
          <a:srcRect l="-33" r="-33"/>
          <a:stretch/>
        </p:blipFill>
        <p:spPr>
          <a:xfrm>
            <a:off x="10645445" y="10325405"/>
            <a:ext cx="171907" cy="152705"/>
          </a:xfrm>
          <a:prstGeom prst="rect">
            <a:avLst/>
          </a:prstGeom>
        </p:spPr>
      </p:pic>
      <p:sp>
        <p:nvSpPr>
          <p:cNvPr id="94" name="Text 84"/>
          <p:cNvSpPr txBox="1"/>
          <p:nvPr/>
        </p:nvSpPr>
        <p:spPr>
          <a:xfrm>
            <a:off x="10930738" y="10306202"/>
            <a:ext cx="2419502"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Fonds d'investissement à impact</a:t>
            </a:r>
            <a:endParaRPr lang="en-US" sz="1200" dirty="0"/>
          </a:p>
        </p:txBody>
      </p:sp>
      <p:sp>
        <p:nvSpPr>
          <p:cNvPr id="95" name="Shape 85"/>
          <p:cNvSpPr/>
          <p:nvPr/>
        </p:nvSpPr>
        <p:spPr>
          <a:xfrm>
            <a:off x="7529170" y="10782605"/>
            <a:ext cx="2857500" cy="685800"/>
          </a:xfrm>
          <a:prstGeom prst="roundRect">
            <a:avLst>
              <a:gd name="adj" fmla="val 14815"/>
            </a:avLst>
          </a:prstGeom>
          <a:solidFill>
            <a:srgbClr val="FFFFFF"/>
          </a:solidFill>
          <a:ln/>
          <a:effectLst>
            <a:outerShdw blurRad="12700" dist="12700" dir="16200000" algn="bl" rotWithShape="0">
              <a:srgbClr val="000000">
                <a:alpha val="75000"/>
              </a:srgbClr>
            </a:outerShdw>
          </a:effectLst>
        </p:spPr>
      </p:sp>
      <p:pic>
        <p:nvPicPr>
          <p:cNvPr id="96" name="Image 8" descr="preencoded.png"/>
          <p:cNvPicPr>
            <a:picLocks noChangeAspect="1"/>
          </p:cNvPicPr>
          <p:nvPr/>
        </p:nvPicPr>
        <p:blipFill>
          <a:blip r:embed="rId11"/>
          <a:srcRect t="-180" b="-180"/>
          <a:stretch/>
        </p:blipFill>
        <p:spPr>
          <a:xfrm>
            <a:off x="7643470" y="11048695"/>
            <a:ext cx="190195" cy="152705"/>
          </a:xfrm>
          <a:prstGeom prst="rect">
            <a:avLst/>
          </a:prstGeom>
        </p:spPr>
      </p:pic>
      <p:sp>
        <p:nvSpPr>
          <p:cNvPr id="97" name="Text 86"/>
          <p:cNvSpPr txBox="1"/>
          <p:nvPr/>
        </p:nvSpPr>
        <p:spPr>
          <a:xfrm>
            <a:off x="7947965" y="10916107"/>
            <a:ext cx="1610258" cy="4096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Centres de formation professionnelle</a:t>
            </a:r>
            <a:endParaRPr lang="en-US" sz="1200" dirty="0"/>
          </a:p>
        </p:txBody>
      </p:sp>
      <p:sp>
        <p:nvSpPr>
          <p:cNvPr id="98" name="Shape 87"/>
          <p:cNvSpPr/>
          <p:nvPr/>
        </p:nvSpPr>
        <p:spPr>
          <a:xfrm>
            <a:off x="10531145" y="10782605"/>
            <a:ext cx="2857500" cy="685800"/>
          </a:xfrm>
          <a:prstGeom prst="roundRect">
            <a:avLst>
              <a:gd name="adj" fmla="val 14815"/>
            </a:avLst>
          </a:prstGeom>
          <a:solidFill>
            <a:srgbClr val="FFFFFF"/>
          </a:solidFill>
          <a:ln/>
          <a:effectLst>
            <a:outerShdw blurRad="12700" dist="12700" dir="16200000" algn="bl" rotWithShape="0">
              <a:srgbClr val="000000">
                <a:alpha val="75000"/>
              </a:srgbClr>
            </a:outerShdw>
          </a:effectLst>
        </p:spPr>
      </p:sp>
      <p:pic>
        <p:nvPicPr>
          <p:cNvPr id="99" name="Image 9" descr="preencoded.png"/>
          <p:cNvPicPr>
            <a:picLocks noChangeAspect="1"/>
          </p:cNvPicPr>
          <p:nvPr/>
        </p:nvPicPr>
        <p:blipFill>
          <a:blip r:embed="rId12"/>
          <a:srcRect t="-100" b="-100"/>
          <a:stretch/>
        </p:blipFill>
        <p:spPr>
          <a:xfrm>
            <a:off x="10645445" y="11048695"/>
            <a:ext cx="114300" cy="152705"/>
          </a:xfrm>
          <a:prstGeom prst="rect">
            <a:avLst/>
          </a:prstGeom>
        </p:spPr>
      </p:pic>
      <p:sp>
        <p:nvSpPr>
          <p:cNvPr id="100" name="Text 88"/>
          <p:cNvSpPr txBox="1"/>
          <p:nvPr/>
        </p:nvSpPr>
        <p:spPr>
          <a:xfrm>
            <a:off x="10874045" y="11030407"/>
            <a:ext cx="2352751"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Ministère de l'Économie Sociale</a:t>
            </a:r>
            <a:endParaRPr lang="en-US" sz="1200" dirty="0"/>
          </a:p>
        </p:txBody>
      </p:sp>
      <p:sp>
        <p:nvSpPr>
          <p:cNvPr id="101" name="Shape 89"/>
          <p:cNvSpPr/>
          <p:nvPr/>
        </p:nvSpPr>
        <p:spPr>
          <a:xfrm>
            <a:off x="7529170" y="11620195"/>
            <a:ext cx="2857500" cy="457200"/>
          </a:xfrm>
          <a:prstGeom prst="roundRect">
            <a:avLst>
              <a:gd name="adj" fmla="val 33333"/>
            </a:avLst>
          </a:prstGeom>
          <a:solidFill>
            <a:srgbClr val="FFFFFF"/>
          </a:solidFill>
          <a:ln/>
          <a:effectLst>
            <a:outerShdw blurRad="12700" dist="12700" dir="16200000" algn="bl" rotWithShape="0">
              <a:srgbClr val="000000">
                <a:alpha val="75000"/>
              </a:srgbClr>
            </a:outerShdw>
          </a:effectLst>
        </p:spPr>
      </p:sp>
      <p:pic>
        <p:nvPicPr>
          <p:cNvPr id="102" name="Image 10" descr="preencoded.png"/>
          <p:cNvPicPr>
            <a:picLocks noChangeAspect="1"/>
          </p:cNvPicPr>
          <p:nvPr/>
        </p:nvPicPr>
        <p:blipFill>
          <a:blip r:embed="rId13"/>
          <a:srcRect t="-100" b="-100"/>
          <a:stretch/>
        </p:blipFill>
        <p:spPr>
          <a:xfrm>
            <a:off x="7643470" y="11772900"/>
            <a:ext cx="114300" cy="152705"/>
          </a:xfrm>
          <a:prstGeom prst="rect">
            <a:avLst/>
          </a:prstGeom>
        </p:spPr>
      </p:pic>
      <p:sp>
        <p:nvSpPr>
          <p:cNvPr id="103" name="Text 90"/>
          <p:cNvSpPr txBox="1"/>
          <p:nvPr/>
        </p:nvSpPr>
        <p:spPr>
          <a:xfrm>
            <a:off x="7872070" y="11753698"/>
            <a:ext cx="2190902"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Opérateurs de mobile money</a:t>
            </a:r>
            <a:endParaRPr lang="en-US" sz="1200" dirty="0"/>
          </a:p>
        </p:txBody>
      </p:sp>
      <p:sp>
        <p:nvSpPr>
          <p:cNvPr id="104" name="Shape 91"/>
          <p:cNvSpPr/>
          <p:nvPr/>
        </p:nvSpPr>
        <p:spPr>
          <a:xfrm>
            <a:off x="10531145" y="11620195"/>
            <a:ext cx="2857500" cy="457200"/>
          </a:xfrm>
          <a:prstGeom prst="roundRect">
            <a:avLst>
              <a:gd name="adj" fmla="val 33333"/>
            </a:avLst>
          </a:prstGeom>
          <a:solidFill>
            <a:srgbClr val="FFFFFF"/>
          </a:solidFill>
          <a:ln/>
          <a:effectLst>
            <a:outerShdw blurRad="12700" dist="12700" dir="16200000" algn="bl" rotWithShape="0">
              <a:srgbClr val="000000">
                <a:alpha val="75000"/>
              </a:srgbClr>
            </a:outerShdw>
          </a:effectLst>
        </p:spPr>
      </p:sp>
      <p:pic>
        <p:nvPicPr>
          <p:cNvPr id="105" name="Image 11" descr="preencoded.png"/>
          <p:cNvPicPr>
            <a:picLocks noChangeAspect="1"/>
          </p:cNvPicPr>
          <p:nvPr/>
        </p:nvPicPr>
        <p:blipFill>
          <a:blip r:embed="rId14"/>
          <a:srcRect/>
          <a:stretch/>
        </p:blipFill>
        <p:spPr>
          <a:xfrm>
            <a:off x="10645445" y="11772900"/>
            <a:ext cx="152705" cy="152705"/>
          </a:xfrm>
          <a:prstGeom prst="rect">
            <a:avLst/>
          </a:prstGeom>
        </p:spPr>
      </p:pic>
      <p:sp>
        <p:nvSpPr>
          <p:cNvPr id="106" name="Text 92"/>
          <p:cNvSpPr txBox="1"/>
          <p:nvPr/>
        </p:nvSpPr>
        <p:spPr>
          <a:xfrm>
            <a:off x="10912450" y="11753698"/>
            <a:ext cx="2448763"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Réseaux d'entrepreneurs sociaux</a:t>
            </a:r>
            <a:endParaRPr lang="en-US" sz="1200" dirty="0"/>
          </a:p>
        </p:txBody>
      </p:sp>
      <p:sp>
        <p:nvSpPr>
          <p:cNvPr id="107" name="Shape 93"/>
          <p:cNvSpPr/>
          <p:nvPr/>
        </p:nvSpPr>
        <p:spPr>
          <a:xfrm>
            <a:off x="7147865" y="12305995"/>
            <a:ext cx="6238951" cy="3353105"/>
          </a:xfrm>
          <a:prstGeom prst="roundRect">
            <a:avLst>
              <a:gd name="adj" fmla="val 620"/>
            </a:avLst>
          </a:prstGeom>
          <a:solidFill>
            <a:srgbClr val="FFFFFF"/>
          </a:solidFill>
          <a:ln/>
          <a:effectLst>
            <a:outerShdw blurRad="12700" dist="12700" dir="16200000" algn="bl" rotWithShape="0">
              <a:srgbClr val="000000">
                <a:alpha val="75000"/>
              </a:srgbClr>
            </a:outerShdw>
          </a:effectLst>
        </p:spPr>
      </p:sp>
      <p:pic>
        <p:nvPicPr>
          <p:cNvPr id="108" name="Image 12" descr="preencoded.png"/>
          <p:cNvPicPr>
            <a:picLocks noChangeAspect="1"/>
          </p:cNvPicPr>
          <p:nvPr/>
        </p:nvPicPr>
        <p:blipFill>
          <a:blip r:embed="rId15"/>
          <a:srcRect/>
          <a:stretch/>
        </p:blipFill>
        <p:spPr>
          <a:xfrm>
            <a:off x="7376465" y="12573000"/>
            <a:ext cx="228600" cy="228600"/>
          </a:xfrm>
          <a:prstGeom prst="rect">
            <a:avLst/>
          </a:prstGeom>
        </p:spPr>
      </p:pic>
      <p:sp>
        <p:nvSpPr>
          <p:cNvPr id="109" name="Text 94"/>
          <p:cNvSpPr txBox="1"/>
          <p:nvPr/>
        </p:nvSpPr>
        <p:spPr>
          <a:xfrm>
            <a:off x="7719365" y="12534595"/>
            <a:ext cx="2210105" cy="305410"/>
          </a:xfrm>
          <a:prstGeom prst="rect">
            <a:avLst/>
          </a:prstGeom>
          <a:noFill/>
          <a:ln/>
        </p:spPr>
        <p:txBody>
          <a:bodyPr wrap="square" lIns="0" tIns="0" rIns="0" bIns="0" rtlCol="0" anchor="ctr"/>
          <a:lstStyle/>
          <a:p>
            <a:pPr marL="0" indent="0" algn="l">
              <a:buNone/>
            </a:pPr>
            <a:r>
              <a:rPr lang="en-US" sz="1800" b="1" dirty="0">
                <a:solidFill>
                  <a:srgbClr val="1E40AF"/>
                </a:solidFill>
                <a:latin typeface="Montserrat" pitchFamily="34" charset="0"/>
                <a:ea typeface="Montserrat" pitchFamily="34" charset="-122"/>
                <a:cs typeface="Montserrat" pitchFamily="34" charset="-120"/>
              </a:rPr>
              <a:t>Budget estimatif</a:t>
            </a:r>
            <a:endParaRPr lang="en-US" sz="1800" dirty="0"/>
          </a:p>
        </p:txBody>
      </p:sp>
      <p:sp>
        <p:nvSpPr>
          <p:cNvPr id="110" name="Shape 95"/>
          <p:cNvSpPr/>
          <p:nvPr/>
        </p:nvSpPr>
        <p:spPr>
          <a:xfrm>
            <a:off x="7757770" y="12792456"/>
            <a:ext cx="1476756" cy="228600"/>
          </a:xfrm>
          <a:prstGeom prst="roundRect">
            <a:avLst>
              <a:gd name="adj" fmla="val 400000"/>
            </a:avLst>
          </a:prstGeom>
          <a:solidFill>
            <a:srgbClr val="BFDBFE"/>
          </a:solidFill>
          <a:ln/>
        </p:spPr>
      </p:sp>
      <p:sp>
        <p:nvSpPr>
          <p:cNvPr id="111" name="Text 96"/>
          <p:cNvSpPr txBox="1"/>
          <p:nvPr/>
        </p:nvSpPr>
        <p:spPr>
          <a:xfrm>
            <a:off x="7833665" y="12840005"/>
            <a:ext cx="1410005" cy="133502"/>
          </a:xfrm>
          <a:prstGeom prst="rect">
            <a:avLst/>
          </a:prstGeom>
          <a:noFill/>
          <a:ln/>
        </p:spPr>
        <p:txBody>
          <a:bodyPr wrap="square" lIns="0" tIns="0" rIns="0" bIns="0" rtlCol="0" anchor="ctr"/>
          <a:lstStyle/>
          <a:p>
            <a:pPr marL="0" indent="0" algn="l">
              <a:buNone/>
            </a:pPr>
            <a:r>
              <a:rPr lang="en-US" sz="900" b="1" dirty="0">
                <a:solidFill>
                  <a:srgbClr val="2563EB"/>
                </a:solidFill>
                <a:latin typeface="Raleway" pitchFamily="34" charset="0"/>
                <a:ea typeface="Raleway" pitchFamily="34" charset="-122"/>
                <a:cs typeface="Raleway" pitchFamily="34" charset="-120"/>
              </a:rPr>
              <a:t>INCLUSION FINANCIÈRE</a:t>
            </a:r>
            <a:endParaRPr lang="en-US" sz="900" dirty="0"/>
          </a:p>
        </p:txBody>
      </p:sp>
      <p:sp>
        <p:nvSpPr>
          <p:cNvPr id="112" name="Text 97"/>
          <p:cNvSpPr txBox="1"/>
          <p:nvPr/>
        </p:nvSpPr>
        <p:spPr>
          <a:xfrm>
            <a:off x="12940589" y="12844577"/>
            <a:ext cx="305410" cy="133502"/>
          </a:xfrm>
          <a:prstGeom prst="rect">
            <a:avLst/>
          </a:prstGeom>
          <a:noFill/>
          <a:ln/>
        </p:spPr>
        <p:txBody>
          <a:bodyPr wrap="square" lIns="0" tIns="0" rIns="0" bIns="0" rtlCol="0" anchor="ctr"/>
          <a:lstStyle/>
          <a:p>
            <a:pPr marL="0" indent="0" algn="r">
              <a:buNone/>
            </a:pPr>
            <a:r>
              <a:rPr lang="en-US" sz="900" b="1" dirty="0">
                <a:solidFill>
                  <a:srgbClr val="2563EB"/>
                </a:solidFill>
                <a:latin typeface="Raleway" pitchFamily="34" charset="0"/>
                <a:ea typeface="Raleway" pitchFamily="34" charset="-122"/>
                <a:cs typeface="Raleway" pitchFamily="34" charset="-120"/>
              </a:rPr>
              <a:t>35%</a:t>
            </a:r>
            <a:endParaRPr lang="en-US" sz="900" dirty="0"/>
          </a:p>
        </p:txBody>
      </p:sp>
      <p:sp>
        <p:nvSpPr>
          <p:cNvPr id="113" name="Shape 98"/>
          <p:cNvSpPr/>
          <p:nvPr/>
        </p:nvSpPr>
        <p:spPr>
          <a:xfrm>
            <a:off x="7757770" y="13096951"/>
            <a:ext cx="5400446" cy="114300"/>
          </a:xfrm>
          <a:prstGeom prst="roundRect">
            <a:avLst>
              <a:gd name="adj" fmla="val 266667"/>
            </a:avLst>
          </a:prstGeom>
          <a:solidFill>
            <a:srgbClr val="BFDBFE"/>
          </a:solidFill>
          <a:ln/>
        </p:spPr>
      </p:sp>
      <p:sp>
        <p:nvSpPr>
          <p:cNvPr id="114" name="Shape 99"/>
          <p:cNvSpPr/>
          <p:nvPr/>
        </p:nvSpPr>
        <p:spPr>
          <a:xfrm>
            <a:off x="7757770" y="13096951"/>
            <a:ext cx="1895551" cy="114300"/>
          </a:xfrm>
          <a:prstGeom prst="rect">
            <a:avLst/>
          </a:prstGeom>
          <a:solidFill>
            <a:srgbClr val="2563EB"/>
          </a:solidFill>
          <a:ln/>
          <a:effectLst>
            <a:outerShdw blurRad="12700" dist="12700" dir="16200000" algn="bl" rotWithShape="0">
              <a:srgbClr val="000000">
                <a:alpha val="75000"/>
              </a:srgbClr>
            </a:outerShdw>
          </a:effectLst>
        </p:spPr>
      </p:sp>
      <p:sp>
        <p:nvSpPr>
          <p:cNvPr id="115" name="Shape 100"/>
          <p:cNvSpPr/>
          <p:nvPr/>
        </p:nvSpPr>
        <p:spPr>
          <a:xfrm>
            <a:off x="7757770" y="13448995"/>
            <a:ext cx="1666951" cy="228600"/>
          </a:xfrm>
          <a:prstGeom prst="roundRect">
            <a:avLst>
              <a:gd name="adj" fmla="val 400000"/>
            </a:avLst>
          </a:prstGeom>
          <a:solidFill>
            <a:srgbClr val="A7F3D0"/>
          </a:solidFill>
          <a:ln/>
        </p:spPr>
      </p:sp>
      <p:sp>
        <p:nvSpPr>
          <p:cNvPr id="116" name="Text 101"/>
          <p:cNvSpPr txBox="1"/>
          <p:nvPr/>
        </p:nvSpPr>
        <p:spPr>
          <a:xfrm>
            <a:off x="7833665" y="13496544"/>
            <a:ext cx="1600200" cy="133502"/>
          </a:xfrm>
          <a:prstGeom prst="rect">
            <a:avLst/>
          </a:prstGeom>
          <a:noFill/>
          <a:ln/>
        </p:spPr>
        <p:txBody>
          <a:bodyPr wrap="square" lIns="0" tIns="0" rIns="0" bIns="0" rtlCol="0" anchor="ctr"/>
          <a:lstStyle/>
          <a:p>
            <a:pPr marL="0" indent="0" algn="l">
              <a:buNone/>
            </a:pPr>
            <a:r>
              <a:rPr lang="en-US" sz="900" b="1" dirty="0">
                <a:solidFill>
                  <a:srgbClr val="059669"/>
                </a:solidFill>
                <a:latin typeface="Raleway" pitchFamily="34" charset="0"/>
                <a:ea typeface="Raleway" pitchFamily="34" charset="-122"/>
                <a:cs typeface="Raleway" pitchFamily="34" charset="-120"/>
              </a:rPr>
              <a:t>ENTREPRENEURIAT SOCIAL</a:t>
            </a:r>
            <a:endParaRPr lang="en-US" sz="900" dirty="0"/>
          </a:p>
        </p:txBody>
      </p:sp>
      <p:sp>
        <p:nvSpPr>
          <p:cNvPr id="117" name="Text 102"/>
          <p:cNvSpPr txBox="1"/>
          <p:nvPr/>
        </p:nvSpPr>
        <p:spPr>
          <a:xfrm>
            <a:off x="12933274" y="13502030"/>
            <a:ext cx="314554" cy="133502"/>
          </a:xfrm>
          <a:prstGeom prst="rect">
            <a:avLst/>
          </a:prstGeom>
          <a:noFill/>
          <a:ln/>
        </p:spPr>
        <p:txBody>
          <a:bodyPr wrap="square" lIns="0" tIns="0" rIns="0" bIns="0" rtlCol="0" anchor="ctr"/>
          <a:lstStyle/>
          <a:p>
            <a:pPr marL="0" indent="0" algn="r">
              <a:buNone/>
            </a:pPr>
            <a:r>
              <a:rPr lang="en-US" sz="900" b="1" dirty="0">
                <a:solidFill>
                  <a:srgbClr val="059669"/>
                </a:solidFill>
                <a:latin typeface="Raleway" pitchFamily="34" charset="0"/>
                <a:ea typeface="Raleway" pitchFamily="34" charset="-122"/>
                <a:cs typeface="Raleway" pitchFamily="34" charset="-120"/>
              </a:rPr>
              <a:t>30%</a:t>
            </a:r>
            <a:endParaRPr lang="en-US" sz="900" dirty="0"/>
          </a:p>
        </p:txBody>
      </p:sp>
      <p:sp>
        <p:nvSpPr>
          <p:cNvPr id="118" name="Shape 103"/>
          <p:cNvSpPr/>
          <p:nvPr/>
        </p:nvSpPr>
        <p:spPr>
          <a:xfrm>
            <a:off x="7757770" y="13754405"/>
            <a:ext cx="5400446" cy="114300"/>
          </a:xfrm>
          <a:prstGeom prst="roundRect">
            <a:avLst>
              <a:gd name="adj" fmla="val 266667"/>
            </a:avLst>
          </a:prstGeom>
          <a:solidFill>
            <a:srgbClr val="A7F3D0"/>
          </a:solidFill>
          <a:ln/>
        </p:spPr>
      </p:sp>
      <p:sp>
        <p:nvSpPr>
          <p:cNvPr id="119" name="Shape 104"/>
          <p:cNvSpPr/>
          <p:nvPr/>
        </p:nvSpPr>
        <p:spPr>
          <a:xfrm>
            <a:off x="7757770" y="13754405"/>
            <a:ext cx="1619402" cy="114300"/>
          </a:xfrm>
          <a:prstGeom prst="rect">
            <a:avLst/>
          </a:prstGeom>
          <a:solidFill>
            <a:srgbClr val="059669"/>
          </a:solidFill>
          <a:ln/>
          <a:effectLst>
            <a:outerShdw blurRad="12700" dist="12700" dir="16200000" algn="bl" rotWithShape="0">
              <a:srgbClr val="000000">
                <a:alpha val="75000"/>
              </a:srgbClr>
            </a:outerShdw>
          </a:effectLst>
        </p:spPr>
      </p:sp>
      <p:sp>
        <p:nvSpPr>
          <p:cNvPr id="120" name="Text 105"/>
          <p:cNvSpPr txBox="1"/>
          <p:nvPr/>
        </p:nvSpPr>
        <p:spPr>
          <a:xfrm>
            <a:off x="7833665" y="14153998"/>
            <a:ext cx="1886407" cy="133502"/>
          </a:xfrm>
          <a:prstGeom prst="rect">
            <a:avLst/>
          </a:prstGeom>
          <a:noFill/>
          <a:ln/>
        </p:spPr>
        <p:txBody>
          <a:bodyPr wrap="square" lIns="0" tIns="0" rIns="0" bIns="0" rtlCol="0" anchor="ctr"/>
          <a:lstStyle/>
          <a:p>
            <a:pPr marL="0" indent="0" algn="l">
              <a:buNone/>
            </a:pPr>
            <a:r>
              <a:rPr lang="en-US" sz="900" b="1" dirty="0">
                <a:solidFill>
                  <a:srgbClr val="2C3E50"/>
                </a:solidFill>
                <a:latin typeface="Raleway" pitchFamily="34" charset="0"/>
                <a:ea typeface="Raleway" pitchFamily="34" charset="-122"/>
                <a:cs typeface="Raleway" pitchFamily="34" charset="-120"/>
              </a:rPr>
              <a:t>FORMATION ET RENFORCEMENT</a:t>
            </a:r>
            <a:endParaRPr lang="en-US" sz="900" dirty="0"/>
          </a:p>
        </p:txBody>
      </p:sp>
      <p:sp>
        <p:nvSpPr>
          <p:cNvPr id="121" name="Text 106"/>
          <p:cNvSpPr txBox="1"/>
          <p:nvPr/>
        </p:nvSpPr>
        <p:spPr>
          <a:xfrm>
            <a:off x="12940589" y="14158570"/>
            <a:ext cx="305410" cy="133502"/>
          </a:xfrm>
          <a:prstGeom prst="rect">
            <a:avLst/>
          </a:prstGeom>
          <a:noFill/>
          <a:ln/>
        </p:spPr>
        <p:txBody>
          <a:bodyPr wrap="square" lIns="0" tIns="0" rIns="0" bIns="0" rtlCol="0" anchor="ctr"/>
          <a:lstStyle/>
          <a:p>
            <a:pPr marL="0" indent="0" algn="r">
              <a:buNone/>
            </a:pPr>
            <a:r>
              <a:rPr lang="en-US" sz="900" b="1" dirty="0">
                <a:solidFill>
                  <a:srgbClr val="2C3E50"/>
                </a:solidFill>
                <a:latin typeface="Raleway" pitchFamily="34" charset="0"/>
                <a:ea typeface="Raleway" pitchFamily="34" charset="-122"/>
                <a:cs typeface="Raleway" pitchFamily="34" charset="-120"/>
              </a:rPr>
              <a:t>25%</a:t>
            </a:r>
            <a:endParaRPr lang="en-US" sz="900" dirty="0"/>
          </a:p>
        </p:txBody>
      </p:sp>
      <p:sp>
        <p:nvSpPr>
          <p:cNvPr id="122" name="Shape 107"/>
          <p:cNvSpPr/>
          <p:nvPr/>
        </p:nvSpPr>
        <p:spPr>
          <a:xfrm>
            <a:off x="7757770" y="14763902"/>
            <a:ext cx="1514246" cy="228600"/>
          </a:xfrm>
          <a:prstGeom prst="roundRect">
            <a:avLst>
              <a:gd name="adj" fmla="val 400000"/>
            </a:avLst>
          </a:prstGeom>
          <a:solidFill>
            <a:srgbClr val="DDD6FE"/>
          </a:solidFill>
          <a:ln/>
        </p:spPr>
      </p:sp>
      <p:sp>
        <p:nvSpPr>
          <p:cNvPr id="123" name="Text 108"/>
          <p:cNvSpPr txBox="1"/>
          <p:nvPr/>
        </p:nvSpPr>
        <p:spPr>
          <a:xfrm>
            <a:off x="7833665" y="14811451"/>
            <a:ext cx="1448410" cy="133502"/>
          </a:xfrm>
          <a:prstGeom prst="rect">
            <a:avLst/>
          </a:prstGeom>
          <a:noFill/>
          <a:ln/>
        </p:spPr>
        <p:txBody>
          <a:bodyPr wrap="square" lIns="0" tIns="0" rIns="0" bIns="0" rtlCol="0" anchor="ctr"/>
          <a:lstStyle/>
          <a:p>
            <a:pPr marL="0" indent="0" algn="l">
              <a:buNone/>
            </a:pPr>
            <a:r>
              <a:rPr lang="en-US" sz="900" b="1" dirty="0">
                <a:solidFill>
                  <a:srgbClr val="7C3AED"/>
                </a:solidFill>
                <a:latin typeface="Raleway" pitchFamily="34" charset="0"/>
                <a:ea typeface="Raleway" pitchFamily="34" charset="-122"/>
                <a:cs typeface="Raleway" pitchFamily="34" charset="-120"/>
              </a:rPr>
              <a:t>COORDINATION ET SUIVI</a:t>
            </a:r>
            <a:endParaRPr lang="en-US" sz="900" dirty="0"/>
          </a:p>
        </p:txBody>
      </p:sp>
      <p:sp>
        <p:nvSpPr>
          <p:cNvPr id="124" name="Text 109"/>
          <p:cNvSpPr txBox="1"/>
          <p:nvPr/>
        </p:nvSpPr>
        <p:spPr>
          <a:xfrm>
            <a:off x="12941503" y="14816023"/>
            <a:ext cx="305410" cy="133502"/>
          </a:xfrm>
          <a:prstGeom prst="rect">
            <a:avLst/>
          </a:prstGeom>
          <a:noFill/>
          <a:ln/>
        </p:spPr>
        <p:txBody>
          <a:bodyPr wrap="square" lIns="0" tIns="0" rIns="0" bIns="0" rtlCol="0" anchor="ctr"/>
          <a:lstStyle/>
          <a:p>
            <a:pPr marL="0" indent="0" algn="r">
              <a:buNone/>
            </a:pPr>
            <a:r>
              <a:rPr lang="en-US" sz="900" b="1" dirty="0">
                <a:solidFill>
                  <a:srgbClr val="7C3AED"/>
                </a:solidFill>
                <a:latin typeface="Raleway" pitchFamily="34" charset="0"/>
                <a:ea typeface="Raleway" pitchFamily="34" charset="-122"/>
                <a:cs typeface="Raleway" pitchFamily="34" charset="-120"/>
              </a:rPr>
              <a:t>10%</a:t>
            </a:r>
            <a:endParaRPr lang="en-US" sz="900" dirty="0"/>
          </a:p>
        </p:txBody>
      </p:sp>
      <p:sp>
        <p:nvSpPr>
          <p:cNvPr id="125" name="Shape 110"/>
          <p:cNvSpPr/>
          <p:nvPr/>
        </p:nvSpPr>
        <p:spPr>
          <a:xfrm>
            <a:off x="7757770" y="15068398"/>
            <a:ext cx="5400446" cy="114300"/>
          </a:xfrm>
          <a:prstGeom prst="roundRect">
            <a:avLst>
              <a:gd name="adj" fmla="val 266667"/>
            </a:avLst>
          </a:prstGeom>
          <a:solidFill>
            <a:srgbClr val="DDD6FE"/>
          </a:solidFill>
          <a:ln/>
        </p:spPr>
      </p:sp>
      <p:sp>
        <p:nvSpPr>
          <p:cNvPr id="126" name="Shape 111"/>
          <p:cNvSpPr/>
          <p:nvPr/>
        </p:nvSpPr>
        <p:spPr>
          <a:xfrm>
            <a:off x="7757770" y="15068398"/>
            <a:ext cx="543154" cy="114300"/>
          </a:xfrm>
          <a:prstGeom prst="rect">
            <a:avLst/>
          </a:prstGeom>
          <a:solidFill>
            <a:srgbClr val="7C3AED"/>
          </a:solidFill>
          <a:ln/>
          <a:effectLst>
            <a:outerShdw blurRad="12700" dist="12700" dir="16200000" algn="bl" rotWithShape="0">
              <a:srgbClr val="000000">
                <a:alpha val="75000"/>
              </a:srgbClr>
            </a:outerShdw>
          </a:effectLst>
        </p:spPr>
      </p:sp>
      <p:sp>
        <p:nvSpPr>
          <p:cNvPr id="127" name="Text 112"/>
          <p:cNvSpPr txBox="1"/>
          <p:nvPr/>
        </p:nvSpPr>
        <p:spPr>
          <a:xfrm>
            <a:off x="9028786" y="15430500"/>
            <a:ext cx="3001061" cy="228600"/>
          </a:xfrm>
          <a:prstGeom prst="rect">
            <a:avLst/>
          </a:prstGeom>
          <a:noFill/>
          <a:ln/>
        </p:spPr>
        <p:txBody>
          <a:bodyPr wrap="square" lIns="0" tIns="0" rIns="0" bIns="0" rtlCol="0" anchor="ctr"/>
          <a:lstStyle/>
          <a:p>
            <a:pPr marL="0" indent="0" algn="ctr">
              <a:buNone/>
            </a:pPr>
            <a:r>
              <a:rPr lang="en-US" sz="1500" b="1" dirty="0">
                <a:solidFill>
                  <a:srgbClr val="374151"/>
                </a:solidFill>
                <a:latin typeface="Raleway" pitchFamily="34" charset="0"/>
                <a:ea typeface="Raleway" pitchFamily="34" charset="-122"/>
                <a:cs typeface="Raleway" pitchFamily="34" charset="-120"/>
              </a:rPr>
              <a:t>Budget total: 220 millions FCFA</a:t>
            </a:r>
            <a:endParaRPr lang="en-US" sz="1500" dirty="0"/>
          </a:p>
        </p:txBody>
      </p:sp>
      <p:sp>
        <p:nvSpPr>
          <p:cNvPr id="128" name="Shape 113"/>
          <p:cNvSpPr/>
          <p:nvPr/>
        </p:nvSpPr>
        <p:spPr>
          <a:xfrm>
            <a:off x="13381330" y="1143000"/>
            <a:ext cx="4610405" cy="14516100"/>
          </a:xfrm>
          <a:prstGeom prst="rect">
            <a:avLst/>
          </a:prstGeom>
          <a:solidFill>
            <a:srgbClr val="F3F4F6"/>
          </a:solidFill>
          <a:ln/>
        </p:spPr>
      </p:sp>
      <p:sp>
        <p:nvSpPr>
          <p:cNvPr id="129" name="Shape 114"/>
          <p:cNvSpPr/>
          <p:nvPr/>
        </p:nvSpPr>
        <p:spPr>
          <a:xfrm>
            <a:off x="13381330" y="1143000"/>
            <a:ext cx="4610405" cy="9144"/>
          </a:xfrm>
          <a:prstGeom prst="rect">
            <a:avLst/>
          </a:prstGeom>
          <a:solidFill>
            <a:srgbClr val="E5E7EB"/>
          </a:solidFill>
          <a:ln/>
        </p:spPr>
      </p:sp>
      <p:pic>
        <p:nvPicPr>
          <p:cNvPr id="130" name="Image 13" descr="preencoded.png"/>
          <p:cNvPicPr>
            <a:picLocks noChangeAspect="1"/>
          </p:cNvPicPr>
          <p:nvPr/>
        </p:nvPicPr>
        <p:blipFill>
          <a:blip r:embed="rId16"/>
          <a:srcRect/>
          <a:stretch/>
        </p:blipFill>
        <p:spPr>
          <a:xfrm>
            <a:off x="13838530" y="8091526"/>
            <a:ext cx="152705" cy="152705"/>
          </a:xfrm>
          <a:prstGeom prst="rect">
            <a:avLst/>
          </a:prstGeom>
        </p:spPr>
      </p:pic>
      <p:sp>
        <p:nvSpPr>
          <p:cNvPr id="131" name="Text 115"/>
          <p:cNvSpPr txBox="1"/>
          <p:nvPr/>
        </p:nvSpPr>
        <p:spPr>
          <a:xfrm>
            <a:off x="13838530" y="8310982"/>
            <a:ext cx="1562710" cy="409651"/>
          </a:xfrm>
          <a:prstGeom prst="rect">
            <a:avLst/>
          </a:prstGeom>
          <a:noFill/>
          <a:ln/>
        </p:spPr>
        <p:txBody>
          <a:bodyPr wrap="square" lIns="0" tIns="0" rIns="0" bIns="0" rtlCol="0" anchor="ctr"/>
          <a:lstStyle/>
          <a:p>
            <a:pPr marL="0" indent="0" algn="l">
              <a:buNone/>
            </a:pPr>
            <a:r>
              <a:rPr lang="en-US" sz="1200" dirty="0">
                <a:solidFill>
                  <a:srgbClr val="374151"/>
                </a:solidFill>
                <a:latin typeface="Raleway" pitchFamily="34" charset="0"/>
                <a:ea typeface="Raleway" pitchFamily="34" charset="-122"/>
                <a:cs typeface="Raleway" pitchFamily="34" charset="-120"/>
              </a:rPr>
              <a:t>Contact@jerestaure-bienetre.org</a:t>
            </a:r>
            <a:endParaRPr lang="en-US" sz="1200" dirty="0"/>
          </a:p>
        </p:txBody>
      </p:sp>
      <p:pic>
        <p:nvPicPr>
          <p:cNvPr id="132" name="Image 14" descr="preencoded.png"/>
          <p:cNvPicPr>
            <a:picLocks noChangeAspect="1"/>
          </p:cNvPicPr>
          <p:nvPr/>
        </p:nvPicPr>
        <p:blipFill>
          <a:blip r:embed="rId17"/>
          <a:srcRect/>
          <a:stretch/>
        </p:blipFill>
        <p:spPr>
          <a:xfrm>
            <a:off x="15713050" y="8205826"/>
            <a:ext cx="152705" cy="152705"/>
          </a:xfrm>
          <a:prstGeom prst="rect">
            <a:avLst/>
          </a:prstGeom>
        </p:spPr>
      </p:pic>
      <p:sp>
        <p:nvSpPr>
          <p:cNvPr id="133" name="Text 116"/>
          <p:cNvSpPr txBox="1"/>
          <p:nvPr/>
        </p:nvSpPr>
        <p:spPr>
          <a:xfrm>
            <a:off x="15713050" y="8196682"/>
            <a:ext cx="876910" cy="409651"/>
          </a:xfrm>
          <a:prstGeom prst="rect">
            <a:avLst/>
          </a:prstGeom>
          <a:noFill/>
          <a:ln/>
        </p:spPr>
        <p:txBody>
          <a:bodyPr wrap="square" lIns="0" tIns="0" rIns="0" bIns="0" rtlCol="0" anchor="ctr"/>
          <a:lstStyle/>
          <a:p>
            <a:pPr marL="0" indent="0" algn="l">
              <a:buNone/>
            </a:pPr>
            <a:r>
              <a:rPr lang="en-US" sz="1200" dirty="0">
                <a:solidFill>
                  <a:srgbClr val="374151"/>
                </a:solidFill>
                <a:latin typeface="Raleway" pitchFamily="34" charset="0"/>
                <a:ea typeface="Raleway" pitchFamily="34" charset="-122"/>
                <a:cs typeface="Raleway" pitchFamily="34" charset="-120"/>
              </a:rPr>
              <a:t>+229 96 24 94 86</a:t>
            </a:r>
            <a:endParaRPr lang="en-US" sz="1200" dirty="0"/>
          </a:p>
        </p:txBody>
      </p:sp>
      <p:pic>
        <p:nvPicPr>
          <p:cNvPr id="134" name="Image 15" descr="preencoded.png"/>
          <p:cNvPicPr>
            <a:picLocks noChangeAspect="1"/>
          </p:cNvPicPr>
          <p:nvPr/>
        </p:nvPicPr>
        <p:blipFill>
          <a:blip r:embed="rId18"/>
          <a:srcRect l="-989999" r="-989999"/>
          <a:stretch/>
        </p:blipFill>
        <p:spPr>
          <a:xfrm>
            <a:off x="16621049" y="8481974"/>
            <a:ext cx="190195" cy="9144"/>
          </a:xfrm>
          <a:prstGeom prst="rect">
            <a:avLst/>
          </a:prstGeom>
        </p:spPr>
      </p:pic>
      <p:pic>
        <p:nvPicPr>
          <p:cNvPr id="135" name="Image 16" descr="preencoded.png"/>
          <p:cNvPicPr>
            <a:picLocks noChangeAspect="1"/>
          </p:cNvPicPr>
          <p:nvPr/>
        </p:nvPicPr>
        <p:blipFill>
          <a:blip r:embed="rId19"/>
          <a:srcRect l="-989999" r="-989999"/>
          <a:stretch/>
        </p:blipFill>
        <p:spPr>
          <a:xfrm>
            <a:off x="16963949" y="8481974"/>
            <a:ext cx="190195" cy="9144"/>
          </a:xfrm>
          <a:prstGeom prst="rect">
            <a:avLst/>
          </a:prstGeom>
        </p:spPr>
      </p:pic>
      <p:pic>
        <p:nvPicPr>
          <p:cNvPr id="136" name="Image 17" descr="preencoded.png"/>
          <p:cNvPicPr>
            <a:picLocks noChangeAspect="1"/>
          </p:cNvPicPr>
          <p:nvPr/>
        </p:nvPicPr>
        <p:blipFill>
          <a:blip r:embed="rId20"/>
          <a:srcRect l="-1016667" r="-1016667"/>
          <a:stretch/>
        </p:blipFill>
        <p:spPr>
          <a:xfrm>
            <a:off x="17306849" y="8481974"/>
            <a:ext cx="219456" cy="9144"/>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Shape 0"/>
          <p:cNvSpPr/>
          <p:nvPr/>
        </p:nvSpPr>
        <p:spPr>
          <a:xfrm>
            <a:off x="0" y="0"/>
            <a:ext cx="18288000" cy="14153998"/>
          </a:xfrm>
          <a:prstGeom prst="rect">
            <a:avLst/>
          </a:prstGeom>
          <a:solidFill>
            <a:srgbClr val="F8F9FA"/>
          </a:solidFill>
          <a:ln/>
        </p:spPr>
      </p:sp>
      <p:sp>
        <p:nvSpPr>
          <p:cNvPr id="3" name="Shape 1"/>
          <p:cNvSpPr/>
          <p:nvPr/>
        </p:nvSpPr>
        <p:spPr>
          <a:xfrm>
            <a:off x="0" y="0"/>
            <a:ext cx="18288000" cy="838505"/>
          </a:xfrm>
          <a:prstGeom prst="rect">
            <a:avLst/>
          </a:prstGeom>
          <a:solidFill>
            <a:srgbClr val="9C27B0"/>
          </a:solidFill>
          <a:ln/>
        </p:spPr>
      </p:sp>
      <p:sp>
        <p:nvSpPr>
          <p:cNvPr id="4" name="Text 2"/>
          <p:cNvSpPr txBox="1"/>
          <p:nvPr/>
        </p:nvSpPr>
        <p:spPr>
          <a:xfrm>
            <a:off x="457200" y="209398"/>
            <a:ext cx="9801454" cy="419710"/>
          </a:xfrm>
          <a:prstGeom prst="rect">
            <a:avLst/>
          </a:prstGeom>
          <a:noFill/>
          <a:ln/>
        </p:spPr>
        <p:txBody>
          <a:bodyPr wrap="square" lIns="0" tIns="0" rIns="0" bIns="0" rtlCol="0" anchor="ctr"/>
          <a:lstStyle/>
          <a:p>
            <a:pPr marL="0" indent="0" algn="l">
              <a:buNone/>
            </a:pPr>
            <a:r>
              <a:rPr lang="en-US" sz="2700" b="1" dirty="0">
                <a:solidFill>
                  <a:srgbClr val="FFFFFF"/>
                </a:solidFill>
                <a:latin typeface="Montserrat" pitchFamily="34" charset="0"/>
                <a:ea typeface="Montserrat" pitchFamily="34" charset="-122"/>
                <a:cs typeface="Montserrat" pitchFamily="34" charset="-120"/>
              </a:rPr>
              <a:t>Stratégies &amp; Interventions Prioritaires - Égalité de Genre</a:t>
            </a:r>
            <a:endParaRPr lang="en-US" sz="2700" dirty="0"/>
          </a:p>
        </p:txBody>
      </p:sp>
      <p:sp>
        <p:nvSpPr>
          <p:cNvPr id="5" name="Shape 3"/>
          <p:cNvSpPr/>
          <p:nvPr/>
        </p:nvSpPr>
        <p:spPr>
          <a:xfrm>
            <a:off x="0" y="838505"/>
            <a:ext cx="18288000" cy="12773254"/>
          </a:xfrm>
          <a:prstGeom prst="rect">
            <a:avLst/>
          </a:prstGeom>
          <a:solidFill>
            <a:srgbClr val="F9FAFB"/>
          </a:solidFill>
          <a:ln/>
        </p:spPr>
      </p:sp>
      <p:sp>
        <p:nvSpPr>
          <p:cNvPr id="6" name="Shape 4"/>
          <p:cNvSpPr/>
          <p:nvPr/>
        </p:nvSpPr>
        <p:spPr>
          <a:xfrm>
            <a:off x="304495" y="1143000"/>
            <a:ext cx="17678095" cy="2257654"/>
          </a:xfrm>
          <a:prstGeom prst="roundRect">
            <a:avLst>
              <a:gd name="adj" fmla="val 1367"/>
            </a:avLst>
          </a:prstGeom>
          <a:solidFill>
            <a:srgbClr val="FFFFFF"/>
          </a:solidFill>
          <a:ln/>
          <a:effectLst>
            <a:outerShdw blurRad="12700" dist="12700" dir="16200000" algn="bl" rotWithShape="0">
              <a:srgbClr val="000000">
                <a:alpha val="75000"/>
              </a:srgbClr>
            </a:outerShdw>
          </a:effectLst>
        </p:spPr>
      </p:sp>
      <p:pic>
        <p:nvPicPr>
          <p:cNvPr id="7" name="Image 0" descr="preencoded.png"/>
          <p:cNvPicPr>
            <a:picLocks noChangeAspect="1"/>
          </p:cNvPicPr>
          <p:nvPr/>
        </p:nvPicPr>
        <p:blipFill>
          <a:blip r:embed="rId3"/>
          <a:srcRect/>
          <a:stretch/>
        </p:blipFill>
        <p:spPr>
          <a:xfrm>
            <a:off x="533095" y="1429207"/>
            <a:ext cx="190195" cy="190195"/>
          </a:xfrm>
          <a:prstGeom prst="rect">
            <a:avLst/>
          </a:prstGeom>
        </p:spPr>
      </p:pic>
      <p:sp>
        <p:nvSpPr>
          <p:cNvPr id="8" name="Text 5"/>
          <p:cNvSpPr txBox="1"/>
          <p:nvPr/>
        </p:nvSpPr>
        <p:spPr>
          <a:xfrm>
            <a:off x="838505" y="1371600"/>
            <a:ext cx="1467612" cy="305410"/>
          </a:xfrm>
          <a:prstGeom prst="rect">
            <a:avLst/>
          </a:prstGeom>
          <a:noFill/>
          <a:ln/>
        </p:spPr>
        <p:txBody>
          <a:bodyPr wrap="square" lIns="0" tIns="0" rIns="0" bIns="0" rtlCol="0" anchor="ctr"/>
          <a:lstStyle/>
          <a:p>
            <a:pPr marL="0" indent="0" algn="l">
              <a:buNone/>
            </a:pPr>
            <a:r>
              <a:rPr lang="en-US" sz="1800" b="1" dirty="0">
                <a:solidFill>
                  <a:srgbClr val="6D28D9"/>
                </a:solidFill>
                <a:latin typeface="Montserrat" pitchFamily="34" charset="0"/>
                <a:ea typeface="Montserrat" pitchFamily="34" charset="-122"/>
                <a:cs typeface="Montserrat" pitchFamily="34" charset="-120"/>
              </a:rPr>
              <a:t>Diagnostic</a:t>
            </a:r>
            <a:endParaRPr lang="en-US" sz="1800" dirty="0"/>
          </a:p>
        </p:txBody>
      </p:sp>
      <p:sp>
        <p:nvSpPr>
          <p:cNvPr id="9" name="Text 6"/>
          <p:cNvSpPr txBox="1"/>
          <p:nvPr/>
        </p:nvSpPr>
        <p:spPr>
          <a:xfrm>
            <a:off x="761695" y="1867205"/>
            <a:ext cx="7748626" cy="200254"/>
          </a:xfrm>
          <a:prstGeom prst="rect">
            <a:avLst/>
          </a:prstGeom>
          <a:noFill/>
          <a:ln/>
        </p:spPr>
        <p:txBody>
          <a:bodyPr wrap="square" lIns="0" tIns="0" rIns="0" bIns="0" rtlCol="0" anchor="ctr"/>
          <a:lstStyle/>
          <a:p>
            <a:pPr marL="0" indent="0" algn="l">
              <a:buNone/>
            </a:pPr>
            <a:r>
              <a:rPr lang="en-US" sz="1300" dirty="0">
                <a:solidFill>
                  <a:srgbClr val="2C3E50"/>
                </a:solidFill>
                <a:latin typeface="Raleway" pitchFamily="34" charset="0"/>
                <a:ea typeface="Raleway" pitchFamily="34" charset="-122"/>
                <a:cs typeface="Raleway" pitchFamily="34" charset="-120"/>
              </a:rPr>
              <a:t>Seulement 26% des jeunes femmes d'Afrique subsaharienne terminent leurs études secondaires</a:t>
            </a:r>
            <a:endParaRPr lang="en-US" sz="1300" dirty="0"/>
          </a:p>
        </p:txBody>
      </p:sp>
      <p:sp>
        <p:nvSpPr>
          <p:cNvPr id="10" name="Text 7"/>
          <p:cNvSpPr txBox="1"/>
          <p:nvPr/>
        </p:nvSpPr>
        <p:spPr>
          <a:xfrm>
            <a:off x="761695" y="2221992"/>
            <a:ext cx="7539228" cy="200254"/>
          </a:xfrm>
          <a:prstGeom prst="rect">
            <a:avLst/>
          </a:prstGeom>
          <a:noFill/>
          <a:ln/>
        </p:spPr>
        <p:txBody>
          <a:bodyPr wrap="square" lIns="0" tIns="0" rIns="0" bIns="0" rtlCol="0" anchor="ctr"/>
          <a:lstStyle/>
          <a:p>
            <a:pPr marL="0" indent="0" algn="l">
              <a:buNone/>
            </a:pPr>
            <a:r>
              <a:rPr lang="en-US" sz="1300" dirty="0">
                <a:solidFill>
                  <a:srgbClr val="2C3E50"/>
                </a:solidFill>
                <a:latin typeface="Raleway" pitchFamily="34" charset="0"/>
                <a:ea typeface="Raleway" pitchFamily="34" charset="-122"/>
                <a:cs typeface="Raleway" pitchFamily="34" charset="-120"/>
              </a:rPr>
              <a:t>Les femmes représentent moins de 25% des postes décisionnels dans plusieurs pays africains</a:t>
            </a:r>
            <a:endParaRPr lang="en-US" sz="1300" dirty="0"/>
          </a:p>
        </p:txBody>
      </p:sp>
      <p:sp>
        <p:nvSpPr>
          <p:cNvPr id="11" name="Text 8"/>
          <p:cNvSpPr txBox="1"/>
          <p:nvPr/>
        </p:nvSpPr>
        <p:spPr>
          <a:xfrm>
            <a:off x="761695" y="2576779"/>
            <a:ext cx="5576926" cy="200254"/>
          </a:xfrm>
          <a:prstGeom prst="rect">
            <a:avLst/>
          </a:prstGeom>
          <a:noFill/>
          <a:ln/>
        </p:spPr>
        <p:txBody>
          <a:bodyPr wrap="square" lIns="0" tIns="0" rIns="0" bIns="0" rtlCol="0" anchor="ctr"/>
          <a:lstStyle/>
          <a:p>
            <a:pPr marL="0" indent="0" algn="l">
              <a:buNone/>
            </a:pPr>
            <a:r>
              <a:rPr lang="en-US" sz="1300" dirty="0">
                <a:solidFill>
                  <a:srgbClr val="2C3E50"/>
                </a:solidFill>
                <a:latin typeface="Raleway" pitchFamily="34" charset="0"/>
                <a:ea typeface="Raleway" pitchFamily="34" charset="-122"/>
                <a:cs typeface="Raleway" pitchFamily="34" charset="-120"/>
              </a:rPr>
              <a:t>40% d'écart salarial entre hommes et femmes à compétences égales</a:t>
            </a:r>
            <a:endParaRPr lang="en-US" sz="1300" dirty="0"/>
          </a:p>
        </p:txBody>
      </p:sp>
      <p:sp>
        <p:nvSpPr>
          <p:cNvPr id="12" name="Text 9"/>
          <p:cNvSpPr txBox="1"/>
          <p:nvPr/>
        </p:nvSpPr>
        <p:spPr>
          <a:xfrm>
            <a:off x="761695" y="2931566"/>
            <a:ext cx="5501030" cy="200254"/>
          </a:xfrm>
          <a:prstGeom prst="rect">
            <a:avLst/>
          </a:prstGeom>
          <a:noFill/>
          <a:ln/>
        </p:spPr>
        <p:txBody>
          <a:bodyPr wrap="square" lIns="0" tIns="0" rIns="0" bIns="0" rtlCol="0" anchor="ctr"/>
          <a:lstStyle/>
          <a:p>
            <a:pPr marL="0" indent="0" algn="l">
              <a:buNone/>
            </a:pPr>
            <a:r>
              <a:rPr lang="en-US" sz="1300" dirty="0">
                <a:solidFill>
                  <a:srgbClr val="2C3E50"/>
                </a:solidFill>
                <a:latin typeface="Raleway" pitchFamily="34" charset="0"/>
                <a:ea typeface="Raleway" pitchFamily="34" charset="-122"/>
                <a:cs typeface="Raleway" pitchFamily="34" charset="-120"/>
              </a:rPr>
              <a:t>Prévalence des violences basées sur le genre et mariages précoces</a:t>
            </a:r>
            <a:endParaRPr lang="en-US" sz="1300" dirty="0"/>
          </a:p>
        </p:txBody>
      </p:sp>
      <p:sp>
        <p:nvSpPr>
          <p:cNvPr id="13" name="Text 10"/>
          <p:cNvSpPr txBox="1"/>
          <p:nvPr/>
        </p:nvSpPr>
        <p:spPr>
          <a:xfrm>
            <a:off x="9486900" y="1867205"/>
            <a:ext cx="7111289" cy="200254"/>
          </a:xfrm>
          <a:prstGeom prst="rect">
            <a:avLst/>
          </a:prstGeom>
          <a:noFill/>
          <a:ln/>
        </p:spPr>
        <p:txBody>
          <a:bodyPr wrap="square" lIns="0" tIns="0" rIns="0" bIns="0" rtlCol="0" anchor="ctr"/>
          <a:lstStyle/>
          <a:p>
            <a:pPr marL="0" indent="0" algn="l">
              <a:buNone/>
            </a:pPr>
            <a:r>
              <a:rPr lang="en-US" sz="1300" dirty="0">
                <a:solidFill>
                  <a:srgbClr val="2C3E50"/>
                </a:solidFill>
                <a:latin typeface="Raleway" pitchFamily="34" charset="0"/>
                <a:ea typeface="Raleway" pitchFamily="34" charset="-122"/>
                <a:cs typeface="Raleway" pitchFamily="34" charset="-120"/>
              </a:rPr>
              <a:t>Faible accès aux services financiers : moins de 30% des femmes ont un compte bancaire</a:t>
            </a:r>
            <a:endParaRPr lang="en-US" sz="1300" dirty="0"/>
          </a:p>
        </p:txBody>
      </p:sp>
      <p:sp>
        <p:nvSpPr>
          <p:cNvPr id="14" name="Text 11"/>
          <p:cNvSpPr txBox="1"/>
          <p:nvPr/>
        </p:nvSpPr>
        <p:spPr>
          <a:xfrm>
            <a:off x="9486900" y="2221992"/>
            <a:ext cx="6063386" cy="200254"/>
          </a:xfrm>
          <a:prstGeom prst="rect">
            <a:avLst/>
          </a:prstGeom>
          <a:noFill/>
          <a:ln/>
        </p:spPr>
        <p:txBody>
          <a:bodyPr wrap="square" lIns="0" tIns="0" rIns="0" bIns="0" rtlCol="0" anchor="ctr"/>
          <a:lstStyle/>
          <a:p>
            <a:pPr marL="0" indent="0" algn="l">
              <a:buNone/>
            </a:pPr>
            <a:r>
              <a:rPr lang="en-US" sz="1300" dirty="0">
                <a:solidFill>
                  <a:srgbClr val="2C3E50"/>
                </a:solidFill>
                <a:latin typeface="Raleway" pitchFamily="34" charset="0"/>
                <a:ea typeface="Raleway" pitchFamily="34" charset="-122"/>
                <a:cs typeface="Raleway" pitchFamily="34" charset="-120"/>
              </a:rPr>
              <a:t>Inégalités persistantes dans l'accès à la terre et aux ressources productives</a:t>
            </a:r>
            <a:endParaRPr lang="en-US" sz="1300" dirty="0"/>
          </a:p>
        </p:txBody>
      </p:sp>
      <p:sp>
        <p:nvSpPr>
          <p:cNvPr id="15" name="Text 12"/>
          <p:cNvSpPr txBox="1"/>
          <p:nvPr/>
        </p:nvSpPr>
        <p:spPr>
          <a:xfrm>
            <a:off x="9486900" y="2576779"/>
            <a:ext cx="6186830" cy="200254"/>
          </a:xfrm>
          <a:prstGeom prst="rect">
            <a:avLst/>
          </a:prstGeom>
          <a:noFill/>
          <a:ln/>
        </p:spPr>
        <p:txBody>
          <a:bodyPr wrap="square" lIns="0" tIns="0" rIns="0" bIns="0" rtlCol="0" anchor="ctr"/>
          <a:lstStyle/>
          <a:p>
            <a:pPr marL="0" indent="0" algn="l">
              <a:buNone/>
            </a:pPr>
            <a:r>
              <a:rPr lang="en-US" sz="1300" dirty="0">
                <a:solidFill>
                  <a:srgbClr val="2C3E50"/>
                </a:solidFill>
                <a:latin typeface="Raleway" pitchFamily="34" charset="0"/>
                <a:ea typeface="Raleway" pitchFamily="34" charset="-122"/>
                <a:cs typeface="Raleway" pitchFamily="34" charset="-120"/>
              </a:rPr>
              <a:t>Sous-représentation des femmes dans les filières scientifiques et techniques</a:t>
            </a:r>
            <a:endParaRPr lang="en-US" sz="1300" dirty="0"/>
          </a:p>
        </p:txBody>
      </p:sp>
      <p:sp>
        <p:nvSpPr>
          <p:cNvPr id="16" name="Text 13"/>
          <p:cNvSpPr txBox="1"/>
          <p:nvPr/>
        </p:nvSpPr>
        <p:spPr>
          <a:xfrm>
            <a:off x="9486900" y="2931566"/>
            <a:ext cx="5662879" cy="200254"/>
          </a:xfrm>
          <a:prstGeom prst="rect">
            <a:avLst/>
          </a:prstGeom>
          <a:noFill/>
          <a:ln/>
        </p:spPr>
        <p:txBody>
          <a:bodyPr wrap="square" lIns="0" tIns="0" rIns="0" bIns="0" rtlCol="0" anchor="ctr"/>
          <a:lstStyle/>
          <a:p>
            <a:pPr marL="0" indent="0" algn="l">
              <a:buNone/>
            </a:pPr>
            <a:r>
              <a:rPr lang="en-US" sz="1300" dirty="0">
                <a:solidFill>
                  <a:srgbClr val="2C3E50"/>
                </a:solidFill>
                <a:latin typeface="Raleway" pitchFamily="34" charset="0"/>
                <a:ea typeface="Raleway" pitchFamily="34" charset="-122"/>
                <a:cs typeface="Raleway" pitchFamily="34" charset="-120"/>
              </a:rPr>
              <a:t>Pratiques culturelles limitant l'émancipation économique des femmes</a:t>
            </a:r>
            <a:endParaRPr lang="en-US" sz="1300" dirty="0"/>
          </a:p>
        </p:txBody>
      </p:sp>
      <p:sp>
        <p:nvSpPr>
          <p:cNvPr id="17" name="Shape 14"/>
          <p:cNvSpPr/>
          <p:nvPr/>
        </p:nvSpPr>
        <p:spPr>
          <a:xfrm>
            <a:off x="304495" y="3629254"/>
            <a:ext cx="8686800" cy="2819095"/>
          </a:xfrm>
          <a:prstGeom prst="roundRect">
            <a:avLst>
              <a:gd name="adj" fmla="val 877"/>
            </a:avLst>
          </a:prstGeom>
          <a:solidFill>
            <a:srgbClr val="FFFFFF"/>
          </a:solidFill>
          <a:ln/>
          <a:effectLst>
            <a:outerShdw blurRad="12700" dist="12700" dir="16200000" algn="bl" rotWithShape="0">
              <a:srgbClr val="000000">
                <a:alpha val="75000"/>
              </a:srgbClr>
            </a:outerShdw>
          </a:effectLst>
        </p:spPr>
      </p:sp>
      <p:sp>
        <p:nvSpPr>
          <p:cNvPr id="18" name="Shape 15"/>
          <p:cNvSpPr/>
          <p:nvPr/>
        </p:nvSpPr>
        <p:spPr>
          <a:xfrm>
            <a:off x="304495" y="3629254"/>
            <a:ext cx="47549" cy="2819095"/>
          </a:xfrm>
          <a:prstGeom prst="rect">
            <a:avLst/>
          </a:prstGeom>
          <a:solidFill>
            <a:srgbClr val="9C27B0"/>
          </a:solidFill>
          <a:ln/>
        </p:spPr>
      </p:sp>
      <p:sp>
        <p:nvSpPr>
          <p:cNvPr id="19" name="Shape 16"/>
          <p:cNvSpPr/>
          <p:nvPr/>
        </p:nvSpPr>
        <p:spPr>
          <a:xfrm>
            <a:off x="9296705" y="3629254"/>
            <a:ext cx="8686800" cy="2819095"/>
          </a:xfrm>
          <a:prstGeom prst="roundRect">
            <a:avLst>
              <a:gd name="adj" fmla="val 877"/>
            </a:avLst>
          </a:prstGeom>
          <a:solidFill>
            <a:srgbClr val="FFFFFF"/>
          </a:solidFill>
          <a:ln/>
          <a:effectLst>
            <a:outerShdw blurRad="12700" dist="12700" dir="16200000" algn="bl" rotWithShape="0">
              <a:srgbClr val="000000">
                <a:alpha val="75000"/>
              </a:srgbClr>
            </a:outerShdw>
          </a:effectLst>
        </p:spPr>
      </p:sp>
      <p:sp>
        <p:nvSpPr>
          <p:cNvPr id="20" name="Shape 17"/>
          <p:cNvSpPr/>
          <p:nvPr/>
        </p:nvSpPr>
        <p:spPr>
          <a:xfrm>
            <a:off x="9296705" y="3629254"/>
            <a:ext cx="47549" cy="2819095"/>
          </a:xfrm>
          <a:prstGeom prst="rect">
            <a:avLst/>
          </a:prstGeom>
          <a:solidFill>
            <a:srgbClr val="9C27B0"/>
          </a:solidFill>
          <a:ln/>
        </p:spPr>
      </p:sp>
      <p:sp>
        <p:nvSpPr>
          <p:cNvPr id="21" name="Shape 18"/>
          <p:cNvSpPr/>
          <p:nvPr/>
        </p:nvSpPr>
        <p:spPr>
          <a:xfrm>
            <a:off x="304495" y="6752844"/>
            <a:ext cx="8686800" cy="2819095"/>
          </a:xfrm>
          <a:prstGeom prst="roundRect">
            <a:avLst>
              <a:gd name="adj" fmla="val 877"/>
            </a:avLst>
          </a:prstGeom>
          <a:solidFill>
            <a:srgbClr val="FFFFFF"/>
          </a:solidFill>
          <a:ln/>
          <a:effectLst>
            <a:outerShdw blurRad="12700" dist="12700" dir="16200000" algn="bl" rotWithShape="0">
              <a:srgbClr val="000000">
                <a:alpha val="75000"/>
              </a:srgbClr>
            </a:outerShdw>
          </a:effectLst>
        </p:spPr>
      </p:sp>
      <p:sp>
        <p:nvSpPr>
          <p:cNvPr id="22" name="Shape 19"/>
          <p:cNvSpPr/>
          <p:nvPr/>
        </p:nvSpPr>
        <p:spPr>
          <a:xfrm>
            <a:off x="304495" y="6752844"/>
            <a:ext cx="47549" cy="2819095"/>
          </a:xfrm>
          <a:prstGeom prst="rect">
            <a:avLst/>
          </a:prstGeom>
          <a:solidFill>
            <a:srgbClr val="9C27B0"/>
          </a:solidFill>
          <a:ln/>
        </p:spPr>
      </p:sp>
      <p:sp>
        <p:nvSpPr>
          <p:cNvPr id="23" name="Shape 20"/>
          <p:cNvSpPr/>
          <p:nvPr/>
        </p:nvSpPr>
        <p:spPr>
          <a:xfrm>
            <a:off x="9296705" y="6752844"/>
            <a:ext cx="8686800" cy="2819095"/>
          </a:xfrm>
          <a:prstGeom prst="roundRect">
            <a:avLst>
              <a:gd name="adj" fmla="val 877"/>
            </a:avLst>
          </a:prstGeom>
          <a:solidFill>
            <a:srgbClr val="FFFFFF"/>
          </a:solidFill>
          <a:ln/>
          <a:effectLst>
            <a:outerShdw blurRad="12700" dist="12700" dir="16200000" algn="bl" rotWithShape="0">
              <a:srgbClr val="000000">
                <a:alpha val="75000"/>
              </a:srgbClr>
            </a:outerShdw>
          </a:effectLst>
        </p:spPr>
      </p:sp>
      <p:sp>
        <p:nvSpPr>
          <p:cNvPr id="24" name="Shape 21"/>
          <p:cNvSpPr/>
          <p:nvPr/>
        </p:nvSpPr>
        <p:spPr>
          <a:xfrm>
            <a:off x="9296705" y="6752844"/>
            <a:ext cx="47549" cy="2819095"/>
          </a:xfrm>
          <a:prstGeom prst="rect">
            <a:avLst/>
          </a:prstGeom>
          <a:solidFill>
            <a:srgbClr val="9C27B0"/>
          </a:solidFill>
          <a:ln/>
        </p:spPr>
      </p:sp>
      <p:sp>
        <p:nvSpPr>
          <p:cNvPr id="25" name="Text 22"/>
          <p:cNvSpPr txBox="1"/>
          <p:nvPr/>
        </p:nvSpPr>
        <p:spPr>
          <a:xfrm>
            <a:off x="543154" y="3838651"/>
            <a:ext cx="4163263" cy="228600"/>
          </a:xfrm>
          <a:prstGeom prst="rect">
            <a:avLst/>
          </a:prstGeom>
          <a:noFill/>
          <a:ln/>
        </p:spPr>
        <p:txBody>
          <a:bodyPr wrap="square" lIns="0" tIns="0" rIns="0" bIns="0" rtlCol="0" anchor="ctr"/>
          <a:lstStyle/>
          <a:p>
            <a:pPr marL="0" indent="0" algn="l">
              <a:buNone/>
            </a:pPr>
            <a:r>
              <a:rPr lang="en-US" sz="1500" b="1" dirty="0">
                <a:solidFill>
                  <a:srgbClr val="6D28D9"/>
                </a:solidFill>
                <a:latin typeface="Raleway" pitchFamily="34" charset="0"/>
                <a:ea typeface="Raleway" pitchFamily="34" charset="-122"/>
                <a:cs typeface="Raleway" pitchFamily="34" charset="-120"/>
              </a:rPr>
              <a:t>1. Autonomisation Économique des Femmes</a:t>
            </a:r>
            <a:endParaRPr lang="en-US" sz="1500" dirty="0"/>
          </a:p>
        </p:txBody>
      </p:sp>
      <p:sp>
        <p:nvSpPr>
          <p:cNvPr id="26" name="Text 23"/>
          <p:cNvSpPr txBox="1"/>
          <p:nvPr/>
        </p:nvSpPr>
        <p:spPr>
          <a:xfrm>
            <a:off x="9534449" y="3838651"/>
            <a:ext cx="3419856" cy="228600"/>
          </a:xfrm>
          <a:prstGeom prst="rect">
            <a:avLst/>
          </a:prstGeom>
          <a:noFill/>
          <a:ln/>
        </p:spPr>
        <p:txBody>
          <a:bodyPr wrap="square" lIns="0" tIns="0" rIns="0" bIns="0" rtlCol="0" anchor="ctr"/>
          <a:lstStyle/>
          <a:p>
            <a:pPr marL="0" indent="0" algn="l">
              <a:buNone/>
            </a:pPr>
            <a:r>
              <a:rPr lang="en-US" sz="1500" b="1" dirty="0">
                <a:solidFill>
                  <a:srgbClr val="6D28D9"/>
                </a:solidFill>
                <a:latin typeface="Raleway" pitchFamily="34" charset="0"/>
                <a:ea typeface="Raleway" pitchFamily="34" charset="-122"/>
                <a:cs typeface="Raleway" pitchFamily="34" charset="-120"/>
              </a:rPr>
              <a:t>2. Promotion du Leadership Féminin</a:t>
            </a:r>
            <a:endParaRPr lang="en-US" sz="1500" dirty="0"/>
          </a:p>
        </p:txBody>
      </p:sp>
      <p:sp>
        <p:nvSpPr>
          <p:cNvPr id="27" name="Text 24"/>
          <p:cNvSpPr txBox="1"/>
          <p:nvPr/>
        </p:nvSpPr>
        <p:spPr>
          <a:xfrm>
            <a:off x="543154" y="6963156"/>
            <a:ext cx="3381451" cy="228600"/>
          </a:xfrm>
          <a:prstGeom prst="rect">
            <a:avLst/>
          </a:prstGeom>
          <a:noFill/>
          <a:ln/>
        </p:spPr>
        <p:txBody>
          <a:bodyPr wrap="square" lIns="0" tIns="0" rIns="0" bIns="0" rtlCol="0" anchor="ctr"/>
          <a:lstStyle/>
          <a:p>
            <a:pPr marL="0" indent="0" algn="l">
              <a:buNone/>
            </a:pPr>
            <a:r>
              <a:rPr lang="en-US" sz="1500" b="1" dirty="0">
                <a:solidFill>
                  <a:srgbClr val="6D28D9"/>
                </a:solidFill>
                <a:latin typeface="Raleway" pitchFamily="34" charset="0"/>
                <a:ea typeface="Raleway" pitchFamily="34" charset="-122"/>
                <a:cs typeface="Raleway" pitchFamily="34" charset="-120"/>
              </a:rPr>
              <a:t>3. Éducation et Formation des Filles</a:t>
            </a:r>
            <a:endParaRPr lang="en-US" sz="1500" dirty="0"/>
          </a:p>
        </p:txBody>
      </p:sp>
      <p:sp>
        <p:nvSpPr>
          <p:cNvPr id="28" name="Text 25"/>
          <p:cNvSpPr txBox="1"/>
          <p:nvPr/>
        </p:nvSpPr>
        <p:spPr>
          <a:xfrm>
            <a:off x="9534449" y="6963156"/>
            <a:ext cx="4601261" cy="228600"/>
          </a:xfrm>
          <a:prstGeom prst="rect">
            <a:avLst/>
          </a:prstGeom>
          <a:noFill/>
          <a:ln/>
        </p:spPr>
        <p:txBody>
          <a:bodyPr wrap="square" lIns="0" tIns="0" rIns="0" bIns="0" rtlCol="0" anchor="ctr"/>
          <a:lstStyle/>
          <a:p>
            <a:pPr marL="0" indent="0" algn="l">
              <a:buNone/>
            </a:pPr>
            <a:r>
              <a:rPr lang="en-US" sz="1500" b="1" dirty="0">
                <a:solidFill>
                  <a:srgbClr val="6D28D9"/>
                </a:solidFill>
                <a:latin typeface="Raleway" pitchFamily="34" charset="0"/>
                <a:ea typeface="Raleway" pitchFamily="34" charset="-122"/>
                <a:cs typeface="Raleway" pitchFamily="34" charset="-120"/>
              </a:rPr>
              <a:t>4. Lutte Contre les Violences Basées sur le Genre</a:t>
            </a:r>
            <a:endParaRPr lang="en-US" sz="1500" dirty="0"/>
          </a:p>
        </p:txBody>
      </p:sp>
      <p:sp>
        <p:nvSpPr>
          <p:cNvPr id="29" name="Text 26"/>
          <p:cNvSpPr txBox="1"/>
          <p:nvPr/>
        </p:nvSpPr>
        <p:spPr>
          <a:xfrm>
            <a:off x="694944" y="4219956"/>
            <a:ext cx="1124712"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Activités clés :</a:t>
            </a:r>
            <a:endParaRPr lang="en-US" sz="1200" dirty="0"/>
          </a:p>
        </p:txBody>
      </p:sp>
      <p:sp>
        <p:nvSpPr>
          <p:cNvPr id="30" name="Text 27"/>
          <p:cNvSpPr txBox="1"/>
          <p:nvPr/>
        </p:nvSpPr>
        <p:spPr>
          <a:xfrm>
            <a:off x="9687154" y="4219956"/>
            <a:ext cx="1124712"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Activités clés :</a:t>
            </a:r>
            <a:endParaRPr lang="en-US" sz="1200" dirty="0"/>
          </a:p>
        </p:txBody>
      </p:sp>
      <p:sp>
        <p:nvSpPr>
          <p:cNvPr id="31" name="Text 28"/>
          <p:cNvSpPr txBox="1"/>
          <p:nvPr/>
        </p:nvSpPr>
        <p:spPr>
          <a:xfrm>
            <a:off x="694944" y="7343546"/>
            <a:ext cx="1124712"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Activités clés :</a:t>
            </a:r>
            <a:endParaRPr lang="en-US" sz="1200" dirty="0"/>
          </a:p>
        </p:txBody>
      </p:sp>
      <p:sp>
        <p:nvSpPr>
          <p:cNvPr id="32" name="Text 29"/>
          <p:cNvSpPr txBox="1"/>
          <p:nvPr/>
        </p:nvSpPr>
        <p:spPr>
          <a:xfrm>
            <a:off x="9687154" y="7343546"/>
            <a:ext cx="1124712"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Activités clés :</a:t>
            </a:r>
            <a:endParaRPr lang="en-US" sz="1200" dirty="0"/>
          </a:p>
        </p:txBody>
      </p:sp>
      <p:sp>
        <p:nvSpPr>
          <p:cNvPr id="33" name="Text 30"/>
          <p:cNvSpPr txBox="1"/>
          <p:nvPr/>
        </p:nvSpPr>
        <p:spPr>
          <a:xfrm>
            <a:off x="923544" y="4524451"/>
            <a:ext cx="4362602"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Création de coopératives féminines avec accès aux marchés</a:t>
            </a:r>
            <a:endParaRPr lang="en-US" sz="1200" dirty="0"/>
          </a:p>
        </p:txBody>
      </p:sp>
      <p:sp>
        <p:nvSpPr>
          <p:cNvPr id="34" name="Text 31"/>
          <p:cNvSpPr txBox="1"/>
          <p:nvPr/>
        </p:nvSpPr>
        <p:spPr>
          <a:xfrm>
            <a:off x="923544" y="4791456"/>
            <a:ext cx="4934102"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Formation en entrepreneuriat et gestion financière pour 500 femmes</a:t>
            </a:r>
            <a:endParaRPr lang="en-US" sz="1200" dirty="0"/>
          </a:p>
        </p:txBody>
      </p:sp>
      <p:sp>
        <p:nvSpPr>
          <p:cNvPr id="35" name="Text 32"/>
          <p:cNvSpPr txBox="1"/>
          <p:nvPr/>
        </p:nvSpPr>
        <p:spPr>
          <a:xfrm>
            <a:off x="923544" y="5057546"/>
            <a:ext cx="4229100"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Mise en place d'un fonds rotatif d'appui aux AGR féminines</a:t>
            </a:r>
            <a:endParaRPr lang="en-US" sz="1200" dirty="0"/>
          </a:p>
        </p:txBody>
      </p:sp>
      <p:sp>
        <p:nvSpPr>
          <p:cNvPr id="36" name="Text 33"/>
          <p:cNvSpPr txBox="1"/>
          <p:nvPr/>
        </p:nvSpPr>
        <p:spPr>
          <a:xfrm>
            <a:off x="923544" y="5324551"/>
            <a:ext cx="4325112"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Plaidoyer pour l'accès équitable aux ressources productives</a:t>
            </a:r>
            <a:endParaRPr lang="en-US" sz="1200" dirty="0"/>
          </a:p>
        </p:txBody>
      </p:sp>
      <p:sp>
        <p:nvSpPr>
          <p:cNvPr id="37" name="Text 34"/>
          <p:cNvSpPr txBox="1"/>
          <p:nvPr/>
        </p:nvSpPr>
        <p:spPr>
          <a:xfrm>
            <a:off x="9915754" y="4524451"/>
            <a:ext cx="4219956"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Programme de mentorat pour 300 jeunes femmes leaders</a:t>
            </a:r>
            <a:endParaRPr lang="en-US" sz="1200" dirty="0"/>
          </a:p>
        </p:txBody>
      </p:sp>
      <p:sp>
        <p:nvSpPr>
          <p:cNvPr id="38" name="Text 35"/>
          <p:cNvSpPr txBox="1"/>
          <p:nvPr/>
        </p:nvSpPr>
        <p:spPr>
          <a:xfrm>
            <a:off x="9915754" y="4791456"/>
            <a:ext cx="4457700"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Formations en leadership transformationnel et prise de parole</a:t>
            </a:r>
            <a:endParaRPr lang="en-US" sz="1200" dirty="0"/>
          </a:p>
        </p:txBody>
      </p:sp>
      <p:sp>
        <p:nvSpPr>
          <p:cNvPr id="39" name="Text 36"/>
          <p:cNvSpPr txBox="1"/>
          <p:nvPr/>
        </p:nvSpPr>
        <p:spPr>
          <a:xfrm>
            <a:off x="9915754" y="5057546"/>
            <a:ext cx="5115154"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Campagnes de sensibilisation sur la participation politique des femmes</a:t>
            </a:r>
            <a:endParaRPr lang="en-US" sz="1200" dirty="0"/>
          </a:p>
        </p:txBody>
      </p:sp>
      <p:sp>
        <p:nvSpPr>
          <p:cNvPr id="40" name="Text 37"/>
          <p:cNvSpPr txBox="1"/>
          <p:nvPr/>
        </p:nvSpPr>
        <p:spPr>
          <a:xfrm>
            <a:off x="9915754" y="5324551"/>
            <a:ext cx="4277563"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Création d'un réseau des femmes leaders communautaires</a:t>
            </a:r>
            <a:endParaRPr lang="en-US" sz="1200" dirty="0"/>
          </a:p>
        </p:txBody>
      </p:sp>
      <p:sp>
        <p:nvSpPr>
          <p:cNvPr id="41" name="Text 38"/>
          <p:cNvSpPr txBox="1"/>
          <p:nvPr/>
        </p:nvSpPr>
        <p:spPr>
          <a:xfrm>
            <a:off x="923544" y="7648956"/>
            <a:ext cx="5629961"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Programme de bourses pour 200 jeunes filles dans l'enseignement secondaire</a:t>
            </a:r>
            <a:endParaRPr lang="en-US" sz="1200" dirty="0"/>
          </a:p>
        </p:txBody>
      </p:sp>
      <p:sp>
        <p:nvSpPr>
          <p:cNvPr id="42" name="Text 39"/>
          <p:cNvSpPr txBox="1"/>
          <p:nvPr/>
        </p:nvSpPr>
        <p:spPr>
          <a:xfrm>
            <a:off x="923544" y="7915046"/>
            <a:ext cx="4620463"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Soutien à l'orientation vers les filières STEM pour les jeunes filles</a:t>
            </a:r>
            <a:endParaRPr lang="en-US" sz="1200" dirty="0"/>
          </a:p>
        </p:txBody>
      </p:sp>
      <p:sp>
        <p:nvSpPr>
          <p:cNvPr id="43" name="Text 40"/>
          <p:cNvSpPr txBox="1"/>
          <p:nvPr/>
        </p:nvSpPr>
        <p:spPr>
          <a:xfrm>
            <a:off x="923544" y="8182051"/>
            <a:ext cx="5067605"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Mise en place de centres d'alphabétisation fonctionnelle pour femmes</a:t>
            </a:r>
            <a:endParaRPr lang="en-US" sz="1200" dirty="0"/>
          </a:p>
        </p:txBody>
      </p:sp>
      <p:sp>
        <p:nvSpPr>
          <p:cNvPr id="44" name="Text 41"/>
          <p:cNvSpPr txBox="1"/>
          <p:nvPr/>
        </p:nvSpPr>
        <p:spPr>
          <a:xfrm>
            <a:off x="923544" y="8449056"/>
            <a:ext cx="4467758"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Plaidoyer contre les abandons scolaires et mariages précoces</a:t>
            </a:r>
            <a:endParaRPr lang="en-US" sz="1200" dirty="0"/>
          </a:p>
        </p:txBody>
      </p:sp>
      <p:sp>
        <p:nvSpPr>
          <p:cNvPr id="45" name="Text 42"/>
          <p:cNvSpPr txBox="1"/>
          <p:nvPr/>
        </p:nvSpPr>
        <p:spPr>
          <a:xfrm>
            <a:off x="9915754" y="7648956"/>
            <a:ext cx="4696358"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Création d'espaces d'écoute et d'accompagnement psychosocial</a:t>
            </a:r>
            <a:endParaRPr lang="en-US" sz="1200" dirty="0"/>
          </a:p>
        </p:txBody>
      </p:sp>
      <p:sp>
        <p:nvSpPr>
          <p:cNvPr id="46" name="Text 43"/>
          <p:cNvSpPr txBox="1"/>
          <p:nvPr/>
        </p:nvSpPr>
        <p:spPr>
          <a:xfrm>
            <a:off x="9915754" y="7915046"/>
            <a:ext cx="3762756"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Formation des acteurs communautaires sur les VBG</a:t>
            </a:r>
            <a:endParaRPr lang="en-US" sz="1200" dirty="0"/>
          </a:p>
        </p:txBody>
      </p:sp>
      <p:sp>
        <p:nvSpPr>
          <p:cNvPr id="47" name="Text 44"/>
          <p:cNvSpPr txBox="1"/>
          <p:nvPr/>
        </p:nvSpPr>
        <p:spPr>
          <a:xfrm>
            <a:off x="9915754" y="8182051"/>
            <a:ext cx="3296412"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Campagnes de sensibilisation multi-supports</a:t>
            </a:r>
            <a:endParaRPr lang="en-US" sz="1200" dirty="0"/>
          </a:p>
        </p:txBody>
      </p:sp>
      <p:sp>
        <p:nvSpPr>
          <p:cNvPr id="48" name="Text 45"/>
          <p:cNvSpPr txBox="1"/>
          <p:nvPr/>
        </p:nvSpPr>
        <p:spPr>
          <a:xfrm>
            <a:off x="9915754" y="8449056"/>
            <a:ext cx="3238805"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Appui juridique aux survivantes de violences</a:t>
            </a:r>
            <a:endParaRPr lang="en-US" sz="1200" dirty="0"/>
          </a:p>
        </p:txBody>
      </p:sp>
      <p:sp>
        <p:nvSpPr>
          <p:cNvPr id="49" name="Text 46"/>
          <p:cNvSpPr txBox="1"/>
          <p:nvPr/>
        </p:nvSpPr>
        <p:spPr>
          <a:xfrm>
            <a:off x="694944" y="5705856"/>
            <a:ext cx="981151"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Indicateurs :</a:t>
            </a:r>
            <a:endParaRPr lang="en-US" sz="1200" dirty="0"/>
          </a:p>
        </p:txBody>
      </p:sp>
      <p:sp>
        <p:nvSpPr>
          <p:cNvPr id="50" name="Text 47"/>
          <p:cNvSpPr txBox="1"/>
          <p:nvPr/>
        </p:nvSpPr>
        <p:spPr>
          <a:xfrm>
            <a:off x="9687154" y="5705856"/>
            <a:ext cx="981151"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Indicateurs :</a:t>
            </a:r>
            <a:endParaRPr lang="en-US" sz="1200" dirty="0"/>
          </a:p>
        </p:txBody>
      </p:sp>
      <p:sp>
        <p:nvSpPr>
          <p:cNvPr id="51" name="Text 48"/>
          <p:cNvSpPr txBox="1"/>
          <p:nvPr/>
        </p:nvSpPr>
        <p:spPr>
          <a:xfrm>
            <a:off x="694944" y="8829446"/>
            <a:ext cx="981151"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Indicateurs :</a:t>
            </a:r>
            <a:endParaRPr lang="en-US" sz="1200" dirty="0"/>
          </a:p>
        </p:txBody>
      </p:sp>
      <p:sp>
        <p:nvSpPr>
          <p:cNvPr id="52" name="Text 49"/>
          <p:cNvSpPr txBox="1"/>
          <p:nvPr/>
        </p:nvSpPr>
        <p:spPr>
          <a:xfrm>
            <a:off x="9687154" y="8829446"/>
            <a:ext cx="981151"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Indicateurs :</a:t>
            </a:r>
            <a:endParaRPr lang="en-US" sz="1200" dirty="0"/>
          </a:p>
        </p:txBody>
      </p:sp>
      <p:sp>
        <p:nvSpPr>
          <p:cNvPr id="53" name="Shape 50"/>
          <p:cNvSpPr/>
          <p:nvPr/>
        </p:nvSpPr>
        <p:spPr>
          <a:xfrm>
            <a:off x="694944" y="5991149"/>
            <a:ext cx="1285646" cy="267005"/>
          </a:xfrm>
          <a:prstGeom prst="rect">
            <a:avLst/>
          </a:prstGeom>
          <a:solidFill>
            <a:srgbClr val="9C27B0">
              <a:alpha val="15000"/>
            </a:srgbClr>
          </a:solidFill>
          <a:ln/>
        </p:spPr>
      </p:sp>
      <p:sp>
        <p:nvSpPr>
          <p:cNvPr id="54" name="Shape 51"/>
          <p:cNvSpPr/>
          <p:nvPr/>
        </p:nvSpPr>
        <p:spPr>
          <a:xfrm>
            <a:off x="694944" y="5991149"/>
            <a:ext cx="38405" cy="267005"/>
          </a:xfrm>
          <a:prstGeom prst="rect">
            <a:avLst/>
          </a:prstGeom>
          <a:solidFill>
            <a:srgbClr val="9C27B0"/>
          </a:solidFill>
          <a:ln/>
        </p:spPr>
      </p:sp>
      <p:sp>
        <p:nvSpPr>
          <p:cNvPr id="55" name="Shape 52"/>
          <p:cNvSpPr/>
          <p:nvPr/>
        </p:nvSpPr>
        <p:spPr>
          <a:xfrm>
            <a:off x="2049170" y="5991149"/>
            <a:ext cx="1676095" cy="267005"/>
          </a:xfrm>
          <a:prstGeom prst="rect">
            <a:avLst/>
          </a:prstGeom>
          <a:solidFill>
            <a:srgbClr val="9C27B0">
              <a:alpha val="15000"/>
            </a:srgbClr>
          </a:solidFill>
          <a:ln/>
        </p:spPr>
      </p:sp>
      <p:sp>
        <p:nvSpPr>
          <p:cNvPr id="56" name="Shape 53"/>
          <p:cNvSpPr/>
          <p:nvPr/>
        </p:nvSpPr>
        <p:spPr>
          <a:xfrm>
            <a:off x="2049170" y="5991149"/>
            <a:ext cx="38405" cy="267005"/>
          </a:xfrm>
          <a:prstGeom prst="rect">
            <a:avLst/>
          </a:prstGeom>
          <a:solidFill>
            <a:srgbClr val="9C27B0"/>
          </a:solidFill>
          <a:ln/>
        </p:spPr>
      </p:sp>
      <p:sp>
        <p:nvSpPr>
          <p:cNvPr id="57" name="Shape 54"/>
          <p:cNvSpPr/>
          <p:nvPr/>
        </p:nvSpPr>
        <p:spPr>
          <a:xfrm>
            <a:off x="3799332" y="5991149"/>
            <a:ext cx="1914754" cy="267005"/>
          </a:xfrm>
          <a:prstGeom prst="rect">
            <a:avLst/>
          </a:prstGeom>
          <a:solidFill>
            <a:srgbClr val="9C27B0">
              <a:alpha val="15000"/>
            </a:srgbClr>
          </a:solidFill>
          <a:ln/>
        </p:spPr>
      </p:sp>
      <p:sp>
        <p:nvSpPr>
          <p:cNvPr id="58" name="Shape 55"/>
          <p:cNvSpPr/>
          <p:nvPr/>
        </p:nvSpPr>
        <p:spPr>
          <a:xfrm>
            <a:off x="3799332" y="5991149"/>
            <a:ext cx="38405" cy="267005"/>
          </a:xfrm>
          <a:prstGeom prst="rect">
            <a:avLst/>
          </a:prstGeom>
          <a:solidFill>
            <a:srgbClr val="9C27B0"/>
          </a:solidFill>
          <a:ln/>
        </p:spPr>
      </p:sp>
      <p:sp>
        <p:nvSpPr>
          <p:cNvPr id="59" name="Shape 56"/>
          <p:cNvSpPr/>
          <p:nvPr/>
        </p:nvSpPr>
        <p:spPr>
          <a:xfrm>
            <a:off x="9687154" y="5991149"/>
            <a:ext cx="2219249" cy="267005"/>
          </a:xfrm>
          <a:prstGeom prst="rect">
            <a:avLst/>
          </a:prstGeom>
          <a:solidFill>
            <a:srgbClr val="9C27B0">
              <a:alpha val="15000"/>
            </a:srgbClr>
          </a:solidFill>
          <a:ln/>
        </p:spPr>
      </p:sp>
      <p:sp>
        <p:nvSpPr>
          <p:cNvPr id="60" name="Shape 57"/>
          <p:cNvSpPr/>
          <p:nvPr/>
        </p:nvSpPr>
        <p:spPr>
          <a:xfrm>
            <a:off x="9687154" y="5991149"/>
            <a:ext cx="38405" cy="267005"/>
          </a:xfrm>
          <a:prstGeom prst="rect">
            <a:avLst/>
          </a:prstGeom>
          <a:solidFill>
            <a:srgbClr val="9C27B0"/>
          </a:solidFill>
          <a:ln/>
        </p:spPr>
      </p:sp>
      <p:sp>
        <p:nvSpPr>
          <p:cNvPr id="61" name="Shape 58"/>
          <p:cNvSpPr/>
          <p:nvPr/>
        </p:nvSpPr>
        <p:spPr>
          <a:xfrm>
            <a:off x="11975897" y="5991149"/>
            <a:ext cx="1990649" cy="267005"/>
          </a:xfrm>
          <a:prstGeom prst="rect">
            <a:avLst/>
          </a:prstGeom>
          <a:solidFill>
            <a:srgbClr val="9C27B0">
              <a:alpha val="15000"/>
            </a:srgbClr>
          </a:solidFill>
          <a:ln/>
        </p:spPr>
      </p:sp>
      <p:sp>
        <p:nvSpPr>
          <p:cNvPr id="62" name="Shape 59"/>
          <p:cNvSpPr/>
          <p:nvPr/>
        </p:nvSpPr>
        <p:spPr>
          <a:xfrm>
            <a:off x="11975897" y="5991149"/>
            <a:ext cx="38405" cy="267005"/>
          </a:xfrm>
          <a:prstGeom prst="rect">
            <a:avLst/>
          </a:prstGeom>
          <a:solidFill>
            <a:srgbClr val="9C27B0"/>
          </a:solidFill>
          <a:ln/>
        </p:spPr>
      </p:sp>
      <p:sp>
        <p:nvSpPr>
          <p:cNvPr id="63" name="Shape 60"/>
          <p:cNvSpPr/>
          <p:nvPr/>
        </p:nvSpPr>
        <p:spPr>
          <a:xfrm>
            <a:off x="14040612" y="5991149"/>
            <a:ext cx="1781251" cy="267005"/>
          </a:xfrm>
          <a:prstGeom prst="rect">
            <a:avLst/>
          </a:prstGeom>
          <a:solidFill>
            <a:srgbClr val="9C27B0">
              <a:alpha val="15000"/>
            </a:srgbClr>
          </a:solidFill>
          <a:ln/>
        </p:spPr>
      </p:sp>
      <p:sp>
        <p:nvSpPr>
          <p:cNvPr id="64" name="Shape 61"/>
          <p:cNvSpPr/>
          <p:nvPr/>
        </p:nvSpPr>
        <p:spPr>
          <a:xfrm>
            <a:off x="14040612" y="5991149"/>
            <a:ext cx="38405" cy="267005"/>
          </a:xfrm>
          <a:prstGeom prst="rect">
            <a:avLst/>
          </a:prstGeom>
          <a:solidFill>
            <a:srgbClr val="9C27B0"/>
          </a:solidFill>
          <a:ln/>
        </p:spPr>
      </p:sp>
      <p:sp>
        <p:nvSpPr>
          <p:cNvPr id="65" name="Shape 62"/>
          <p:cNvSpPr/>
          <p:nvPr/>
        </p:nvSpPr>
        <p:spPr>
          <a:xfrm>
            <a:off x="694944" y="9115654"/>
            <a:ext cx="1895551" cy="267005"/>
          </a:xfrm>
          <a:prstGeom prst="rect">
            <a:avLst/>
          </a:prstGeom>
          <a:solidFill>
            <a:srgbClr val="9C27B0">
              <a:alpha val="15000"/>
            </a:srgbClr>
          </a:solidFill>
          <a:ln/>
        </p:spPr>
      </p:sp>
      <p:sp>
        <p:nvSpPr>
          <p:cNvPr id="66" name="Shape 63"/>
          <p:cNvSpPr/>
          <p:nvPr/>
        </p:nvSpPr>
        <p:spPr>
          <a:xfrm>
            <a:off x="694944" y="9115654"/>
            <a:ext cx="38405" cy="267005"/>
          </a:xfrm>
          <a:prstGeom prst="rect">
            <a:avLst/>
          </a:prstGeom>
          <a:solidFill>
            <a:srgbClr val="9C27B0"/>
          </a:solidFill>
          <a:ln/>
        </p:spPr>
      </p:sp>
      <p:sp>
        <p:nvSpPr>
          <p:cNvPr id="67" name="Shape 64"/>
          <p:cNvSpPr/>
          <p:nvPr/>
        </p:nvSpPr>
        <p:spPr>
          <a:xfrm>
            <a:off x="2666390" y="9115654"/>
            <a:ext cx="1904695" cy="267005"/>
          </a:xfrm>
          <a:prstGeom prst="rect">
            <a:avLst/>
          </a:prstGeom>
          <a:solidFill>
            <a:srgbClr val="9C27B0">
              <a:alpha val="15000"/>
            </a:srgbClr>
          </a:solidFill>
          <a:ln/>
        </p:spPr>
      </p:sp>
      <p:sp>
        <p:nvSpPr>
          <p:cNvPr id="68" name="Shape 65"/>
          <p:cNvSpPr/>
          <p:nvPr/>
        </p:nvSpPr>
        <p:spPr>
          <a:xfrm>
            <a:off x="2666390" y="9115654"/>
            <a:ext cx="38405" cy="267005"/>
          </a:xfrm>
          <a:prstGeom prst="rect">
            <a:avLst/>
          </a:prstGeom>
          <a:solidFill>
            <a:srgbClr val="9C27B0"/>
          </a:solidFill>
          <a:ln/>
        </p:spPr>
      </p:sp>
      <p:sp>
        <p:nvSpPr>
          <p:cNvPr id="69" name="Shape 66"/>
          <p:cNvSpPr/>
          <p:nvPr/>
        </p:nvSpPr>
        <p:spPr>
          <a:xfrm>
            <a:off x="4641494" y="9115654"/>
            <a:ext cx="1952244" cy="267005"/>
          </a:xfrm>
          <a:prstGeom prst="rect">
            <a:avLst/>
          </a:prstGeom>
          <a:solidFill>
            <a:srgbClr val="9C27B0">
              <a:alpha val="15000"/>
            </a:srgbClr>
          </a:solidFill>
          <a:ln/>
        </p:spPr>
      </p:sp>
      <p:sp>
        <p:nvSpPr>
          <p:cNvPr id="70" name="Shape 67"/>
          <p:cNvSpPr/>
          <p:nvPr/>
        </p:nvSpPr>
        <p:spPr>
          <a:xfrm>
            <a:off x="4641494" y="9115654"/>
            <a:ext cx="38405" cy="267005"/>
          </a:xfrm>
          <a:prstGeom prst="rect">
            <a:avLst/>
          </a:prstGeom>
          <a:solidFill>
            <a:srgbClr val="9C27B0"/>
          </a:solidFill>
          <a:ln/>
        </p:spPr>
      </p:sp>
      <p:sp>
        <p:nvSpPr>
          <p:cNvPr id="71" name="Shape 68"/>
          <p:cNvSpPr/>
          <p:nvPr/>
        </p:nvSpPr>
        <p:spPr>
          <a:xfrm>
            <a:off x="9687154" y="9115654"/>
            <a:ext cx="1457554" cy="267005"/>
          </a:xfrm>
          <a:prstGeom prst="rect">
            <a:avLst/>
          </a:prstGeom>
          <a:solidFill>
            <a:srgbClr val="9C27B0">
              <a:alpha val="15000"/>
            </a:srgbClr>
          </a:solidFill>
          <a:ln/>
        </p:spPr>
      </p:sp>
      <p:sp>
        <p:nvSpPr>
          <p:cNvPr id="72" name="Shape 69"/>
          <p:cNvSpPr/>
          <p:nvPr/>
        </p:nvSpPr>
        <p:spPr>
          <a:xfrm>
            <a:off x="9687154" y="9115654"/>
            <a:ext cx="38405" cy="267005"/>
          </a:xfrm>
          <a:prstGeom prst="rect">
            <a:avLst/>
          </a:prstGeom>
          <a:solidFill>
            <a:srgbClr val="9C27B0"/>
          </a:solidFill>
          <a:ln/>
        </p:spPr>
      </p:sp>
      <p:sp>
        <p:nvSpPr>
          <p:cNvPr id="73" name="Shape 70"/>
          <p:cNvSpPr/>
          <p:nvPr/>
        </p:nvSpPr>
        <p:spPr>
          <a:xfrm>
            <a:off x="11220602" y="9115654"/>
            <a:ext cx="1943100" cy="267005"/>
          </a:xfrm>
          <a:prstGeom prst="rect">
            <a:avLst/>
          </a:prstGeom>
          <a:solidFill>
            <a:srgbClr val="9C27B0">
              <a:alpha val="15000"/>
            </a:srgbClr>
          </a:solidFill>
          <a:ln/>
        </p:spPr>
      </p:sp>
      <p:sp>
        <p:nvSpPr>
          <p:cNvPr id="74" name="Shape 71"/>
          <p:cNvSpPr/>
          <p:nvPr/>
        </p:nvSpPr>
        <p:spPr>
          <a:xfrm>
            <a:off x="11220602" y="9115654"/>
            <a:ext cx="38405" cy="267005"/>
          </a:xfrm>
          <a:prstGeom prst="rect">
            <a:avLst/>
          </a:prstGeom>
          <a:solidFill>
            <a:srgbClr val="9C27B0"/>
          </a:solidFill>
          <a:ln/>
        </p:spPr>
      </p:sp>
      <p:sp>
        <p:nvSpPr>
          <p:cNvPr id="75" name="Shape 72"/>
          <p:cNvSpPr/>
          <p:nvPr/>
        </p:nvSpPr>
        <p:spPr>
          <a:xfrm>
            <a:off x="13230454" y="9115654"/>
            <a:ext cx="1447495" cy="267005"/>
          </a:xfrm>
          <a:prstGeom prst="rect">
            <a:avLst/>
          </a:prstGeom>
          <a:solidFill>
            <a:srgbClr val="9C27B0">
              <a:alpha val="15000"/>
            </a:srgbClr>
          </a:solidFill>
          <a:ln/>
        </p:spPr>
      </p:sp>
      <p:sp>
        <p:nvSpPr>
          <p:cNvPr id="76" name="Shape 73"/>
          <p:cNvSpPr/>
          <p:nvPr/>
        </p:nvSpPr>
        <p:spPr>
          <a:xfrm>
            <a:off x="13230454" y="9115654"/>
            <a:ext cx="38405" cy="267005"/>
          </a:xfrm>
          <a:prstGeom prst="rect">
            <a:avLst/>
          </a:prstGeom>
          <a:solidFill>
            <a:srgbClr val="9C27B0"/>
          </a:solidFill>
          <a:ln/>
        </p:spPr>
      </p:sp>
      <p:sp>
        <p:nvSpPr>
          <p:cNvPr id="77" name="Text 74"/>
          <p:cNvSpPr txBox="1"/>
          <p:nvPr/>
        </p:nvSpPr>
        <p:spPr>
          <a:xfrm>
            <a:off x="847649" y="6048756"/>
            <a:ext cx="1119226" cy="152705"/>
          </a:xfrm>
          <a:prstGeom prst="rect">
            <a:avLst/>
          </a:prstGeom>
          <a:noFill/>
          <a:ln/>
        </p:spPr>
        <p:txBody>
          <a:bodyPr wrap="square" lIns="0" tIns="0" rIns="0" bIns="0" rtlCol="0" anchor="ctr"/>
          <a:lstStyle/>
          <a:p>
            <a:pPr marL="0" indent="0" algn="l">
              <a:buNone/>
            </a:pPr>
            <a:r>
              <a:rPr lang="en-US" sz="1000" dirty="0">
                <a:solidFill>
                  <a:srgbClr val="2C3E50"/>
                </a:solidFill>
                <a:latin typeface="Raleway" pitchFamily="34" charset="0"/>
                <a:ea typeface="Raleway" pitchFamily="34" charset="-122"/>
                <a:cs typeface="Raleway" pitchFamily="34" charset="-120"/>
              </a:rPr>
              <a:t>+35% de revenus</a:t>
            </a:r>
            <a:endParaRPr lang="en-US" sz="1000" dirty="0"/>
          </a:p>
        </p:txBody>
      </p:sp>
      <p:sp>
        <p:nvSpPr>
          <p:cNvPr id="78" name="Text 75"/>
          <p:cNvSpPr txBox="1"/>
          <p:nvPr/>
        </p:nvSpPr>
        <p:spPr>
          <a:xfrm>
            <a:off x="2201875" y="6048756"/>
            <a:ext cx="1510589" cy="152705"/>
          </a:xfrm>
          <a:prstGeom prst="rect">
            <a:avLst/>
          </a:prstGeom>
          <a:noFill/>
          <a:ln/>
        </p:spPr>
        <p:txBody>
          <a:bodyPr wrap="square" lIns="0" tIns="0" rIns="0" bIns="0" rtlCol="0" anchor="ctr"/>
          <a:lstStyle/>
          <a:p>
            <a:pPr marL="0" indent="0" algn="l">
              <a:buNone/>
            </a:pPr>
            <a:r>
              <a:rPr lang="en-US" sz="1000" dirty="0">
                <a:solidFill>
                  <a:srgbClr val="2C3E50"/>
                </a:solidFill>
                <a:latin typeface="Raleway" pitchFamily="34" charset="0"/>
                <a:ea typeface="Raleway" pitchFamily="34" charset="-122"/>
                <a:cs typeface="Raleway" pitchFamily="34" charset="-120"/>
              </a:rPr>
              <a:t>12 coopératives créées</a:t>
            </a:r>
            <a:endParaRPr lang="en-US" sz="1000" dirty="0"/>
          </a:p>
        </p:txBody>
      </p:sp>
      <p:sp>
        <p:nvSpPr>
          <p:cNvPr id="79" name="Text 76"/>
          <p:cNvSpPr txBox="1"/>
          <p:nvPr/>
        </p:nvSpPr>
        <p:spPr>
          <a:xfrm>
            <a:off x="3952037" y="6048756"/>
            <a:ext cx="1748333" cy="152705"/>
          </a:xfrm>
          <a:prstGeom prst="rect">
            <a:avLst/>
          </a:prstGeom>
          <a:noFill/>
          <a:ln/>
        </p:spPr>
        <p:txBody>
          <a:bodyPr wrap="square" lIns="0" tIns="0" rIns="0" bIns="0" rtlCol="0" anchor="ctr"/>
          <a:lstStyle/>
          <a:p>
            <a:pPr marL="0" indent="0" algn="l">
              <a:buNone/>
            </a:pPr>
            <a:r>
              <a:rPr lang="en-US" sz="1000" dirty="0">
                <a:solidFill>
                  <a:srgbClr val="2C3E50"/>
                </a:solidFill>
                <a:latin typeface="Raleway" pitchFamily="34" charset="0"/>
                <a:ea typeface="Raleway" pitchFamily="34" charset="-122"/>
                <a:cs typeface="Raleway" pitchFamily="34" charset="-120"/>
              </a:rPr>
              <a:t>80% taux d'autonomisation</a:t>
            </a:r>
            <a:endParaRPr lang="en-US" sz="1000" dirty="0"/>
          </a:p>
        </p:txBody>
      </p:sp>
      <p:sp>
        <p:nvSpPr>
          <p:cNvPr id="80" name="Text 77"/>
          <p:cNvSpPr txBox="1"/>
          <p:nvPr/>
        </p:nvSpPr>
        <p:spPr>
          <a:xfrm>
            <a:off x="9838944" y="6048756"/>
            <a:ext cx="2052828" cy="152705"/>
          </a:xfrm>
          <a:prstGeom prst="rect">
            <a:avLst/>
          </a:prstGeom>
          <a:noFill/>
          <a:ln/>
        </p:spPr>
        <p:txBody>
          <a:bodyPr wrap="square" lIns="0" tIns="0" rIns="0" bIns="0" rtlCol="0" anchor="ctr"/>
          <a:lstStyle/>
          <a:p>
            <a:pPr marL="0" indent="0" algn="l">
              <a:buNone/>
            </a:pPr>
            <a:r>
              <a:rPr lang="en-US" sz="1000" dirty="0">
                <a:solidFill>
                  <a:srgbClr val="2C3E50"/>
                </a:solidFill>
                <a:latin typeface="Raleway" pitchFamily="34" charset="0"/>
                <a:ea typeface="Raleway" pitchFamily="34" charset="-122"/>
                <a:cs typeface="Raleway" pitchFamily="34" charset="-120"/>
              </a:rPr>
              <a:t>+40% femmes élues localement</a:t>
            </a:r>
            <a:endParaRPr lang="en-US" sz="1000" dirty="0"/>
          </a:p>
        </p:txBody>
      </p:sp>
      <p:sp>
        <p:nvSpPr>
          <p:cNvPr id="81" name="Text 78"/>
          <p:cNvSpPr txBox="1"/>
          <p:nvPr/>
        </p:nvSpPr>
        <p:spPr>
          <a:xfrm>
            <a:off x="12128602" y="6048756"/>
            <a:ext cx="1824228" cy="152705"/>
          </a:xfrm>
          <a:prstGeom prst="rect">
            <a:avLst/>
          </a:prstGeom>
          <a:noFill/>
          <a:ln/>
        </p:spPr>
        <p:txBody>
          <a:bodyPr wrap="square" lIns="0" tIns="0" rIns="0" bIns="0" rtlCol="0" anchor="ctr"/>
          <a:lstStyle/>
          <a:p>
            <a:pPr marL="0" indent="0" algn="l">
              <a:buNone/>
            </a:pPr>
            <a:r>
              <a:rPr lang="en-US" sz="1000" dirty="0">
                <a:solidFill>
                  <a:srgbClr val="2C3E50"/>
                </a:solidFill>
                <a:latin typeface="Raleway" pitchFamily="34" charset="0"/>
                <a:ea typeface="Raleway" pitchFamily="34" charset="-122"/>
                <a:cs typeface="Raleway" pitchFamily="34" charset="-120"/>
              </a:rPr>
              <a:t>15 réseaux communautaires</a:t>
            </a:r>
            <a:endParaRPr lang="en-US" sz="1000" dirty="0"/>
          </a:p>
        </p:txBody>
      </p:sp>
      <p:sp>
        <p:nvSpPr>
          <p:cNvPr id="82" name="Text 79"/>
          <p:cNvSpPr txBox="1"/>
          <p:nvPr/>
        </p:nvSpPr>
        <p:spPr>
          <a:xfrm>
            <a:off x="14193317" y="6048756"/>
            <a:ext cx="1614830" cy="152705"/>
          </a:xfrm>
          <a:prstGeom prst="rect">
            <a:avLst/>
          </a:prstGeom>
          <a:noFill/>
          <a:ln/>
        </p:spPr>
        <p:txBody>
          <a:bodyPr wrap="square" lIns="0" tIns="0" rIns="0" bIns="0" rtlCol="0" anchor="ctr"/>
          <a:lstStyle/>
          <a:p>
            <a:pPr marL="0" indent="0" algn="l">
              <a:buNone/>
            </a:pPr>
            <a:r>
              <a:rPr lang="en-US" sz="1000" dirty="0">
                <a:solidFill>
                  <a:srgbClr val="2C3E50"/>
                </a:solidFill>
                <a:latin typeface="Raleway" pitchFamily="34" charset="0"/>
                <a:ea typeface="Raleway" pitchFamily="34" charset="-122"/>
                <a:cs typeface="Raleway" pitchFamily="34" charset="-120"/>
              </a:rPr>
              <a:t>60% postes décisionnels</a:t>
            </a:r>
            <a:endParaRPr lang="en-US" sz="1000" dirty="0"/>
          </a:p>
        </p:txBody>
      </p:sp>
      <p:sp>
        <p:nvSpPr>
          <p:cNvPr id="83" name="Text 80"/>
          <p:cNvSpPr txBox="1"/>
          <p:nvPr/>
        </p:nvSpPr>
        <p:spPr>
          <a:xfrm>
            <a:off x="847649" y="9172346"/>
            <a:ext cx="1729130" cy="152705"/>
          </a:xfrm>
          <a:prstGeom prst="rect">
            <a:avLst/>
          </a:prstGeom>
          <a:noFill/>
          <a:ln/>
        </p:spPr>
        <p:txBody>
          <a:bodyPr wrap="square" lIns="0" tIns="0" rIns="0" bIns="0" rtlCol="0" anchor="ctr"/>
          <a:lstStyle/>
          <a:p>
            <a:pPr marL="0" indent="0" algn="l">
              <a:buNone/>
            </a:pPr>
            <a:r>
              <a:rPr lang="en-US" sz="1000" dirty="0">
                <a:solidFill>
                  <a:srgbClr val="2C3E50"/>
                </a:solidFill>
                <a:latin typeface="Raleway" pitchFamily="34" charset="0"/>
                <a:ea typeface="Raleway" pitchFamily="34" charset="-122"/>
                <a:cs typeface="Raleway" pitchFamily="34" charset="-120"/>
              </a:rPr>
              <a:t>-30% d'abandons scolaires</a:t>
            </a:r>
            <a:endParaRPr lang="en-US" sz="1000" dirty="0"/>
          </a:p>
        </p:txBody>
      </p:sp>
      <p:sp>
        <p:nvSpPr>
          <p:cNvPr id="84" name="Text 81"/>
          <p:cNvSpPr txBox="1"/>
          <p:nvPr/>
        </p:nvSpPr>
        <p:spPr>
          <a:xfrm>
            <a:off x="2818181" y="9172346"/>
            <a:ext cx="1739189" cy="152705"/>
          </a:xfrm>
          <a:prstGeom prst="rect">
            <a:avLst/>
          </a:prstGeom>
          <a:noFill/>
          <a:ln/>
        </p:spPr>
        <p:txBody>
          <a:bodyPr wrap="square" lIns="0" tIns="0" rIns="0" bIns="0" rtlCol="0" anchor="ctr"/>
          <a:lstStyle/>
          <a:p>
            <a:pPr marL="0" indent="0" algn="l">
              <a:buNone/>
            </a:pPr>
            <a:r>
              <a:rPr lang="en-US" sz="1000" dirty="0">
                <a:solidFill>
                  <a:srgbClr val="2C3E50"/>
                </a:solidFill>
                <a:latin typeface="Raleway" pitchFamily="34" charset="0"/>
                <a:ea typeface="Raleway" pitchFamily="34" charset="-122"/>
                <a:cs typeface="Raleway" pitchFamily="34" charset="-120"/>
              </a:rPr>
              <a:t>+45% en filières techniques</a:t>
            </a:r>
            <a:endParaRPr lang="en-US" sz="1000" dirty="0"/>
          </a:p>
        </p:txBody>
      </p:sp>
      <p:sp>
        <p:nvSpPr>
          <p:cNvPr id="85" name="Text 82"/>
          <p:cNvSpPr txBox="1"/>
          <p:nvPr/>
        </p:nvSpPr>
        <p:spPr>
          <a:xfrm>
            <a:off x="4793285" y="9172346"/>
            <a:ext cx="1786738" cy="152705"/>
          </a:xfrm>
          <a:prstGeom prst="rect">
            <a:avLst/>
          </a:prstGeom>
          <a:noFill/>
          <a:ln/>
        </p:spPr>
        <p:txBody>
          <a:bodyPr wrap="square" lIns="0" tIns="0" rIns="0" bIns="0" rtlCol="0" anchor="ctr"/>
          <a:lstStyle/>
          <a:p>
            <a:pPr marL="0" indent="0" algn="l">
              <a:buNone/>
            </a:pPr>
            <a:r>
              <a:rPr lang="en-US" sz="1000" dirty="0">
                <a:solidFill>
                  <a:srgbClr val="2C3E50"/>
                </a:solidFill>
                <a:latin typeface="Raleway" pitchFamily="34" charset="0"/>
                <a:ea typeface="Raleway" pitchFamily="34" charset="-122"/>
                <a:cs typeface="Raleway" pitchFamily="34" charset="-120"/>
              </a:rPr>
              <a:t>800 femmes alphabétisées</a:t>
            </a:r>
            <a:endParaRPr lang="en-US" sz="1000" dirty="0"/>
          </a:p>
        </p:txBody>
      </p:sp>
      <p:sp>
        <p:nvSpPr>
          <p:cNvPr id="86" name="Text 83"/>
          <p:cNvSpPr txBox="1"/>
          <p:nvPr/>
        </p:nvSpPr>
        <p:spPr>
          <a:xfrm>
            <a:off x="9838944" y="9172346"/>
            <a:ext cx="1291133" cy="152705"/>
          </a:xfrm>
          <a:prstGeom prst="rect">
            <a:avLst/>
          </a:prstGeom>
          <a:noFill/>
          <a:ln/>
        </p:spPr>
        <p:txBody>
          <a:bodyPr wrap="square" lIns="0" tIns="0" rIns="0" bIns="0" rtlCol="0" anchor="ctr"/>
          <a:lstStyle/>
          <a:p>
            <a:pPr marL="0" indent="0" algn="l">
              <a:buNone/>
            </a:pPr>
            <a:r>
              <a:rPr lang="en-US" sz="1000" dirty="0">
                <a:solidFill>
                  <a:srgbClr val="2C3E50"/>
                </a:solidFill>
                <a:latin typeface="Raleway" pitchFamily="34" charset="0"/>
                <a:ea typeface="Raleway" pitchFamily="34" charset="-122"/>
                <a:cs typeface="Raleway" pitchFamily="34" charset="-120"/>
              </a:rPr>
              <a:t>12 centres d'écoute</a:t>
            </a:r>
            <a:endParaRPr lang="en-US" sz="1000" dirty="0"/>
          </a:p>
        </p:txBody>
      </p:sp>
      <p:sp>
        <p:nvSpPr>
          <p:cNvPr id="87" name="Text 84"/>
          <p:cNvSpPr txBox="1"/>
          <p:nvPr/>
        </p:nvSpPr>
        <p:spPr>
          <a:xfrm>
            <a:off x="11372393" y="9172346"/>
            <a:ext cx="1776679" cy="152705"/>
          </a:xfrm>
          <a:prstGeom prst="rect">
            <a:avLst/>
          </a:prstGeom>
          <a:noFill/>
          <a:ln/>
        </p:spPr>
        <p:txBody>
          <a:bodyPr wrap="square" lIns="0" tIns="0" rIns="0" bIns="0" rtlCol="0" anchor="ctr"/>
          <a:lstStyle/>
          <a:p>
            <a:pPr marL="0" indent="0" algn="l">
              <a:buNone/>
            </a:pPr>
            <a:r>
              <a:rPr lang="en-US" sz="1000" dirty="0">
                <a:solidFill>
                  <a:srgbClr val="2C3E50"/>
                </a:solidFill>
                <a:latin typeface="Raleway" pitchFamily="34" charset="0"/>
                <a:ea typeface="Raleway" pitchFamily="34" charset="-122"/>
                <a:cs typeface="Raleway" pitchFamily="34" charset="-120"/>
              </a:rPr>
              <a:t>-25% cas de VBG rapportés</a:t>
            </a:r>
            <a:endParaRPr lang="en-US" sz="1000" dirty="0"/>
          </a:p>
        </p:txBody>
      </p:sp>
      <p:sp>
        <p:nvSpPr>
          <p:cNvPr id="88" name="Text 85"/>
          <p:cNvSpPr txBox="1"/>
          <p:nvPr/>
        </p:nvSpPr>
        <p:spPr>
          <a:xfrm>
            <a:off x="13383158" y="9172346"/>
            <a:ext cx="1281989" cy="152705"/>
          </a:xfrm>
          <a:prstGeom prst="rect">
            <a:avLst/>
          </a:prstGeom>
          <a:noFill/>
          <a:ln/>
        </p:spPr>
        <p:txBody>
          <a:bodyPr wrap="square" lIns="0" tIns="0" rIns="0" bIns="0" rtlCol="0" anchor="ctr"/>
          <a:lstStyle/>
          <a:p>
            <a:pPr marL="0" indent="0" algn="l">
              <a:buNone/>
            </a:pPr>
            <a:r>
              <a:rPr lang="en-US" sz="1000" dirty="0">
                <a:solidFill>
                  <a:srgbClr val="2C3E50"/>
                </a:solidFill>
                <a:latin typeface="Raleway" pitchFamily="34" charset="0"/>
                <a:ea typeface="Raleway" pitchFamily="34" charset="-122"/>
                <a:cs typeface="Raleway" pitchFamily="34" charset="-120"/>
              </a:rPr>
              <a:t>150 leaders formés</a:t>
            </a:r>
            <a:endParaRPr lang="en-US" sz="1000" dirty="0"/>
          </a:p>
        </p:txBody>
      </p:sp>
      <p:sp>
        <p:nvSpPr>
          <p:cNvPr id="89" name="Shape 86"/>
          <p:cNvSpPr/>
          <p:nvPr/>
        </p:nvSpPr>
        <p:spPr>
          <a:xfrm>
            <a:off x="304495" y="9801454"/>
            <a:ext cx="8686800" cy="3504895"/>
          </a:xfrm>
          <a:prstGeom prst="roundRect">
            <a:avLst>
              <a:gd name="adj" fmla="val 567"/>
            </a:avLst>
          </a:prstGeom>
          <a:solidFill>
            <a:srgbClr val="FFFFFF"/>
          </a:solidFill>
          <a:ln/>
          <a:effectLst>
            <a:outerShdw blurRad="12700" dist="12700" dir="16200000" algn="bl" rotWithShape="0">
              <a:srgbClr val="000000">
                <a:alpha val="75000"/>
              </a:srgbClr>
            </a:outerShdw>
          </a:effectLst>
        </p:spPr>
      </p:sp>
      <p:pic>
        <p:nvPicPr>
          <p:cNvPr id="90" name="Image 1" descr="preencoded.png"/>
          <p:cNvPicPr>
            <a:picLocks noChangeAspect="1"/>
          </p:cNvPicPr>
          <p:nvPr/>
        </p:nvPicPr>
        <p:blipFill>
          <a:blip r:embed="rId4"/>
          <a:srcRect/>
          <a:stretch/>
        </p:blipFill>
        <p:spPr>
          <a:xfrm>
            <a:off x="495605" y="10030054"/>
            <a:ext cx="237744" cy="190195"/>
          </a:xfrm>
          <a:prstGeom prst="rect">
            <a:avLst/>
          </a:prstGeom>
        </p:spPr>
      </p:pic>
      <p:sp>
        <p:nvSpPr>
          <p:cNvPr id="91" name="Text 87"/>
          <p:cNvSpPr txBox="1"/>
          <p:nvPr/>
        </p:nvSpPr>
        <p:spPr>
          <a:xfrm>
            <a:off x="847649" y="9991649"/>
            <a:ext cx="2477110" cy="267005"/>
          </a:xfrm>
          <a:prstGeom prst="rect">
            <a:avLst/>
          </a:prstGeom>
          <a:noFill/>
          <a:ln/>
        </p:spPr>
        <p:txBody>
          <a:bodyPr wrap="square" lIns="0" tIns="0" rIns="0" bIns="0" rtlCol="0" anchor="ctr"/>
          <a:lstStyle/>
          <a:p>
            <a:pPr marL="0" indent="0" algn="l">
              <a:buNone/>
            </a:pPr>
            <a:r>
              <a:rPr lang="en-US" sz="1500" b="1" dirty="0">
                <a:solidFill>
                  <a:srgbClr val="6D28D9"/>
                </a:solidFill>
                <a:latin typeface="Raleway" pitchFamily="34" charset="0"/>
                <a:ea typeface="Raleway" pitchFamily="34" charset="-122"/>
                <a:cs typeface="Raleway" pitchFamily="34" charset="-120"/>
              </a:rPr>
              <a:t>Partenariats Stratégiques</a:t>
            </a:r>
            <a:endParaRPr lang="en-US" sz="1500" dirty="0"/>
          </a:p>
        </p:txBody>
      </p:sp>
      <p:sp>
        <p:nvSpPr>
          <p:cNvPr id="92" name="Shape 88"/>
          <p:cNvSpPr/>
          <p:nvPr/>
        </p:nvSpPr>
        <p:spPr>
          <a:xfrm>
            <a:off x="495605" y="10372954"/>
            <a:ext cx="4076395" cy="381305"/>
          </a:xfrm>
          <a:prstGeom prst="roundRect">
            <a:avLst>
              <a:gd name="adj" fmla="val 47962"/>
            </a:avLst>
          </a:prstGeom>
          <a:solidFill>
            <a:srgbClr val="F5F3FF"/>
          </a:solidFill>
          <a:ln/>
        </p:spPr>
      </p:sp>
      <p:pic>
        <p:nvPicPr>
          <p:cNvPr id="93" name="Image 2" descr="preencoded.png"/>
          <p:cNvPicPr>
            <a:picLocks noChangeAspect="1"/>
          </p:cNvPicPr>
          <p:nvPr/>
        </p:nvPicPr>
        <p:blipFill>
          <a:blip r:embed="rId5"/>
          <a:srcRect t="-100" b="-100"/>
          <a:stretch/>
        </p:blipFill>
        <p:spPr>
          <a:xfrm>
            <a:off x="571500" y="10487254"/>
            <a:ext cx="114300" cy="152705"/>
          </a:xfrm>
          <a:prstGeom prst="rect">
            <a:avLst/>
          </a:prstGeom>
        </p:spPr>
      </p:pic>
      <p:sp>
        <p:nvSpPr>
          <p:cNvPr id="94" name="Shape 89"/>
          <p:cNvSpPr/>
          <p:nvPr/>
        </p:nvSpPr>
        <p:spPr>
          <a:xfrm>
            <a:off x="9296705" y="9801454"/>
            <a:ext cx="8686800" cy="3504895"/>
          </a:xfrm>
          <a:prstGeom prst="roundRect">
            <a:avLst>
              <a:gd name="adj" fmla="val 567"/>
            </a:avLst>
          </a:prstGeom>
          <a:solidFill>
            <a:srgbClr val="FFFFFF"/>
          </a:solidFill>
          <a:ln/>
          <a:effectLst>
            <a:outerShdw blurRad="12700" dist="12700" dir="16200000" algn="bl" rotWithShape="0">
              <a:srgbClr val="000000">
                <a:alpha val="75000"/>
              </a:srgbClr>
            </a:outerShdw>
          </a:effectLst>
        </p:spPr>
      </p:sp>
      <p:sp>
        <p:nvSpPr>
          <p:cNvPr id="95" name="Shape 90"/>
          <p:cNvSpPr/>
          <p:nvPr/>
        </p:nvSpPr>
        <p:spPr>
          <a:xfrm>
            <a:off x="4724705" y="10372954"/>
            <a:ext cx="4076395" cy="381305"/>
          </a:xfrm>
          <a:prstGeom prst="roundRect">
            <a:avLst>
              <a:gd name="adj" fmla="val 47962"/>
            </a:avLst>
          </a:prstGeom>
          <a:solidFill>
            <a:srgbClr val="F5F3FF"/>
          </a:solidFill>
          <a:ln/>
        </p:spPr>
      </p:sp>
      <p:sp>
        <p:nvSpPr>
          <p:cNvPr id="96" name="Shape 91"/>
          <p:cNvSpPr/>
          <p:nvPr/>
        </p:nvSpPr>
        <p:spPr>
          <a:xfrm>
            <a:off x="495605" y="10906049"/>
            <a:ext cx="4076395" cy="381305"/>
          </a:xfrm>
          <a:prstGeom prst="roundRect">
            <a:avLst>
              <a:gd name="adj" fmla="val 47962"/>
            </a:avLst>
          </a:prstGeom>
          <a:solidFill>
            <a:srgbClr val="F5F3FF"/>
          </a:solidFill>
          <a:ln/>
        </p:spPr>
      </p:sp>
      <p:sp>
        <p:nvSpPr>
          <p:cNvPr id="97" name="Shape 92"/>
          <p:cNvSpPr/>
          <p:nvPr/>
        </p:nvSpPr>
        <p:spPr>
          <a:xfrm>
            <a:off x="4724705" y="10906049"/>
            <a:ext cx="4076395" cy="381305"/>
          </a:xfrm>
          <a:prstGeom prst="roundRect">
            <a:avLst>
              <a:gd name="adj" fmla="val 47962"/>
            </a:avLst>
          </a:prstGeom>
          <a:solidFill>
            <a:srgbClr val="F5F3FF"/>
          </a:solidFill>
          <a:ln/>
        </p:spPr>
      </p:sp>
      <p:sp>
        <p:nvSpPr>
          <p:cNvPr id="98" name="Shape 93"/>
          <p:cNvSpPr/>
          <p:nvPr/>
        </p:nvSpPr>
        <p:spPr>
          <a:xfrm>
            <a:off x="495605" y="11439144"/>
            <a:ext cx="4076395" cy="381305"/>
          </a:xfrm>
          <a:prstGeom prst="roundRect">
            <a:avLst>
              <a:gd name="adj" fmla="val 47962"/>
            </a:avLst>
          </a:prstGeom>
          <a:solidFill>
            <a:srgbClr val="F5F3FF"/>
          </a:solidFill>
          <a:ln/>
        </p:spPr>
      </p:sp>
      <p:sp>
        <p:nvSpPr>
          <p:cNvPr id="99" name="Shape 94"/>
          <p:cNvSpPr/>
          <p:nvPr/>
        </p:nvSpPr>
        <p:spPr>
          <a:xfrm>
            <a:off x="4724705" y="11439144"/>
            <a:ext cx="4076395" cy="381305"/>
          </a:xfrm>
          <a:prstGeom prst="roundRect">
            <a:avLst>
              <a:gd name="adj" fmla="val 47962"/>
            </a:avLst>
          </a:prstGeom>
          <a:solidFill>
            <a:srgbClr val="F5F3FF"/>
          </a:solidFill>
          <a:ln/>
        </p:spPr>
      </p:sp>
      <p:sp>
        <p:nvSpPr>
          <p:cNvPr id="100" name="Text 95"/>
          <p:cNvSpPr txBox="1"/>
          <p:nvPr/>
        </p:nvSpPr>
        <p:spPr>
          <a:xfrm>
            <a:off x="800100" y="10468051"/>
            <a:ext cx="1124712"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ONU Femmes</a:t>
            </a:r>
            <a:endParaRPr lang="en-US" sz="1200" dirty="0"/>
          </a:p>
        </p:txBody>
      </p:sp>
      <p:pic>
        <p:nvPicPr>
          <p:cNvPr id="101" name="Image 3" descr="preencoded.png"/>
          <p:cNvPicPr>
            <a:picLocks noChangeAspect="1"/>
          </p:cNvPicPr>
          <p:nvPr/>
        </p:nvPicPr>
        <p:blipFill>
          <a:blip r:embed="rId6"/>
          <a:srcRect/>
          <a:stretch/>
        </p:blipFill>
        <p:spPr>
          <a:xfrm>
            <a:off x="4800600" y="10487254"/>
            <a:ext cx="152705" cy="152705"/>
          </a:xfrm>
          <a:prstGeom prst="rect">
            <a:avLst/>
          </a:prstGeom>
        </p:spPr>
      </p:pic>
      <p:sp>
        <p:nvSpPr>
          <p:cNvPr id="102" name="Text 96"/>
          <p:cNvSpPr txBox="1"/>
          <p:nvPr/>
        </p:nvSpPr>
        <p:spPr>
          <a:xfrm>
            <a:off x="5067605" y="10468051"/>
            <a:ext cx="1724558"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Ministère de la Famille</a:t>
            </a:r>
            <a:endParaRPr lang="en-US" sz="1200" dirty="0"/>
          </a:p>
        </p:txBody>
      </p:sp>
      <p:pic>
        <p:nvPicPr>
          <p:cNvPr id="103" name="Image 4" descr="preencoded.png"/>
          <p:cNvPicPr>
            <a:picLocks noChangeAspect="1"/>
          </p:cNvPicPr>
          <p:nvPr/>
        </p:nvPicPr>
        <p:blipFill>
          <a:blip r:embed="rId7"/>
          <a:srcRect/>
          <a:stretch/>
        </p:blipFill>
        <p:spPr>
          <a:xfrm>
            <a:off x="571500" y="11020349"/>
            <a:ext cx="152705" cy="152705"/>
          </a:xfrm>
          <a:prstGeom prst="rect">
            <a:avLst/>
          </a:prstGeom>
        </p:spPr>
      </p:pic>
      <p:sp>
        <p:nvSpPr>
          <p:cNvPr id="104" name="Text 97"/>
          <p:cNvSpPr txBox="1"/>
          <p:nvPr/>
        </p:nvSpPr>
        <p:spPr>
          <a:xfrm>
            <a:off x="838505" y="11001146"/>
            <a:ext cx="638251"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FNUAP</a:t>
            </a:r>
            <a:endParaRPr lang="en-US" sz="1200" dirty="0"/>
          </a:p>
        </p:txBody>
      </p:sp>
      <p:pic>
        <p:nvPicPr>
          <p:cNvPr id="105" name="Image 5" descr="preencoded.png"/>
          <p:cNvPicPr>
            <a:picLocks noChangeAspect="1"/>
          </p:cNvPicPr>
          <p:nvPr/>
        </p:nvPicPr>
        <p:blipFill>
          <a:blip r:embed="rId8"/>
          <a:srcRect t="-180" b="-180"/>
          <a:stretch/>
        </p:blipFill>
        <p:spPr>
          <a:xfrm>
            <a:off x="4800600" y="11020349"/>
            <a:ext cx="190195" cy="152705"/>
          </a:xfrm>
          <a:prstGeom prst="rect">
            <a:avLst/>
          </a:prstGeom>
        </p:spPr>
      </p:pic>
      <p:sp>
        <p:nvSpPr>
          <p:cNvPr id="106" name="Text 98"/>
          <p:cNvSpPr txBox="1"/>
          <p:nvPr/>
        </p:nvSpPr>
        <p:spPr>
          <a:xfrm>
            <a:off x="5105095" y="11001146"/>
            <a:ext cx="2067458"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Réseau des OSC Féminines</a:t>
            </a:r>
            <a:endParaRPr lang="en-US" sz="1200" dirty="0"/>
          </a:p>
        </p:txBody>
      </p:sp>
      <p:pic>
        <p:nvPicPr>
          <p:cNvPr id="107" name="Image 6" descr="preencoded.png"/>
          <p:cNvPicPr>
            <a:picLocks noChangeAspect="1"/>
          </p:cNvPicPr>
          <p:nvPr/>
        </p:nvPicPr>
        <p:blipFill>
          <a:blip r:embed="rId9"/>
          <a:srcRect/>
          <a:stretch/>
        </p:blipFill>
        <p:spPr>
          <a:xfrm>
            <a:off x="571500" y="11553444"/>
            <a:ext cx="152705" cy="152705"/>
          </a:xfrm>
          <a:prstGeom prst="rect">
            <a:avLst/>
          </a:prstGeom>
        </p:spPr>
      </p:pic>
      <p:sp>
        <p:nvSpPr>
          <p:cNvPr id="108" name="Text 99"/>
          <p:cNvSpPr txBox="1"/>
          <p:nvPr/>
        </p:nvSpPr>
        <p:spPr>
          <a:xfrm>
            <a:off x="838505" y="11535156"/>
            <a:ext cx="1714500"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Institutions financières</a:t>
            </a:r>
            <a:endParaRPr lang="en-US" sz="1200" dirty="0"/>
          </a:p>
        </p:txBody>
      </p:sp>
      <p:pic>
        <p:nvPicPr>
          <p:cNvPr id="109" name="Image 7" descr="preencoded.png"/>
          <p:cNvPicPr>
            <a:picLocks noChangeAspect="1"/>
          </p:cNvPicPr>
          <p:nvPr/>
        </p:nvPicPr>
        <p:blipFill>
          <a:blip r:embed="rId10"/>
          <a:srcRect t="-180" b="-180"/>
          <a:stretch/>
        </p:blipFill>
        <p:spPr>
          <a:xfrm>
            <a:off x="4800600" y="11553444"/>
            <a:ext cx="190195" cy="152705"/>
          </a:xfrm>
          <a:prstGeom prst="rect">
            <a:avLst/>
          </a:prstGeom>
        </p:spPr>
      </p:pic>
      <p:sp>
        <p:nvSpPr>
          <p:cNvPr id="110" name="Text 100"/>
          <p:cNvSpPr txBox="1"/>
          <p:nvPr/>
        </p:nvSpPr>
        <p:spPr>
          <a:xfrm>
            <a:off x="5105095" y="11535156"/>
            <a:ext cx="2009851"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Fondations internationales</a:t>
            </a:r>
            <a:endParaRPr lang="en-US" sz="1200" dirty="0"/>
          </a:p>
        </p:txBody>
      </p:sp>
      <p:pic>
        <p:nvPicPr>
          <p:cNvPr id="111" name="Image 8" descr="preencoded.png"/>
          <p:cNvPicPr>
            <a:picLocks noChangeAspect="1"/>
          </p:cNvPicPr>
          <p:nvPr/>
        </p:nvPicPr>
        <p:blipFill>
          <a:blip r:embed="rId11"/>
          <a:srcRect l="-1282" r="-1282"/>
          <a:stretch/>
        </p:blipFill>
        <p:spPr>
          <a:xfrm>
            <a:off x="9486900" y="10030054"/>
            <a:ext cx="219456" cy="190195"/>
          </a:xfrm>
          <a:prstGeom prst="rect">
            <a:avLst/>
          </a:prstGeom>
        </p:spPr>
      </p:pic>
      <p:sp>
        <p:nvSpPr>
          <p:cNvPr id="112" name="Text 101"/>
          <p:cNvSpPr txBox="1"/>
          <p:nvPr/>
        </p:nvSpPr>
        <p:spPr>
          <a:xfrm>
            <a:off x="9820656" y="9991649"/>
            <a:ext cx="2800807" cy="267005"/>
          </a:xfrm>
          <a:prstGeom prst="rect">
            <a:avLst/>
          </a:prstGeom>
          <a:noFill/>
          <a:ln/>
        </p:spPr>
        <p:txBody>
          <a:bodyPr wrap="square" lIns="0" tIns="0" rIns="0" bIns="0" rtlCol="0" anchor="ctr"/>
          <a:lstStyle/>
          <a:p>
            <a:pPr marL="0" indent="0" algn="l">
              <a:buNone/>
            </a:pPr>
            <a:r>
              <a:rPr lang="en-US" sz="1500" b="1" dirty="0">
                <a:solidFill>
                  <a:srgbClr val="6D28D9"/>
                </a:solidFill>
                <a:latin typeface="Raleway" pitchFamily="34" charset="0"/>
                <a:ea typeface="Raleway" pitchFamily="34" charset="-122"/>
                <a:cs typeface="Raleway" pitchFamily="34" charset="-120"/>
              </a:rPr>
              <a:t>Budget Estimatif (2025-2028)</a:t>
            </a:r>
            <a:endParaRPr lang="en-US" sz="1500" dirty="0"/>
          </a:p>
        </p:txBody>
      </p:sp>
      <p:sp>
        <p:nvSpPr>
          <p:cNvPr id="113" name="Shape 102"/>
          <p:cNvSpPr/>
          <p:nvPr/>
        </p:nvSpPr>
        <p:spPr>
          <a:xfrm>
            <a:off x="9486900" y="10372954"/>
            <a:ext cx="8305495" cy="418795"/>
          </a:xfrm>
          <a:prstGeom prst="rect">
            <a:avLst/>
          </a:prstGeom>
          <a:solidFill>
            <a:srgbClr val="EDE9FE"/>
          </a:solidFill>
          <a:ln/>
        </p:spPr>
      </p:sp>
      <p:sp>
        <p:nvSpPr>
          <p:cNvPr id="114" name="Text 103"/>
          <p:cNvSpPr txBox="1"/>
          <p:nvPr/>
        </p:nvSpPr>
        <p:spPr>
          <a:xfrm>
            <a:off x="9639605" y="10506456"/>
            <a:ext cx="681228" cy="152705"/>
          </a:xfrm>
          <a:prstGeom prst="rect">
            <a:avLst/>
          </a:prstGeom>
          <a:noFill/>
          <a:ln/>
        </p:spPr>
        <p:txBody>
          <a:bodyPr wrap="square" lIns="0" tIns="0" rIns="0" bIns="0" rtlCol="0" anchor="ctr"/>
          <a:lstStyle/>
          <a:p>
            <a:pPr marL="0" indent="0" algn="l">
              <a:buNone/>
            </a:pPr>
            <a:r>
              <a:rPr lang="en-US" sz="1000" b="1" dirty="0">
                <a:solidFill>
                  <a:srgbClr val="2C3E50"/>
                </a:solidFill>
                <a:latin typeface="Raleway" pitchFamily="34" charset="0"/>
                <a:ea typeface="Raleway" pitchFamily="34" charset="-122"/>
                <a:cs typeface="Raleway" pitchFamily="34" charset="-120"/>
              </a:rPr>
              <a:t>Stratégie</a:t>
            </a:r>
            <a:endParaRPr lang="en-US" sz="1000" dirty="0"/>
          </a:p>
        </p:txBody>
      </p:sp>
      <p:sp>
        <p:nvSpPr>
          <p:cNvPr id="115" name="Text 104"/>
          <p:cNvSpPr txBox="1"/>
          <p:nvPr/>
        </p:nvSpPr>
        <p:spPr>
          <a:xfrm>
            <a:off x="15359177" y="10506456"/>
            <a:ext cx="1071677" cy="152705"/>
          </a:xfrm>
          <a:prstGeom prst="rect">
            <a:avLst/>
          </a:prstGeom>
          <a:noFill/>
          <a:ln/>
        </p:spPr>
        <p:txBody>
          <a:bodyPr wrap="square" lIns="0" tIns="0" rIns="0" bIns="0" rtlCol="0" anchor="ctr"/>
          <a:lstStyle/>
          <a:p>
            <a:pPr marL="0" indent="0" algn="r">
              <a:buNone/>
            </a:pPr>
            <a:r>
              <a:rPr lang="en-US" sz="1000" b="1" dirty="0">
                <a:solidFill>
                  <a:srgbClr val="2C3E50"/>
                </a:solidFill>
                <a:latin typeface="Raleway" pitchFamily="34" charset="0"/>
                <a:ea typeface="Raleway" pitchFamily="34" charset="-122"/>
                <a:cs typeface="Raleway" pitchFamily="34" charset="-120"/>
              </a:rPr>
              <a:t>Montant (FCFA)</a:t>
            </a:r>
            <a:endParaRPr lang="en-US" sz="1000" dirty="0"/>
          </a:p>
        </p:txBody>
      </p:sp>
      <p:sp>
        <p:nvSpPr>
          <p:cNvPr id="116" name="Text 105"/>
          <p:cNvSpPr txBox="1"/>
          <p:nvPr/>
        </p:nvSpPr>
        <p:spPr>
          <a:xfrm>
            <a:off x="17539106" y="10506456"/>
            <a:ext cx="204826" cy="152705"/>
          </a:xfrm>
          <a:prstGeom prst="rect">
            <a:avLst/>
          </a:prstGeom>
          <a:noFill/>
          <a:ln/>
        </p:spPr>
        <p:txBody>
          <a:bodyPr wrap="square" lIns="0" tIns="0" rIns="0" bIns="0" rtlCol="0" anchor="ctr"/>
          <a:lstStyle/>
          <a:p>
            <a:pPr marL="0" indent="0" algn="r">
              <a:buNone/>
            </a:pPr>
            <a:r>
              <a:rPr lang="en-US" sz="1000" b="1" dirty="0">
                <a:solidFill>
                  <a:srgbClr val="2C3E50"/>
                </a:solidFill>
                <a:latin typeface="Raleway" pitchFamily="34" charset="0"/>
                <a:ea typeface="Raleway" pitchFamily="34" charset="-122"/>
                <a:cs typeface="Raleway" pitchFamily="34" charset="-120"/>
              </a:rPr>
              <a:t>%</a:t>
            </a:r>
            <a:endParaRPr lang="en-US" sz="1000" dirty="0"/>
          </a:p>
        </p:txBody>
      </p:sp>
      <p:sp>
        <p:nvSpPr>
          <p:cNvPr id="117" name="Text 106"/>
          <p:cNvSpPr txBox="1"/>
          <p:nvPr/>
        </p:nvSpPr>
        <p:spPr>
          <a:xfrm>
            <a:off x="9639605" y="10925251"/>
            <a:ext cx="2153412"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Autonomisation Économique</a:t>
            </a:r>
            <a:endParaRPr lang="en-US" sz="1200" dirty="0"/>
          </a:p>
        </p:txBody>
      </p:sp>
      <p:sp>
        <p:nvSpPr>
          <p:cNvPr id="118" name="Text 107"/>
          <p:cNvSpPr txBox="1"/>
          <p:nvPr/>
        </p:nvSpPr>
        <p:spPr>
          <a:xfrm>
            <a:off x="15448788" y="10925251"/>
            <a:ext cx="991210" cy="181051"/>
          </a:xfrm>
          <a:prstGeom prst="rect">
            <a:avLst/>
          </a:prstGeom>
          <a:noFill/>
          <a:ln/>
        </p:spPr>
        <p:txBody>
          <a:bodyPr wrap="square" lIns="0" tIns="0" rIns="0" bIns="0" rtlCol="0" anchor="ctr"/>
          <a:lstStyle/>
          <a:p>
            <a:pPr marL="0" indent="0" algn="r">
              <a:buNone/>
            </a:pPr>
            <a:r>
              <a:rPr lang="en-US" sz="1200" dirty="0">
                <a:solidFill>
                  <a:srgbClr val="2C3E50"/>
                </a:solidFill>
                <a:latin typeface="Raleway" pitchFamily="34" charset="0"/>
                <a:ea typeface="Raleway" pitchFamily="34" charset="-122"/>
                <a:cs typeface="Raleway" pitchFamily="34" charset="-120"/>
              </a:rPr>
              <a:t>185 000 000</a:t>
            </a:r>
            <a:endParaRPr lang="en-US" sz="1200" dirty="0"/>
          </a:p>
        </p:txBody>
      </p:sp>
      <p:sp>
        <p:nvSpPr>
          <p:cNvPr id="119" name="Text 108"/>
          <p:cNvSpPr txBox="1"/>
          <p:nvPr/>
        </p:nvSpPr>
        <p:spPr>
          <a:xfrm>
            <a:off x="17369028" y="10925251"/>
            <a:ext cx="391363" cy="181051"/>
          </a:xfrm>
          <a:prstGeom prst="rect">
            <a:avLst/>
          </a:prstGeom>
          <a:noFill/>
          <a:ln/>
        </p:spPr>
        <p:txBody>
          <a:bodyPr wrap="square" lIns="0" tIns="0" rIns="0" bIns="0" rtlCol="0" anchor="ctr"/>
          <a:lstStyle/>
          <a:p>
            <a:pPr marL="0" indent="0" algn="r">
              <a:buNone/>
            </a:pPr>
            <a:r>
              <a:rPr lang="en-US" sz="1200" dirty="0">
                <a:solidFill>
                  <a:srgbClr val="2C3E50"/>
                </a:solidFill>
                <a:latin typeface="Raleway" pitchFamily="34" charset="0"/>
                <a:ea typeface="Raleway" pitchFamily="34" charset="-122"/>
                <a:cs typeface="Raleway" pitchFamily="34" charset="-120"/>
              </a:rPr>
              <a:t>37%</a:t>
            </a:r>
            <a:endParaRPr lang="en-US" sz="1200" dirty="0"/>
          </a:p>
        </p:txBody>
      </p:sp>
      <p:sp>
        <p:nvSpPr>
          <p:cNvPr id="120" name="Shape 109"/>
          <p:cNvSpPr/>
          <p:nvPr/>
        </p:nvSpPr>
        <p:spPr>
          <a:xfrm>
            <a:off x="9486900" y="11253521"/>
            <a:ext cx="8305495" cy="9144"/>
          </a:xfrm>
          <a:prstGeom prst="rect">
            <a:avLst/>
          </a:prstGeom>
          <a:solidFill>
            <a:srgbClr val="E5E7EB"/>
          </a:solidFill>
          <a:ln/>
        </p:spPr>
      </p:sp>
      <p:sp>
        <p:nvSpPr>
          <p:cNvPr id="121" name="Text 110"/>
          <p:cNvSpPr txBox="1"/>
          <p:nvPr/>
        </p:nvSpPr>
        <p:spPr>
          <a:xfrm>
            <a:off x="9639605" y="11391595"/>
            <a:ext cx="1505102"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Leadership Féminin</a:t>
            </a:r>
            <a:endParaRPr lang="en-US" sz="1200" dirty="0"/>
          </a:p>
        </p:txBody>
      </p:sp>
      <p:sp>
        <p:nvSpPr>
          <p:cNvPr id="122" name="Text 111"/>
          <p:cNvSpPr txBox="1"/>
          <p:nvPr/>
        </p:nvSpPr>
        <p:spPr>
          <a:xfrm>
            <a:off x="15459761" y="11391595"/>
            <a:ext cx="981151" cy="181051"/>
          </a:xfrm>
          <a:prstGeom prst="rect">
            <a:avLst/>
          </a:prstGeom>
          <a:noFill/>
          <a:ln/>
        </p:spPr>
        <p:txBody>
          <a:bodyPr wrap="square" lIns="0" tIns="0" rIns="0" bIns="0" rtlCol="0" anchor="ctr"/>
          <a:lstStyle/>
          <a:p>
            <a:pPr marL="0" indent="0" algn="r">
              <a:buNone/>
            </a:pPr>
            <a:r>
              <a:rPr lang="en-US" sz="1200" dirty="0">
                <a:solidFill>
                  <a:srgbClr val="2C3E50"/>
                </a:solidFill>
                <a:latin typeface="Raleway" pitchFamily="34" charset="0"/>
                <a:ea typeface="Raleway" pitchFamily="34" charset="-122"/>
                <a:cs typeface="Raleway" pitchFamily="34" charset="-120"/>
              </a:rPr>
              <a:t>125 000 000</a:t>
            </a:r>
            <a:endParaRPr lang="en-US" sz="1200" dirty="0"/>
          </a:p>
        </p:txBody>
      </p:sp>
      <p:sp>
        <p:nvSpPr>
          <p:cNvPr id="123" name="Text 112"/>
          <p:cNvSpPr txBox="1"/>
          <p:nvPr/>
        </p:nvSpPr>
        <p:spPr>
          <a:xfrm>
            <a:off x="17369028" y="11391595"/>
            <a:ext cx="391363" cy="181051"/>
          </a:xfrm>
          <a:prstGeom prst="rect">
            <a:avLst/>
          </a:prstGeom>
          <a:noFill/>
          <a:ln/>
        </p:spPr>
        <p:txBody>
          <a:bodyPr wrap="square" lIns="0" tIns="0" rIns="0" bIns="0" rtlCol="0" anchor="ctr"/>
          <a:lstStyle/>
          <a:p>
            <a:pPr marL="0" indent="0" algn="r">
              <a:buNone/>
            </a:pPr>
            <a:r>
              <a:rPr lang="en-US" sz="1200" dirty="0">
                <a:solidFill>
                  <a:srgbClr val="2C3E50"/>
                </a:solidFill>
                <a:latin typeface="Raleway" pitchFamily="34" charset="0"/>
                <a:ea typeface="Raleway" pitchFamily="34" charset="-122"/>
                <a:cs typeface="Raleway" pitchFamily="34" charset="-120"/>
              </a:rPr>
              <a:t>25%</a:t>
            </a:r>
            <a:endParaRPr lang="en-US" sz="1200" dirty="0"/>
          </a:p>
        </p:txBody>
      </p:sp>
      <p:sp>
        <p:nvSpPr>
          <p:cNvPr id="124" name="Shape 113"/>
          <p:cNvSpPr/>
          <p:nvPr/>
        </p:nvSpPr>
        <p:spPr>
          <a:xfrm>
            <a:off x="9486900" y="11720779"/>
            <a:ext cx="8305495" cy="9144"/>
          </a:xfrm>
          <a:prstGeom prst="rect">
            <a:avLst/>
          </a:prstGeom>
          <a:solidFill>
            <a:srgbClr val="E5E7EB"/>
          </a:solidFill>
          <a:ln/>
        </p:spPr>
      </p:sp>
      <p:sp>
        <p:nvSpPr>
          <p:cNvPr id="125" name="Text 114"/>
          <p:cNvSpPr txBox="1"/>
          <p:nvPr/>
        </p:nvSpPr>
        <p:spPr>
          <a:xfrm>
            <a:off x="9639605" y="11858854"/>
            <a:ext cx="1534363"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Éducation des Filles</a:t>
            </a:r>
            <a:endParaRPr lang="en-US" sz="1200" dirty="0"/>
          </a:p>
        </p:txBody>
      </p:sp>
      <p:sp>
        <p:nvSpPr>
          <p:cNvPr id="126" name="Text 115"/>
          <p:cNvSpPr txBox="1"/>
          <p:nvPr/>
        </p:nvSpPr>
        <p:spPr>
          <a:xfrm>
            <a:off x="15463418" y="11858854"/>
            <a:ext cx="981151" cy="181051"/>
          </a:xfrm>
          <a:prstGeom prst="rect">
            <a:avLst/>
          </a:prstGeom>
          <a:noFill/>
          <a:ln/>
        </p:spPr>
        <p:txBody>
          <a:bodyPr wrap="square" lIns="0" tIns="0" rIns="0" bIns="0" rtlCol="0" anchor="ctr"/>
          <a:lstStyle/>
          <a:p>
            <a:pPr marL="0" indent="0" algn="r">
              <a:buNone/>
            </a:pPr>
            <a:r>
              <a:rPr lang="en-US" sz="1200" dirty="0">
                <a:solidFill>
                  <a:srgbClr val="2C3E50"/>
                </a:solidFill>
                <a:latin typeface="Raleway" pitchFamily="34" charset="0"/>
                <a:ea typeface="Raleway" pitchFamily="34" charset="-122"/>
                <a:cs typeface="Raleway" pitchFamily="34" charset="-120"/>
              </a:rPr>
              <a:t>110 000 000</a:t>
            </a:r>
            <a:endParaRPr lang="en-US" sz="1200" dirty="0"/>
          </a:p>
        </p:txBody>
      </p:sp>
      <p:sp>
        <p:nvSpPr>
          <p:cNvPr id="127" name="Text 116"/>
          <p:cNvSpPr txBox="1"/>
          <p:nvPr/>
        </p:nvSpPr>
        <p:spPr>
          <a:xfrm>
            <a:off x="17372686" y="11858854"/>
            <a:ext cx="391363" cy="181051"/>
          </a:xfrm>
          <a:prstGeom prst="rect">
            <a:avLst/>
          </a:prstGeom>
          <a:noFill/>
          <a:ln/>
        </p:spPr>
        <p:txBody>
          <a:bodyPr wrap="square" lIns="0" tIns="0" rIns="0" bIns="0" rtlCol="0" anchor="ctr"/>
          <a:lstStyle/>
          <a:p>
            <a:pPr marL="0" indent="0" algn="r">
              <a:buNone/>
            </a:pPr>
            <a:r>
              <a:rPr lang="en-US" sz="1200" dirty="0">
                <a:solidFill>
                  <a:srgbClr val="2C3E50"/>
                </a:solidFill>
                <a:latin typeface="Raleway" pitchFamily="34" charset="0"/>
                <a:ea typeface="Raleway" pitchFamily="34" charset="-122"/>
                <a:cs typeface="Raleway" pitchFamily="34" charset="-120"/>
              </a:rPr>
              <a:t>22%</a:t>
            </a:r>
            <a:endParaRPr lang="en-US" sz="1200" dirty="0"/>
          </a:p>
        </p:txBody>
      </p:sp>
      <p:sp>
        <p:nvSpPr>
          <p:cNvPr id="128" name="Shape 117"/>
          <p:cNvSpPr/>
          <p:nvPr/>
        </p:nvSpPr>
        <p:spPr>
          <a:xfrm>
            <a:off x="9486900" y="12187123"/>
            <a:ext cx="8305495" cy="9144"/>
          </a:xfrm>
          <a:prstGeom prst="rect">
            <a:avLst/>
          </a:prstGeom>
          <a:solidFill>
            <a:srgbClr val="E5E7EB"/>
          </a:solidFill>
          <a:ln/>
        </p:spPr>
      </p:sp>
      <p:sp>
        <p:nvSpPr>
          <p:cNvPr id="129" name="Text 118"/>
          <p:cNvSpPr txBox="1"/>
          <p:nvPr/>
        </p:nvSpPr>
        <p:spPr>
          <a:xfrm>
            <a:off x="9639605" y="12325198"/>
            <a:ext cx="1591056"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Lutte Contre les VBG</a:t>
            </a:r>
            <a:endParaRPr lang="en-US" sz="1200" dirty="0"/>
          </a:p>
        </p:txBody>
      </p:sp>
      <p:sp>
        <p:nvSpPr>
          <p:cNvPr id="130" name="Text 119"/>
          <p:cNvSpPr txBox="1"/>
          <p:nvPr/>
        </p:nvSpPr>
        <p:spPr>
          <a:xfrm>
            <a:off x="15503652" y="12325198"/>
            <a:ext cx="943661" cy="181051"/>
          </a:xfrm>
          <a:prstGeom prst="rect">
            <a:avLst/>
          </a:prstGeom>
          <a:noFill/>
          <a:ln/>
        </p:spPr>
        <p:txBody>
          <a:bodyPr wrap="square" lIns="0" tIns="0" rIns="0" bIns="0" rtlCol="0" anchor="ctr"/>
          <a:lstStyle/>
          <a:p>
            <a:pPr marL="0" indent="0" algn="r">
              <a:buNone/>
            </a:pPr>
            <a:r>
              <a:rPr lang="en-US" sz="1200" dirty="0">
                <a:solidFill>
                  <a:srgbClr val="2C3E50"/>
                </a:solidFill>
                <a:latin typeface="Raleway" pitchFamily="34" charset="0"/>
                <a:ea typeface="Raleway" pitchFamily="34" charset="-122"/>
                <a:cs typeface="Raleway" pitchFamily="34" charset="-120"/>
              </a:rPr>
              <a:t>80 000 000</a:t>
            </a:r>
            <a:endParaRPr lang="en-US" sz="1200" dirty="0"/>
          </a:p>
        </p:txBody>
      </p:sp>
      <p:sp>
        <p:nvSpPr>
          <p:cNvPr id="131" name="Text 120"/>
          <p:cNvSpPr txBox="1"/>
          <p:nvPr/>
        </p:nvSpPr>
        <p:spPr>
          <a:xfrm>
            <a:off x="17374514" y="12325198"/>
            <a:ext cx="381305" cy="181051"/>
          </a:xfrm>
          <a:prstGeom prst="rect">
            <a:avLst/>
          </a:prstGeom>
          <a:noFill/>
          <a:ln/>
        </p:spPr>
        <p:txBody>
          <a:bodyPr wrap="square" lIns="0" tIns="0" rIns="0" bIns="0" rtlCol="0" anchor="ctr"/>
          <a:lstStyle/>
          <a:p>
            <a:pPr marL="0" indent="0" algn="r">
              <a:buNone/>
            </a:pPr>
            <a:r>
              <a:rPr lang="en-US" sz="1200" dirty="0">
                <a:solidFill>
                  <a:srgbClr val="2C3E50"/>
                </a:solidFill>
                <a:latin typeface="Raleway" pitchFamily="34" charset="0"/>
                <a:ea typeface="Raleway" pitchFamily="34" charset="-122"/>
                <a:cs typeface="Raleway" pitchFamily="34" charset="-120"/>
              </a:rPr>
              <a:t>16%</a:t>
            </a:r>
            <a:endParaRPr lang="en-US" sz="1200" dirty="0"/>
          </a:p>
        </p:txBody>
      </p:sp>
      <p:sp>
        <p:nvSpPr>
          <p:cNvPr id="132" name="Shape 121"/>
          <p:cNvSpPr/>
          <p:nvPr/>
        </p:nvSpPr>
        <p:spPr>
          <a:xfrm>
            <a:off x="9486900" y="12654382"/>
            <a:ext cx="8305495" cy="466344"/>
          </a:xfrm>
          <a:prstGeom prst="rect">
            <a:avLst/>
          </a:prstGeom>
          <a:solidFill>
            <a:srgbClr val="F5F3FF"/>
          </a:solidFill>
          <a:ln/>
        </p:spPr>
      </p:sp>
      <p:sp>
        <p:nvSpPr>
          <p:cNvPr id="133" name="Shape 122"/>
          <p:cNvSpPr/>
          <p:nvPr/>
        </p:nvSpPr>
        <p:spPr>
          <a:xfrm>
            <a:off x="9486900" y="12654382"/>
            <a:ext cx="8305495" cy="9144"/>
          </a:xfrm>
          <a:prstGeom prst="rect">
            <a:avLst/>
          </a:prstGeom>
          <a:solidFill>
            <a:srgbClr val="E5E7EB"/>
          </a:solidFill>
          <a:ln/>
        </p:spPr>
      </p:sp>
      <p:sp>
        <p:nvSpPr>
          <p:cNvPr id="134" name="Text 123"/>
          <p:cNvSpPr txBox="1"/>
          <p:nvPr/>
        </p:nvSpPr>
        <p:spPr>
          <a:xfrm>
            <a:off x="9639605" y="12792456"/>
            <a:ext cx="600761" cy="181051"/>
          </a:xfrm>
          <a:prstGeom prst="rect">
            <a:avLst/>
          </a:prstGeom>
          <a:noFill/>
          <a:ln/>
        </p:spPr>
        <p:txBody>
          <a:bodyPr wrap="square" lIns="0" tIns="0" rIns="0" bIns="0" rtlCol="0" anchor="ctr"/>
          <a:lstStyle/>
          <a:p>
            <a:pPr marL="0" indent="0" algn="l">
              <a:buNone/>
            </a:pPr>
            <a:r>
              <a:rPr lang="en-US" sz="1200" b="1" dirty="0">
                <a:solidFill>
                  <a:srgbClr val="2C3E50"/>
                </a:solidFill>
                <a:latin typeface="Raleway" pitchFamily="34" charset="0"/>
                <a:ea typeface="Raleway" pitchFamily="34" charset="-122"/>
                <a:cs typeface="Raleway" pitchFamily="34" charset="-120"/>
              </a:rPr>
              <a:t>TOTAL</a:t>
            </a:r>
            <a:endParaRPr lang="en-US" sz="1200" dirty="0"/>
          </a:p>
        </p:txBody>
      </p:sp>
      <p:sp>
        <p:nvSpPr>
          <p:cNvPr id="135" name="Text 124"/>
          <p:cNvSpPr txBox="1"/>
          <p:nvPr/>
        </p:nvSpPr>
        <p:spPr>
          <a:xfrm>
            <a:off x="15416784" y="12792456"/>
            <a:ext cx="1028700" cy="181051"/>
          </a:xfrm>
          <a:prstGeom prst="rect">
            <a:avLst/>
          </a:prstGeom>
          <a:noFill/>
          <a:ln/>
        </p:spPr>
        <p:txBody>
          <a:bodyPr wrap="square" lIns="0" tIns="0" rIns="0" bIns="0" rtlCol="0" anchor="ctr"/>
          <a:lstStyle/>
          <a:p>
            <a:pPr marL="0" indent="0" algn="r">
              <a:buNone/>
            </a:pPr>
            <a:r>
              <a:rPr lang="en-US" sz="1200" b="1" dirty="0">
                <a:solidFill>
                  <a:srgbClr val="2C3E50"/>
                </a:solidFill>
                <a:latin typeface="Raleway" pitchFamily="34" charset="0"/>
                <a:ea typeface="Raleway" pitchFamily="34" charset="-122"/>
                <a:cs typeface="Raleway" pitchFamily="34" charset="-120"/>
              </a:rPr>
              <a:t>500 000 000</a:t>
            </a:r>
            <a:endParaRPr lang="en-US" sz="1200" dirty="0"/>
          </a:p>
        </p:txBody>
      </p:sp>
      <p:sp>
        <p:nvSpPr>
          <p:cNvPr id="136" name="Text 125"/>
          <p:cNvSpPr txBox="1"/>
          <p:nvPr/>
        </p:nvSpPr>
        <p:spPr>
          <a:xfrm>
            <a:off x="17265701" y="12792456"/>
            <a:ext cx="495605" cy="181051"/>
          </a:xfrm>
          <a:prstGeom prst="rect">
            <a:avLst/>
          </a:prstGeom>
          <a:noFill/>
          <a:ln/>
        </p:spPr>
        <p:txBody>
          <a:bodyPr wrap="square" lIns="0" tIns="0" rIns="0" bIns="0" rtlCol="0" anchor="ctr"/>
          <a:lstStyle/>
          <a:p>
            <a:pPr marL="0" indent="0" algn="r">
              <a:buNone/>
            </a:pPr>
            <a:r>
              <a:rPr lang="en-US" sz="1200" b="1" dirty="0">
                <a:solidFill>
                  <a:srgbClr val="2C3E50"/>
                </a:solidFill>
                <a:latin typeface="Raleway" pitchFamily="34" charset="0"/>
                <a:ea typeface="Raleway" pitchFamily="34" charset="-122"/>
                <a:cs typeface="Raleway" pitchFamily="34" charset="-120"/>
              </a:rPr>
              <a:t>100%</a:t>
            </a:r>
            <a:endParaRPr lang="en-US" sz="1200" dirty="0"/>
          </a:p>
        </p:txBody>
      </p:sp>
      <p:sp>
        <p:nvSpPr>
          <p:cNvPr id="137" name="Shape 126"/>
          <p:cNvSpPr/>
          <p:nvPr/>
        </p:nvSpPr>
        <p:spPr>
          <a:xfrm>
            <a:off x="0" y="13610844"/>
            <a:ext cx="18288000" cy="543154"/>
          </a:xfrm>
          <a:prstGeom prst="rect">
            <a:avLst/>
          </a:prstGeom>
          <a:solidFill>
            <a:srgbClr val="F3F4F6"/>
          </a:solidFill>
          <a:ln/>
        </p:spPr>
      </p:sp>
      <p:sp>
        <p:nvSpPr>
          <p:cNvPr id="138" name="Shape 127"/>
          <p:cNvSpPr/>
          <p:nvPr/>
        </p:nvSpPr>
        <p:spPr>
          <a:xfrm>
            <a:off x="0" y="13610844"/>
            <a:ext cx="18288000" cy="9144"/>
          </a:xfrm>
          <a:prstGeom prst="rect">
            <a:avLst/>
          </a:prstGeom>
          <a:solidFill>
            <a:srgbClr val="E5E7EB"/>
          </a:solidFill>
          <a:ln/>
        </p:spPr>
      </p:sp>
      <p:sp>
        <p:nvSpPr>
          <p:cNvPr id="139" name="Text 128"/>
          <p:cNvSpPr txBox="1"/>
          <p:nvPr/>
        </p:nvSpPr>
        <p:spPr>
          <a:xfrm>
            <a:off x="457200" y="13811098"/>
            <a:ext cx="8272577" cy="152705"/>
          </a:xfrm>
          <a:prstGeom prst="rect">
            <a:avLst/>
          </a:prstGeom>
          <a:noFill/>
          <a:ln/>
        </p:spPr>
        <p:txBody>
          <a:bodyPr wrap="square" lIns="0" tIns="0" rIns="0" bIns="0" rtlCol="0" anchor="ctr"/>
          <a:lstStyle/>
          <a:p>
            <a:pPr marL="0" indent="0" algn="l">
              <a:buNone/>
            </a:pPr>
            <a:r>
              <a:rPr lang="en-US" sz="1000" i="1" dirty="0">
                <a:solidFill>
                  <a:srgbClr val="374151"/>
                </a:solidFill>
                <a:latin typeface="Raleway" pitchFamily="34" charset="0"/>
                <a:ea typeface="Raleway" pitchFamily="34" charset="-122"/>
                <a:cs typeface="Raleway" pitchFamily="34" charset="-120"/>
              </a:rPr>
              <a:t>« L'autonomisation des femmes n'est pas seulement un impératif moral, c'est un moteur pour un développement inclusif et durable »</a:t>
            </a:r>
            <a:endParaRPr lang="en-US" sz="1000" dirty="0"/>
          </a:p>
        </p:txBody>
      </p:sp>
      <p:pic>
        <p:nvPicPr>
          <p:cNvPr id="140" name="Image 9" descr="preencoded.png"/>
          <p:cNvPicPr>
            <a:picLocks noChangeAspect="1"/>
          </p:cNvPicPr>
          <p:nvPr/>
        </p:nvPicPr>
        <p:blipFill>
          <a:blip r:embed="rId12"/>
          <a:srcRect t="-100" b="-100"/>
          <a:stretch/>
        </p:blipFill>
        <p:spPr>
          <a:xfrm>
            <a:off x="14874545" y="13801954"/>
            <a:ext cx="114300" cy="152705"/>
          </a:xfrm>
          <a:prstGeom prst="rect">
            <a:avLst/>
          </a:prstGeom>
        </p:spPr>
      </p:pic>
      <p:sp>
        <p:nvSpPr>
          <p:cNvPr id="141" name="Text 129"/>
          <p:cNvSpPr txBox="1"/>
          <p:nvPr/>
        </p:nvSpPr>
        <p:spPr>
          <a:xfrm>
            <a:off x="15064740" y="13791895"/>
            <a:ext cx="2886761" cy="181051"/>
          </a:xfrm>
          <a:prstGeom prst="rect">
            <a:avLst/>
          </a:prstGeom>
          <a:noFill/>
          <a:ln/>
        </p:spPr>
        <p:txBody>
          <a:bodyPr wrap="square" lIns="0" tIns="0" rIns="0" bIns="0" rtlCol="0" anchor="ctr"/>
          <a:lstStyle/>
          <a:p>
            <a:pPr marL="0" indent="0" algn="l">
              <a:buNone/>
            </a:pPr>
            <a:r>
              <a:rPr lang="en-US" sz="1200" dirty="0">
                <a:solidFill>
                  <a:srgbClr val="374151"/>
                </a:solidFill>
                <a:latin typeface="Raleway" pitchFamily="34" charset="0"/>
                <a:ea typeface="Raleway" pitchFamily="34" charset="-122"/>
                <a:cs typeface="Raleway" pitchFamily="34" charset="-120"/>
              </a:rPr>
              <a:t>Plan Stratégique JeRestaure 2025-2028</a:t>
            </a:r>
            <a:endParaRPr lang="en-US" sz="12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Shape 0"/>
          <p:cNvSpPr/>
          <p:nvPr/>
        </p:nvSpPr>
        <p:spPr>
          <a:xfrm>
            <a:off x="0" y="0"/>
            <a:ext cx="18288000" cy="15373807"/>
          </a:xfrm>
          <a:prstGeom prst="rect">
            <a:avLst/>
          </a:prstGeom>
          <a:solidFill>
            <a:srgbClr val="F8F9FA"/>
          </a:solidFill>
          <a:ln/>
        </p:spPr>
      </p:sp>
      <p:sp>
        <p:nvSpPr>
          <p:cNvPr id="3" name="Shape 1"/>
          <p:cNvSpPr/>
          <p:nvPr/>
        </p:nvSpPr>
        <p:spPr>
          <a:xfrm>
            <a:off x="0" y="0"/>
            <a:ext cx="18288000" cy="838505"/>
          </a:xfrm>
          <a:prstGeom prst="rect">
            <a:avLst/>
          </a:prstGeom>
          <a:solidFill>
            <a:srgbClr val="1A5276"/>
          </a:solidFill>
          <a:ln/>
        </p:spPr>
      </p:sp>
      <p:sp>
        <p:nvSpPr>
          <p:cNvPr id="4" name="Text 2"/>
          <p:cNvSpPr txBox="1"/>
          <p:nvPr/>
        </p:nvSpPr>
        <p:spPr>
          <a:xfrm>
            <a:off x="457200" y="209398"/>
            <a:ext cx="7858354" cy="419710"/>
          </a:xfrm>
          <a:prstGeom prst="rect">
            <a:avLst/>
          </a:prstGeom>
          <a:noFill/>
          <a:ln/>
        </p:spPr>
        <p:txBody>
          <a:bodyPr wrap="square" lIns="0" tIns="0" rIns="0" bIns="0" rtlCol="0" anchor="ctr"/>
          <a:lstStyle/>
          <a:p>
            <a:pPr marL="0" indent="0" algn="l">
              <a:buNone/>
            </a:pPr>
            <a:r>
              <a:rPr lang="en-US" sz="2700" b="1" dirty="0">
                <a:solidFill>
                  <a:srgbClr val="FFFFFF"/>
                </a:solidFill>
                <a:latin typeface="Montserrat" pitchFamily="34" charset="0"/>
                <a:ea typeface="Montserrat" pitchFamily="34" charset="-122"/>
                <a:cs typeface="Montserrat" pitchFamily="34" charset="-120"/>
              </a:rPr>
              <a:t>Cadre logique &amp; indicateurs de performance</a:t>
            </a:r>
            <a:endParaRPr lang="en-US" sz="2700" dirty="0"/>
          </a:p>
        </p:txBody>
      </p:sp>
      <p:sp>
        <p:nvSpPr>
          <p:cNvPr id="5" name="Shape 3"/>
          <p:cNvSpPr/>
          <p:nvPr/>
        </p:nvSpPr>
        <p:spPr>
          <a:xfrm>
            <a:off x="0" y="838505"/>
            <a:ext cx="18288000" cy="13992149"/>
          </a:xfrm>
          <a:prstGeom prst="rect">
            <a:avLst/>
          </a:prstGeom>
          <a:solidFill>
            <a:srgbClr val="F9FAFB"/>
          </a:solidFill>
          <a:ln/>
        </p:spPr>
      </p:sp>
      <p:sp>
        <p:nvSpPr>
          <p:cNvPr id="6" name="Text 4"/>
          <p:cNvSpPr txBox="1"/>
          <p:nvPr/>
        </p:nvSpPr>
        <p:spPr>
          <a:xfrm>
            <a:off x="381305" y="1228954"/>
            <a:ext cx="3353105" cy="277063"/>
          </a:xfrm>
          <a:prstGeom prst="rect">
            <a:avLst/>
          </a:prstGeom>
          <a:noFill/>
          <a:ln/>
        </p:spPr>
        <p:txBody>
          <a:bodyPr wrap="square" lIns="0" tIns="0" rIns="0" bIns="0" rtlCol="0" anchor="ctr"/>
          <a:lstStyle/>
          <a:p>
            <a:pPr marL="0" indent="0" algn="l">
              <a:buNone/>
            </a:pPr>
            <a:r>
              <a:rPr lang="en-US" sz="1800" b="1" dirty="0">
                <a:solidFill>
                  <a:srgbClr val="2C3E50"/>
                </a:solidFill>
                <a:latin typeface="Montserrat" pitchFamily="34" charset="0"/>
                <a:ea typeface="Montserrat" pitchFamily="34" charset="-122"/>
                <a:cs typeface="Montserrat" pitchFamily="34" charset="-120"/>
              </a:rPr>
              <a:t>Structure du cadre logique</a:t>
            </a:r>
            <a:endParaRPr lang="en-US" sz="1800" dirty="0"/>
          </a:p>
        </p:txBody>
      </p:sp>
      <p:sp>
        <p:nvSpPr>
          <p:cNvPr id="7" name="Text 5"/>
          <p:cNvSpPr txBox="1"/>
          <p:nvPr/>
        </p:nvSpPr>
        <p:spPr>
          <a:xfrm>
            <a:off x="381305" y="1619402"/>
            <a:ext cx="16307410"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Le cadre logique présente de manière structurée la hiérarchie des objectifs, les indicateurs de mesure, les cibles à atteindre et les hypothèses/risques pour chacun des 5 domaines d'intervention prioritaires de JeRestaure Bien-être.</a:t>
            </a:r>
            <a:endParaRPr lang="en-US" sz="1200" dirty="0"/>
          </a:p>
        </p:txBody>
      </p:sp>
      <p:sp>
        <p:nvSpPr>
          <p:cNvPr id="8" name="Shape 6"/>
          <p:cNvSpPr/>
          <p:nvPr/>
        </p:nvSpPr>
        <p:spPr>
          <a:xfrm>
            <a:off x="400507" y="2061972"/>
            <a:ext cx="17507102" cy="466344"/>
          </a:xfrm>
          <a:prstGeom prst="rect">
            <a:avLst/>
          </a:prstGeom>
          <a:solidFill>
            <a:srgbClr val="1A5276"/>
          </a:solidFill>
          <a:ln/>
        </p:spPr>
      </p:sp>
      <p:sp>
        <p:nvSpPr>
          <p:cNvPr id="9" name="Text 7"/>
          <p:cNvSpPr txBox="1"/>
          <p:nvPr/>
        </p:nvSpPr>
        <p:spPr>
          <a:xfrm>
            <a:off x="556870" y="2200046"/>
            <a:ext cx="1848002" cy="181051"/>
          </a:xfrm>
          <a:prstGeom prst="rect">
            <a:avLst/>
          </a:prstGeom>
          <a:noFill/>
          <a:ln/>
        </p:spPr>
        <p:txBody>
          <a:bodyPr wrap="square" lIns="0" tIns="0" rIns="0" bIns="0" rtlCol="0" anchor="ctr"/>
          <a:lstStyle/>
          <a:p>
            <a:pPr marL="0" indent="0" algn="l">
              <a:buNone/>
            </a:pPr>
            <a:r>
              <a:rPr lang="en-US" sz="1200" b="1" dirty="0">
                <a:solidFill>
                  <a:srgbClr val="FFFFFF"/>
                </a:solidFill>
                <a:latin typeface="Raleway" pitchFamily="34" charset="0"/>
                <a:ea typeface="Raleway" pitchFamily="34" charset="-122"/>
                <a:cs typeface="Raleway" pitchFamily="34" charset="-120"/>
              </a:rPr>
              <a:t>Hiérarchie des objectifs</a:t>
            </a:r>
            <a:endParaRPr lang="en-US" sz="1200" dirty="0"/>
          </a:p>
        </p:txBody>
      </p:sp>
      <p:sp>
        <p:nvSpPr>
          <p:cNvPr id="10" name="Text 8"/>
          <p:cNvSpPr txBox="1"/>
          <p:nvPr/>
        </p:nvSpPr>
        <p:spPr>
          <a:xfrm>
            <a:off x="4927702" y="2200046"/>
            <a:ext cx="2153412" cy="181051"/>
          </a:xfrm>
          <a:prstGeom prst="rect">
            <a:avLst/>
          </a:prstGeom>
          <a:noFill/>
          <a:ln/>
        </p:spPr>
        <p:txBody>
          <a:bodyPr wrap="square" lIns="0" tIns="0" rIns="0" bIns="0" rtlCol="0" anchor="ctr"/>
          <a:lstStyle/>
          <a:p>
            <a:pPr marL="0" indent="0" algn="l">
              <a:buNone/>
            </a:pPr>
            <a:r>
              <a:rPr lang="en-US" sz="1200" b="1" dirty="0">
                <a:solidFill>
                  <a:srgbClr val="FFFFFF"/>
                </a:solidFill>
                <a:latin typeface="Raleway" pitchFamily="34" charset="0"/>
                <a:ea typeface="Raleway" pitchFamily="34" charset="-122"/>
                <a:cs typeface="Raleway" pitchFamily="34" charset="-120"/>
              </a:rPr>
              <a:t>Indicateurs de performance</a:t>
            </a:r>
            <a:endParaRPr lang="en-US" sz="1200" dirty="0"/>
          </a:p>
        </p:txBody>
      </p:sp>
      <p:sp>
        <p:nvSpPr>
          <p:cNvPr id="11" name="Text 9"/>
          <p:cNvSpPr txBox="1"/>
          <p:nvPr/>
        </p:nvSpPr>
        <p:spPr>
          <a:xfrm>
            <a:off x="11929262" y="2200046"/>
            <a:ext cx="1781251" cy="181051"/>
          </a:xfrm>
          <a:prstGeom prst="rect">
            <a:avLst/>
          </a:prstGeom>
          <a:noFill/>
          <a:ln/>
        </p:spPr>
        <p:txBody>
          <a:bodyPr wrap="square" lIns="0" tIns="0" rIns="0" bIns="0" rtlCol="0" anchor="ctr"/>
          <a:lstStyle/>
          <a:p>
            <a:pPr marL="0" indent="0" algn="l">
              <a:buNone/>
            </a:pPr>
            <a:r>
              <a:rPr lang="en-US" sz="1200" b="1" dirty="0">
                <a:solidFill>
                  <a:srgbClr val="FFFFFF"/>
                </a:solidFill>
                <a:latin typeface="Raleway" pitchFamily="34" charset="0"/>
                <a:ea typeface="Raleway" pitchFamily="34" charset="-122"/>
                <a:cs typeface="Raleway" pitchFamily="34" charset="-120"/>
              </a:rPr>
              <a:t>Sources de vérification</a:t>
            </a:r>
            <a:endParaRPr lang="en-US" sz="1200" dirty="0"/>
          </a:p>
        </p:txBody>
      </p:sp>
      <p:sp>
        <p:nvSpPr>
          <p:cNvPr id="12" name="Text 10"/>
          <p:cNvSpPr txBox="1"/>
          <p:nvPr/>
        </p:nvSpPr>
        <p:spPr>
          <a:xfrm>
            <a:off x="14554505" y="2200046"/>
            <a:ext cx="1666951" cy="181051"/>
          </a:xfrm>
          <a:prstGeom prst="rect">
            <a:avLst/>
          </a:prstGeom>
          <a:noFill/>
          <a:ln/>
        </p:spPr>
        <p:txBody>
          <a:bodyPr wrap="square" lIns="0" tIns="0" rIns="0" bIns="0" rtlCol="0" anchor="ctr"/>
          <a:lstStyle/>
          <a:p>
            <a:pPr marL="0" indent="0" algn="l">
              <a:buNone/>
            </a:pPr>
            <a:r>
              <a:rPr lang="en-US" sz="1200" b="1" dirty="0">
                <a:solidFill>
                  <a:srgbClr val="FFFFFF"/>
                </a:solidFill>
                <a:latin typeface="Raleway" pitchFamily="34" charset="0"/>
                <a:ea typeface="Raleway" pitchFamily="34" charset="-122"/>
                <a:cs typeface="Raleway" pitchFamily="34" charset="-120"/>
              </a:rPr>
              <a:t>Hypothèses/Risques</a:t>
            </a:r>
            <a:endParaRPr lang="en-US" sz="1200" dirty="0"/>
          </a:p>
        </p:txBody>
      </p:sp>
      <p:sp>
        <p:nvSpPr>
          <p:cNvPr id="13" name="Text 11"/>
          <p:cNvSpPr txBox="1"/>
          <p:nvPr/>
        </p:nvSpPr>
        <p:spPr>
          <a:xfrm>
            <a:off x="8557870" y="2200046"/>
            <a:ext cx="1305763" cy="181051"/>
          </a:xfrm>
          <a:prstGeom prst="rect">
            <a:avLst/>
          </a:prstGeom>
          <a:noFill/>
          <a:ln/>
        </p:spPr>
        <p:txBody>
          <a:bodyPr wrap="square" lIns="0" tIns="0" rIns="0" bIns="0" rtlCol="0" anchor="ctr"/>
          <a:lstStyle/>
          <a:p>
            <a:pPr marL="0" indent="0" algn="ctr">
              <a:buNone/>
            </a:pPr>
            <a:r>
              <a:rPr lang="en-US" sz="1200" b="1" dirty="0">
                <a:solidFill>
                  <a:srgbClr val="FFFFFF"/>
                </a:solidFill>
                <a:latin typeface="Raleway" pitchFamily="34" charset="0"/>
                <a:ea typeface="Raleway" pitchFamily="34" charset="-122"/>
                <a:cs typeface="Raleway" pitchFamily="34" charset="-120"/>
              </a:rPr>
              <a:t>Baselines (2024)</a:t>
            </a:r>
            <a:endParaRPr lang="en-US" sz="1200" dirty="0"/>
          </a:p>
        </p:txBody>
      </p:sp>
      <p:sp>
        <p:nvSpPr>
          <p:cNvPr id="14" name="Text 12"/>
          <p:cNvSpPr txBox="1"/>
          <p:nvPr/>
        </p:nvSpPr>
        <p:spPr>
          <a:xfrm>
            <a:off x="10429646" y="2200046"/>
            <a:ext cx="1067105" cy="181051"/>
          </a:xfrm>
          <a:prstGeom prst="rect">
            <a:avLst/>
          </a:prstGeom>
          <a:noFill/>
          <a:ln/>
        </p:spPr>
        <p:txBody>
          <a:bodyPr wrap="square" lIns="0" tIns="0" rIns="0" bIns="0" rtlCol="0" anchor="ctr"/>
          <a:lstStyle/>
          <a:p>
            <a:pPr marL="0" indent="0" algn="ctr">
              <a:buNone/>
            </a:pPr>
            <a:r>
              <a:rPr lang="en-US" sz="1200" b="1" dirty="0">
                <a:solidFill>
                  <a:srgbClr val="FFFFFF"/>
                </a:solidFill>
                <a:latin typeface="Raleway" pitchFamily="34" charset="0"/>
                <a:ea typeface="Raleway" pitchFamily="34" charset="-122"/>
                <a:cs typeface="Raleway" pitchFamily="34" charset="-120"/>
              </a:rPr>
              <a:t>Cibles (2028)</a:t>
            </a:r>
            <a:endParaRPr lang="en-US" sz="1200" dirty="0"/>
          </a:p>
        </p:txBody>
      </p:sp>
      <p:sp>
        <p:nvSpPr>
          <p:cNvPr id="15" name="Shape 13"/>
          <p:cNvSpPr/>
          <p:nvPr/>
        </p:nvSpPr>
        <p:spPr>
          <a:xfrm>
            <a:off x="400507" y="2523744"/>
            <a:ext cx="17507102" cy="381305"/>
          </a:xfrm>
          <a:prstGeom prst="rect">
            <a:avLst/>
          </a:prstGeom>
          <a:solidFill>
            <a:srgbClr val="2980B9"/>
          </a:solidFill>
          <a:ln/>
        </p:spPr>
      </p:sp>
      <p:sp>
        <p:nvSpPr>
          <p:cNvPr id="16" name="Shape 14"/>
          <p:cNvSpPr/>
          <p:nvPr/>
        </p:nvSpPr>
        <p:spPr>
          <a:xfrm>
            <a:off x="400507" y="4986223"/>
            <a:ext cx="17507102" cy="390449"/>
          </a:xfrm>
          <a:prstGeom prst="rect">
            <a:avLst/>
          </a:prstGeom>
          <a:solidFill>
            <a:srgbClr val="2980B9"/>
          </a:solidFill>
          <a:ln/>
        </p:spPr>
      </p:sp>
      <p:sp>
        <p:nvSpPr>
          <p:cNvPr id="17" name="Shape 15"/>
          <p:cNvSpPr/>
          <p:nvPr/>
        </p:nvSpPr>
        <p:spPr>
          <a:xfrm>
            <a:off x="400507" y="6758330"/>
            <a:ext cx="17507102" cy="390449"/>
          </a:xfrm>
          <a:prstGeom prst="rect">
            <a:avLst/>
          </a:prstGeom>
          <a:solidFill>
            <a:srgbClr val="2980B9"/>
          </a:solidFill>
          <a:ln/>
        </p:spPr>
      </p:sp>
      <p:sp>
        <p:nvSpPr>
          <p:cNvPr id="18" name="Shape 16"/>
          <p:cNvSpPr/>
          <p:nvPr/>
        </p:nvSpPr>
        <p:spPr>
          <a:xfrm>
            <a:off x="400507" y="8529523"/>
            <a:ext cx="17507102" cy="390449"/>
          </a:xfrm>
          <a:prstGeom prst="rect">
            <a:avLst/>
          </a:prstGeom>
          <a:solidFill>
            <a:srgbClr val="2980B9"/>
          </a:solidFill>
          <a:ln/>
        </p:spPr>
      </p:sp>
      <p:sp>
        <p:nvSpPr>
          <p:cNvPr id="19" name="Shape 17"/>
          <p:cNvSpPr/>
          <p:nvPr/>
        </p:nvSpPr>
        <p:spPr>
          <a:xfrm>
            <a:off x="400507" y="10301630"/>
            <a:ext cx="17507102" cy="390449"/>
          </a:xfrm>
          <a:prstGeom prst="rect">
            <a:avLst/>
          </a:prstGeom>
          <a:solidFill>
            <a:srgbClr val="2980B9"/>
          </a:solidFill>
          <a:ln/>
        </p:spPr>
      </p:sp>
      <p:sp>
        <p:nvSpPr>
          <p:cNvPr id="20" name="Text 18"/>
          <p:cNvSpPr txBox="1"/>
          <p:nvPr/>
        </p:nvSpPr>
        <p:spPr>
          <a:xfrm>
            <a:off x="556870" y="2619756"/>
            <a:ext cx="3020263" cy="181051"/>
          </a:xfrm>
          <a:prstGeom prst="rect">
            <a:avLst/>
          </a:prstGeom>
          <a:noFill/>
          <a:ln/>
        </p:spPr>
        <p:txBody>
          <a:bodyPr wrap="square" lIns="0" tIns="0" rIns="0" bIns="0" rtlCol="0" anchor="ctr"/>
          <a:lstStyle/>
          <a:p>
            <a:pPr marL="0" indent="0" algn="l">
              <a:buNone/>
            </a:pPr>
            <a:r>
              <a:rPr lang="en-US" sz="1200" dirty="0">
                <a:solidFill>
                  <a:srgbClr val="FFFFFF"/>
                </a:solidFill>
                <a:latin typeface="Raleway" pitchFamily="34" charset="0"/>
                <a:ea typeface="Raleway" pitchFamily="34" charset="-122"/>
                <a:cs typeface="Raleway" pitchFamily="34" charset="-120"/>
              </a:rPr>
              <a:t>DOMAINE 1: CHANGEMENT CLIMATIQUE</a:t>
            </a:r>
            <a:endParaRPr lang="en-US" sz="1200" dirty="0"/>
          </a:p>
        </p:txBody>
      </p:sp>
      <p:sp>
        <p:nvSpPr>
          <p:cNvPr id="21" name="Text 19"/>
          <p:cNvSpPr txBox="1"/>
          <p:nvPr/>
        </p:nvSpPr>
        <p:spPr>
          <a:xfrm>
            <a:off x="556870" y="5086807"/>
            <a:ext cx="2229307" cy="181051"/>
          </a:xfrm>
          <a:prstGeom prst="rect">
            <a:avLst/>
          </a:prstGeom>
          <a:noFill/>
          <a:ln/>
        </p:spPr>
        <p:txBody>
          <a:bodyPr wrap="square" lIns="0" tIns="0" rIns="0" bIns="0" rtlCol="0" anchor="ctr"/>
          <a:lstStyle/>
          <a:p>
            <a:pPr marL="0" indent="0" algn="l">
              <a:buNone/>
            </a:pPr>
            <a:r>
              <a:rPr lang="en-US" sz="1200" dirty="0">
                <a:solidFill>
                  <a:srgbClr val="FFFFFF"/>
                </a:solidFill>
                <a:latin typeface="Raleway" pitchFamily="34" charset="0"/>
                <a:ea typeface="Raleway" pitchFamily="34" charset="-122"/>
                <a:cs typeface="Raleway" pitchFamily="34" charset="-120"/>
              </a:rPr>
              <a:t>DOMAINE 2: ESPACE CIVIQUE</a:t>
            </a:r>
            <a:endParaRPr lang="en-US" sz="1200" dirty="0"/>
          </a:p>
        </p:txBody>
      </p:sp>
      <p:sp>
        <p:nvSpPr>
          <p:cNvPr id="22" name="Text 20"/>
          <p:cNvSpPr txBox="1"/>
          <p:nvPr/>
        </p:nvSpPr>
        <p:spPr>
          <a:xfrm>
            <a:off x="556870" y="6858000"/>
            <a:ext cx="2315261" cy="181051"/>
          </a:xfrm>
          <a:prstGeom prst="rect">
            <a:avLst/>
          </a:prstGeom>
          <a:noFill/>
          <a:ln/>
        </p:spPr>
        <p:txBody>
          <a:bodyPr wrap="square" lIns="0" tIns="0" rIns="0" bIns="0" rtlCol="0" anchor="ctr"/>
          <a:lstStyle/>
          <a:p>
            <a:pPr marL="0" indent="0" algn="l">
              <a:buNone/>
            </a:pPr>
            <a:r>
              <a:rPr lang="en-US" sz="1200" dirty="0">
                <a:solidFill>
                  <a:srgbClr val="FFFFFF"/>
                </a:solidFill>
                <a:latin typeface="Raleway" pitchFamily="34" charset="0"/>
                <a:ea typeface="Raleway" pitchFamily="34" charset="-122"/>
                <a:cs typeface="Raleway" pitchFamily="34" charset="-120"/>
              </a:rPr>
              <a:t>DOMAINE 3: DROITS HUMAINS</a:t>
            </a:r>
            <a:endParaRPr lang="en-US" sz="1200" dirty="0"/>
          </a:p>
        </p:txBody>
      </p:sp>
      <p:sp>
        <p:nvSpPr>
          <p:cNvPr id="23" name="Text 21"/>
          <p:cNvSpPr txBox="1"/>
          <p:nvPr/>
        </p:nvSpPr>
        <p:spPr>
          <a:xfrm>
            <a:off x="556870" y="8630107"/>
            <a:ext cx="2695651" cy="181051"/>
          </a:xfrm>
          <a:prstGeom prst="rect">
            <a:avLst/>
          </a:prstGeom>
          <a:noFill/>
          <a:ln/>
        </p:spPr>
        <p:txBody>
          <a:bodyPr wrap="square" lIns="0" tIns="0" rIns="0" bIns="0" rtlCol="0" anchor="ctr"/>
          <a:lstStyle/>
          <a:p>
            <a:pPr marL="0" indent="0" algn="l">
              <a:buNone/>
            </a:pPr>
            <a:r>
              <a:rPr lang="en-US" sz="1200" dirty="0">
                <a:solidFill>
                  <a:srgbClr val="FFFFFF"/>
                </a:solidFill>
                <a:latin typeface="Raleway" pitchFamily="34" charset="0"/>
                <a:ea typeface="Raleway" pitchFamily="34" charset="-122"/>
                <a:cs typeface="Raleway" pitchFamily="34" charset="-120"/>
              </a:rPr>
              <a:t>DOMAINE 4: JUSTICE ÉCONOMIQUE</a:t>
            </a:r>
            <a:endParaRPr lang="en-US" sz="1200" dirty="0"/>
          </a:p>
        </p:txBody>
      </p:sp>
      <p:sp>
        <p:nvSpPr>
          <p:cNvPr id="24" name="Text 22"/>
          <p:cNvSpPr txBox="1"/>
          <p:nvPr/>
        </p:nvSpPr>
        <p:spPr>
          <a:xfrm>
            <a:off x="556870" y="10401300"/>
            <a:ext cx="2419502" cy="181051"/>
          </a:xfrm>
          <a:prstGeom prst="rect">
            <a:avLst/>
          </a:prstGeom>
          <a:noFill/>
          <a:ln/>
        </p:spPr>
        <p:txBody>
          <a:bodyPr wrap="square" lIns="0" tIns="0" rIns="0" bIns="0" rtlCol="0" anchor="ctr"/>
          <a:lstStyle/>
          <a:p>
            <a:pPr marL="0" indent="0" algn="l">
              <a:buNone/>
            </a:pPr>
            <a:r>
              <a:rPr lang="en-US" sz="1200" dirty="0">
                <a:solidFill>
                  <a:srgbClr val="FFFFFF"/>
                </a:solidFill>
                <a:latin typeface="Raleway" pitchFamily="34" charset="0"/>
                <a:ea typeface="Raleway" pitchFamily="34" charset="-122"/>
                <a:cs typeface="Raleway" pitchFamily="34" charset="-120"/>
              </a:rPr>
              <a:t>DOMAINE 5: ÉGALITÉ DE GENRE</a:t>
            </a:r>
            <a:endParaRPr lang="en-US" sz="1200" dirty="0"/>
          </a:p>
        </p:txBody>
      </p:sp>
      <p:sp>
        <p:nvSpPr>
          <p:cNvPr id="25" name="Shape 23"/>
          <p:cNvSpPr/>
          <p:nvPr/>
        </p:nvSpPr>
        <p:spPr>
          <a:xfrm>
            <a:off x="400507" y="2905049"/>
            <a:ext cx="17507102" cy="694944"/>
          </a:xfrm>
          <a:prstGeom prst="rect">
            <a:avLst/>
          </a:prstGeom>
          <a:solidFill>
            <a:srgbClr val="2ECC71">
              <a:alpha val="10000"/>
            </a:srgbClr>
          </a:solidFill>
          <a:ln/>
        </p:spPr>
      </p:sp>
      <p:sp>
        <p:nvSpPr>
          <p:cNvPr id="26" name="Shape 24"/>
          <p:cNvSpPr/>
          <p:nvPr/>
        </p:nvSpPr>
        <p:spPr>
          <a:xfrm>
            <a:off x="400507" y="2905049"/>
            <a:ext cx="38405" cy="694944"/>
          </a:xfrm>
          <a:prstGeom prst="rect">
            <a:avLst/>
          </a:prstGeom>
          <a:solidFill>
            <a:srgbClr val="2ECC71"/>
          </a:solidFill>
          <a:ln/>
        </p:spPr>
      </p:sp>
      <p:sp>
        <p:nvSpPr>
          <p:cNvPr id="27" name="Shape 25"/>
          <p:cNvSpPr/>
          <p:nvPr/>
        </p:nvSpPr>
        <p:spPr>
          <a:xfrm>
            <a:off x="400507" y="4291279"/>
            <a:ext cx="17507102" cy="694944"/>
          </a:xfrm>
          <a:prstGeom prst="rect">
            <a:avLst/>
          </a:prstGeom>
          <a:solidFill>
            <a:srgbClr val="2ECC71">
              <a:alpha val="10000"/>
            </a:srgbClr>
          </a:solidFill>
          <a:ln/>
        </p:spPr>
      </p:sp>
      <p:sp>
        <p:nvSpPr>
          <p:cNvPr id="28" name="Shape 26"/>
          <p:cNvSpPr/>
          <p:nvPr/>
        </p:nvSpPr>
        <p:spPr>
          <a:xfrm>
            <a:off x="400507" y="4291279"/>
            <a:ext cx="38405" cy="694944"/>
          </a:xfrm>
          <a:prstGeom prst="rect">
            <a:avLst/>
          </a:prstGeom>
          <a:solidFill>
            <a:srgbClr val="2ECC71"/>
          </a:solidFill>
          <a:ln/>
        </p:spPr>
      </p:sp>
      <p:sp>
        <p:nvSpPr>
          <p:cNvPr id="29" name="Shape 27"/>
          <p:cNvSpPr/>
          <p:nvPr/>
        </p:nvSpPr>
        <p:spPr>
          <a:xfrm>
            <a:off x="400507" y="3590849"/>
            <a:ext cx="4381805" cy="9144"/>
          </a:xfrm>
          <a:prstGeom prst="rect">
            <a:avLst/>
          </a:prstGeom>
          <a:solidFill>
            <a:srgbClr val="E5E7EB"/>
          </a:solidFill>
          <a:ln/>
        </p:spPr>
      </p:sp>
      <p:sp>
        <p:nvSpPr>
          <p:cNvPr id="30" name="Shape 28"/>
          <p:cNvSpPr/>
          <p:nvPr/>
        </p:nvSpPr>
        <p:spPr>
          <a:xfrm>
            <a:off x="4775911" y="3590849"/>
            <a:ext cx="3504895" cy="9144"/>
          </a:xfrm>
          <a:prstGeom prst="rect">
            <a:avLst/>
          </a:prstGeom>
          <a:solidFill>
            <a:srgbClr val="E5E7EB"/>
          </a:solidFill>
          <a:ln/>
        </p:spPr>
      </p:sp>
      <p:sp>
        <p:nvSpPr>
          <p:cNvPr id="31" name="Shape 29"/>
          <p:cNvSpPr/>
          <p:nvPr/>
        </p:nvSpPr>
        <p:spPr>
          <a:xfrm>
            <a:off x="11776558" y="3590849"/>
            <a:ext cx="2628900" cy="9144"/>
          </a:xfrm>
          <a:prstGeom prst="rect">
            <a:avLst/>
          </a:prstGeom>
          <a:solidFill>
            <a:srgbClr val="E5E7EB"/>
          </a:solidFill>
          <a:ln/>
        </p:spPr>
      </p:sp>
      <p:sp>
        <p:nvSpPr>
          <p:cNvPr id="32" name="Shape 30"/>
          <p:cNvSpPr/>
          <p:nvPr/>
        </p:nvSpPr>
        <p:spPr>
          <a:xfrm>
            <a:off x="14401800" y="3590849"/>
            <a:ext cx="3504895" cy="9144"/>
          </a:xfrm>
          <a:prstGeom prst="rect">
            <a:avLst/>
          </a:prstGeom>
          <a:solidFill>
            <a:srgbClr val="E5E7EB"/>
          </a:solidFill>
          <a:ln/>
        </p:spPr>
      </p:sp>
      <p:sp>
        <p:nvSpPr>
          <p:cNvPr id="33" name="Shape 31"/>
          <p:cNvSpPr/>
          <p:nvPr/>
        </p:nvSpPr>
        <p:spPr>
          <a:xfrm>
            <a:off x="4775911" y="4977079"/>
            <a:ext cx="3504895" cy="9144"/>
          </a:xfrm>
          <a:prstGeom prst="rect">
            <a:avLst/>
          </a:prstGeom>
          <a:solidFill>
            <a:srgbClr val="E5E7EB"/>
          </a:solidFill>
          <a:ln/>
        </p:spPr>
      </p:sp>
      <p:sp>
        <p:nvSpPr>
          <p:cNvPr id="34" name="Shape 32"/>
          <p:cNvSpPr/>
          <p:nvPr/>
        </p:nvSpPr>
        <p:spPr>
          <a:xfrm>
            <a:off x="11776558" y="4977079"/>
            <a:ext cx="2628900" cy="9144"/>
          </a:xfrm>
          <a:prstGeom prst="rect">
            <a:avLst/>
          </a:prstGeom>
          <a:solidFill>
            <a:srgbClr val="E5E7EB"/>
          </a:solidFill>
          <a:ln/>
        </p:spPr>
      </p:sp>
      <p:sp>
        <p:nvSpPr>
          <p:cNvPr id="35" name="Shape 33"/>
          <p:cNvSpPr/>
          <p:nvPr/>
        </p:nvSpPr>
        <p:spPr>
          <a:xfrm>
            <a:off x="14401800" y="4977079"/>
            <a:ext cx="3504895" cy="9144"/>
          </a:xfrm>
          <a:prstGeom prst="rect">
            <a:avLst/>
          </a:prstGeom>
          <a:solidFill>
            <a:srgbClr val="E5E7EB"/>
          </a:solidFill>
          <a:ln/>
        </p:spPr>
      </p:sp>
      <p:sp>
        <p:nvSpPr>
          <p:cNvPr id="36" name="Text 34"/>
          <p:cNvSpPr txBox="1"/>
          <p:nvPr/>
        </p:nvSpPr>
        <p:spPr>
          <a:xfrm>
            <a:off x="571500" y="3038551"/>
            <a:ext cx="3972154" cy="409651"/>
          </a:xfrm>
          <a:prstGeom prst="rect">
            <a:avLst/>
          </a:prstGeom>
          <a:noFill/>
          <a:ln/>
        </p:spPr>
        <p:txBody>
          <a:bodyPr wrap="square" lIns="0" tIns="0" rIns="0" bIns="0" rtlCol="0" anchor="ctr"/>
          <a:lstStyle/>
          <a:p>
            <a:pPr marL="0" indent="0" algn="l">
              <a:buNone/>
            </a:pPr>
            <a:r>
              <a:rPr lang="en-US" sz="1200" b="1" dirty="0">
                <a:solidFill>
                  <a:srgbClr val="2C3E50"/>
                </a:solidFill>
                <a:latin typeface="Raleway" pitchFamily="34" charset="0"/>
                <a:ea typeface="Raleway" pitchFamily="34" charset="-122"/>
                <a:cs typeface="Raleway" pitchFamily="34" charset="-120"/>
              </a:rPr>
              <a:t>Objectif global: Renforcer la résilience climatique des communautés</a:t>
            </a:r>
            <a:endParaRPr lang="en-US" sz="1200" dirty="0"/>
          </a:p>
        </p:txBody>
      </p:sp>
      <p:sp>
        <p:nvSpPr>
          <p:cNvPr id="37" name="Text 35"/>
          <p:cNvSpPr txBox="1"/>
          <p:nvPr/>
        </p:nvSpPr>
        <p:spPr>
          <a:xfrm>
            <a:off x="4927702" y="3038551"/>
            <a:ext cx="2743200" cy="4096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Indice de vulnérabilité climatique des communautés cibles</a:t>
            </a:r>
            <a:endParaRPr lang="en-US" sz="1200" dirty="0"/>
          </a:p>
        </p:txBody>
      </p:sp>
      <p:sp>
        <p:nvSpPr>
          <p:cNvPr id="38" name="Text 36"/>
          <p:cNvSpPr txBox="1"/>
          <p:nvPr/>
        </p:nvSpPr>
        <p:spPr>
          <a:xfrm>
            <a:off x="11929262" y="3038551"/>
            <a:ext cx="1362456"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 Études d'impact</a:t>
            </a:r>
            <a:endParaRPr lang="en-US" sz="1200" dirty="0"/>
          </a:p>
        </p:txBody>
      </p:sp>
      <p:sp>
        <p:nvSpPr>
          <p:cNvPr id="39" name="Text 37"/>
          <p:cNvSpPr txBox="1"/>
          <p:nvPr/>
        </p:nvSpPr>
        <p:spPr>
          <a:xfrm>
            <a:off x="11929262" y="3267151"/>
            <a:ext cx="1743761"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 Rapports d'évaluation</a:t>
            </a:r>
            <a:endParaRPr lang="en-US" sz="1200" dirty="0"/>
          </a:p>
        </p:txBody>
      </p:sp>
      <p:sp>
        <p:nvSpPr>
          <p:cNvPr id="40" name="Text 38"/>
          <p:cNvSpPr txBox="1"/>
          <p:nvPr/>
        </p:nvSpPr>
        <p:spPr>
          <a:xfrm>
            <a:off x="14554505" y="3038551"/>
            <a:ext cx="3067812" cy="4096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Aggravation des catastrophes climatiques imprévisibles</a:t>
            </a:r>
            <a:endParaRPr lang="en-US" sz="1200" dirty="0"/>
          </a:p>
        </p:txBody>
      </p:sp>
      <p:sp>
        <p:nvSpPr>
          <p:cNvPr id="41" name="Text 39"/>
          <p:cNvSpPr txBox="1"/>
          <p:nvPr/>
        </p:nvSpPr>
        <p:spPr>
          <a:xfrm>
            <a:off x="4927702" y="4429354"/>
            <a:ext cx="2886761" cy="4096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Nombre de systèmes de collecte d'eau implantés</a:t>
            </a:r>
            <a:endParaRPr lang="en-US" sz="1200" dirty="0"/>
          </a:p>
        </p:txBody>
      </p:sp>
      <p:sp>
        <p:nvSpPr>
          <p:cNvPr id="42" name="Text 40"/>
          <p:cNvSpPr txBox="1"/>
          <p:nvPr/>
        </p:nvSpPr>
        <p:spPr>
          <a:xfrm>
            <a:off x="11929262" y="4429354"/>
            <a:ext cx="1677010"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 Rapports techniques</a:t>
            </a:r>
            <a:endParaRPr lang="en-US" sz="1200" dirty="0"/>
          </a:p>
        </p:txBody>
      </p:sp>
      <p:sp>
        <p:nvSpPr>
          <p:cNvPr id="43" name="Text 41"/>
          <p:cNvSpPr txBox="1"/>
          <p:nvPr/>
        </p:nvSpPr>
        <p:spPr>
          <a:xfrm>
            <a:off x="11929262" y="4657954"/>
            <a:ext cx="1705356"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 Photos d'installations</a:t>
            </a:r>
            <a:endParaRPr lang="en-US" sz="1200" dirty="0"/>
          </a:p>
        </p:txBody>
      </p:sp>
      <p:sp>
        <p:nvSpPr>
          <p:cNvPr id="44" name="Text 42"/>
          <p:cNvSpPr txBox="1"/>
          <p:nvPr/>
        </p:nvSpPr>
        <p:spPr>
          <a:xfrm>
            <a:off x="14554505" y="4429354"/>
            <a:ext cx="2448763" cy="4096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Manque de financement pour les infrastructures</a:t>
            </a:r>
            <a:endParaRPr lang="en-US" sz="1200" dirty="0"/>
          </a:p>
        </p:txBody>
      </p:sp>
      <p:sp>
        <p:nvSpPr>
          <p:cNvPr id="45" name="Shape 43"/>
          <p:cNvSpPr/>
          <p:nvPr/>
        </p:nvSpPr>
        <p:spPr>
          <a:xfrm>
            <a:off x="8276234" y="3590849"/>
            <a:ext cx="1752905" cy="9144"/>
          </a:xfrm>
          <a:prstGeom prst="rect">
            <a:avLst/>
          </a:prstGeom>
          <a:solidFill>
            <a:srgbClr val="E5E7EB"/>
          </a:solidFill>
          <a:ln/>
        </p:spPr>
      </p:sp>
      <p:sp>
        <p:nvSpPr>
          <p:cNvPr id="46" name="Shape 44"/>
          <p:cNvSpPr/>
          <p:nvPr/>
        </p:nvSpPr>
        <p:spPr>
          <a:xfrm>
            <a:off x="10026396" y="3590849"/>
            <a:ext cx="1752905" cy="9144"/>
          </a:xfrm>
          <a:prstGeom prst="rect">
            <a:avLst/>
          </a:prstGeom>
          <a:solidFill>
            <a:srgbClr val="E5E7EB"/>
          </a:solidFill>
          <a:ln/>
        </p:spPr>
      </p:sp>
      <p:sp>
        <p:nvSpPr>
          <p:cNvPr id="47" name="Shape 45"/>
          <p:cNvSpPr/>
          <p:nvPr/>
        </p:nvSpPr>
        <p:spPr>
          <a:xfrm>
            <a:off x="8276234" y="4977079"/>
            <a:ext cx="1752905" cy="9144"/>
          </a:xfrm>
          <a:prstGeom prst="rect">
            <a:avLst/>
          </a:prstGeom>
          <a:solidFill>
            <a:srgbClr val="E5E7EB"/>
          </a:solidFill>
          <a:ln/>
        </p:spPr>
      </p:sp>
      <p:sp>
        <p:nvSpPr>
          <p:cNvPr id="48" name="Shape 46"/>
          <p:cNvSpPr/>
          <p:nvPr/>
        </p:nvSpPr>
        <p:spPr>
          <a:xfrm>
            <a:off x="10026396" y="4977079"/>
            <a:ext cx="1752905" cy="9144"/>
          </a:xfrm>
          <a:prstGeom prst="rect">
            <a:avLst/>
          </a:prstGeom>
          <a:solidFill>
            <a:srgbClr val="E5E7EB"/>
          </a:solidFill>
          <a:ln/>
        </p:spPr>
      </p:sp>
      <p:sp>
        <p:nvSpPr>
          <p:cNvPr id="49" name="Text 47"/>
          <p:cNvSpPr txBox="1"/>
          <p:nvPr/>
        </p:nvSpPr>
        <p:spPr>
          <a:xfrm>
            <a:off x="8935517" y="3152851"/>
            <a:ext cx="553212" cy="181051"/>
          </a:xfrm>
          <a:prstGeom prst="rect">
            <a:avLst/>
          </a:prstGeom>
          <a:noFill/>
          <a:ln/>
        </p:spPr>
        <p:txBody>
          <a:bodyPr wrap="square" lIns="0" tIns="0" rIns="0" bIns="0" rtlCol="0" anchor="ctr"/>
          <a:lstStyle/>
          <a:p>
            <a:pPr marL="0" indent="0" algn="ctr">
              <a:buNone/>
            </a:pPr>
            <a:r>
              <a:rPr lang="en-US" sz="1200" dirty="0">
                <a:solidFill>
                  <a:srgbClr val="2C3E50"/>
                </a:solidFill>
                <a:latin typeface="Raleway" pitchFamily="34" charset="0"/>
                <a:ea typeface="Raleway" pitchFamily="34" charset="-122"/>
                <a:cs typeface="Raleway" pitchFamily="34" charset="-120"/>
              </a:rPr>
              <a:t>7.5/10</a:t>
            </a:r>
            <a:endParaRPr lang="en-US" sz="1200" dirty="0"/>
          </a:p>
        </p:txBody>
      </p:sp>
      <p:sp>
        <p:nvSpPr>
          <p:cNvPr id="50" name="Text 48"/>
          <p:cNvSpPr txBox="1"/>
          <p:nvPr/>
        </p:nvSpPr>
        <p:spPr>
          <a:xfrm>
            <a:off x="10675620" y="3152851"/>
            <a:ext cx="571500" cy="181051"/>
          </a:xfrm>
          <a:prstGeom prst="rect">
            <a:avLst/>
          </a:prstGeom>
          <a:noFill/>
          <a:ln/>
        </p:spPr>
        <p:txBody>
          <a:bodyPr wrap="square" lIns="0" tIns="0" rIns="0" bIns="0" rtlCol="0" anchor="ctr"/>
          <a:lstStyle/>
          <a:p>
            <a:pPr marL="0" indent="0" algn="ctr">
              <a:buNone/>
            </a:pPr>
            <a:r>
              <a:rPr lang="en-US" sz="1200" dirty="0">
                <a:solidFill>
                  <a:srgbClr val="2C3E50"/>
                </a:solidFill>
                <a:latin typeface="Raleway" pitchFamily="34" charset="0"/>
                <a:ea typeface="Raleway" pitchFamily="34" charset="-122"/>
                <a:cs typeface="Raleway" pitchFamily="34" charset="-120"/>
              </a:rPr>
              <a:t>5.0/10</a:t>
            </a:r>
            <a:endParaRPr lang="en-US" sz="1200" dirty="0"/>
          </a:p>
        </p:txBody>
      </p:sp>
      <p:sp>
        <p:nvSpPr>
          <p:cNvPr id="51" name="Text 49"/>
          <p:cNvSpPr txBox="1"/>
          <p:nvPr/>
        </p:nvSpPr>
        <p:spPr>
          <a:xfrm>
            <a:off x="9109253" y="4543654"/>
            <a:ext cx="200254" cy="181051"/>
          </a:xfrm>
          <a:prstGeom prst="rect">
            <a:avLst/>
          </a:prstGeom>
          <a:noFill/>
          <a:ln/>
        </p:spPr>
        <p:txBody>
          <a:bodyPr wrap="square" lIns="0" tIns="0" rIns="0" bIns="0" rtlCol="0" anchor="ctr"/>
          <a:lstStyle/>
          <a:p>
            <a:pPr marL="0" indent="0" algn="ctr">
              <a:buNone/>
            </a:pPr>
            <a:r>
              <a:rPr lang="en-US" sz="1200" dirty="0">
                <a:solidFill>
                  <a:srgbClr val="2C3E50"/>
                </a:solidFill>
                <a:latin typeface="Raleway" pitchFamily="34" charset="0"/>
                <a:ea typeface="Raleway" pitchFamily="34" charset="-122"/>
                <a:cs typeface="Raleway" pitchFamily="34" charset="-120"/>
              </a:rPr>
              <a:t>5</a:t>
            </a:r>
            <a:endParaRPr lang="en-US" sz="1200" dirty="0"/>
          </a:p>
        </p:txBody>
      </p:sp>
      <p:sp>
        <p:nvSpPr>
          <p:cNvPr id="52" name="Text 50"/>
          <p:cNvSpPr txBox="1"/>
          <p:nvPr/>
        </p:nvSpPr>
        <p:spPr>
          <a:xfrm>
            <a:off x="10820095" y="4543654"/>
            <a:ext cx="286207" cy="181051"/>
          </a:xfrm>
          <a:prstGeom prst="rect">
            <a:avLst/>
          </a:prstGeom>
          <a:noFill/>
          <a:ln/>
        </p:spPr>
        <p:txBody>
          <a:bodyPr wrap="square" lIns="0" tIns="0" rIns="0" bIns="0" rtlCol="0" anchor="ctr"/>
          <a:lstStyle/>
          <a:p>
            <a:pPr marL="0" indent="0" algn="ctr">
              <a:buNone/>
            </a:pPr>
            <a:r>
              <a:rPr lang="en-US" sz="1200" dirty="0">
                <a:solidFill>
                  <a:srgbClr val="2C3E50"/>
                </a:solidFill>
                <a:latin typeface="Raleway" pitchFamily="34" charset="0"/>
                <a:ea typeface="Raleway" pitchFamily="34" charset="-122"/>
                <a:cs typeface="Raleway" pitchFamily="34" charset="-120"/>
              </a:rPr>
              <a:t>25</a:t>
            </a:r>
            <a:endParaRPr lang="en-US" sz="1200" dirty="0"/>
          </a:p>
        </p:txBody>
      </p:sp>
      <p:sp>
        <p:nvSpPr>
          <p:cNvPr id="53" name="Shape 51"/>
          <p:cNvSpPr/>
          <p:nvPr/>
        </p:nvSpPr>
        <p:spPr>
          <a:xfrm>
            <a:off x="400507" y="3595421"/>
            <a:ext cx="17507102" cy="694944"/>
          </a:xfrm>
          <a:prstGeom prst="rect">
            <a:avLst/>
          </a:prstGeom>
          <a:solidFill>
            <a:srgbClr val="2ECC71">
              <a:alpha val="10000"/>
            </a:srgbClr>
          </a:solidFill>
          <a:ln/>
        </p:spPr>
      </p:sp>
      <p:sp>
        <p:nvSpPr>
          <p:cNvPr id="54" name="Shape 52"/>
          <p:cNvSpPr/>
          <p:nvPr/>
        </p:nvSpPr>
        <p:spPr>
          <a:xfrm>
            <a:off x="400507" y="3595421"/>
            <a:ext cx="38405" cy="694944"/>
          </a:xfrm>
          <a:prstGeom prst="rect">
            <a:avLst/>
          </a:prstGeom>
          <a:solidFill>
            <a:srgbClr val="2ECC71"/>
          </a:solidFill>
          <a:ln/>
        </p:spPr>
      </p:sp>
      <p:sp>
        <p:nvSpPr>
          <p:cNvPr id="55" name="Shape 53"/>
          <p:cNvSpPr/>
          <p:nvPr/>
        </p:nvSpPr>
        <p:spPr>
          <a:xfrm>
            <a:off x="400507" y="4281221"/>
            <a:ext cx="4381805" cy="9144"/>
          </a:xfrm>
          <a:prstGeom prst="rect">
            <a:avLst/>
          </a:prstGeom>
          <a:solidFill>
            <a:srgbClr val="E5E7EB"/>
          </a:solidFill>
          <a:ln/>
        </p:spPr>
      </p:sp>
      <p:sp>
        <p:nvSpPr>
          <p:cNvPr id="56" name="Shape 54"/>
          <p:cNvSpPr/>
          <p:nvPr/>
        </p:nvSpPr>
        <p:spPr>
          <a:xfrm>
            <a:off x="4775911" y="4281221"/>
            <a:ext cx="3504895" cy="9144"/>
          </a:xfrm>
          <a:prstGeom prst="rect">
            <a:avLst/>
          </a:prstGeom>
          <a:solidFill>
            <a:srgbClr val="E5E7EB"/>
          </a:solidFill>
          <a:ln/>
        </p:spPr>
      </p:sp>
      <p:sp>
        <p:nvSpPr>
          <p:cNvPr id="57" name="Shape 55"/>
          <p:cNvSpPr/>
          <p:nvPr/>
        </p:nvSpPr>
        <p:spPr>
          <a:xfrm>
            <a:off x="11776558" y="4281221"/>
            <a:ext cx="2628900" cy="9144"/>
          </a:xfrm>
          <a:prstGeom prst="rect">
            <a:avLst/>
          </a:prstGeom>
          <a:solidFill>
            <a:srgbClr val="E5E7EB"/>
          </a:solidFill>
          <a:ln/>
        </p:spPr>
      </p:sp>
      <p:sp>
        <p:nvSpPr>
          <p:cNvPr id="58" name="Shape 56"/>
          <p:cNvSpPr/>
          <p:nvPr/>
        </p:nvSpPr>
        <p:spPr>
          <a:xfrm>
            <a:off x="14401800" y="4281221"/>
            <a:ext cx="3504895" cy="9144"/>
          </a:xfrm>
          <a:prstGeom prst="rect">
            <a:avLst/>
          </a:prstGeom>
          <a:solidFill>
            <a:srgbClr val="E5E7EB"/>
          </a:solidFill>
          <a:ln/>
        </p:spPr>
      </p:sp>
      <p:sp>
        <p:nvSpPr>
          <p:cNvPr id="59" name="Shape 57"/>
          <p:cNvSpPr/>
          <p:nvPr/>
        </p:nvSpPr>
        <p:spPr>
          <a:xfrm>
            <a:off x="400507" y="4977079"/>
            <a:ext cx="4381805" cy="9144"/>
          </a:xfrm>
          <a:prstGeom prst="rect">
            <a:avLst/>
          </a:prstGeom>
          <a:solidFill>
            <a:srgbClr val="E5E7EB"/>
          </a:solidFill>
          <a:ln/>
        </p:spPr>
      </p:sp>
      <p:sp>
        <p:nvSpPr>
          <p:cNvPr id="60" name="Text 58"/>
          <p:cNvSpPr txBox="1"/>
          <p:nvPr/>
        </p:nvSpPr>
        <p:spPr>
          <a:xfrm>
            <a:off x="724205" y="3847795"/>
            <a:ext cx="3848710"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OS 1.1: Développer des pratiques agricoles résilientes</a:t>
            </a:r>
            <a:endParaRPr lang="en-US" sz="1200" dirty="0"/>
          </a:p>
        </p:txBody>
      </p:sp>
      <p:sp>
        <p:nvSpPr>
          <p:cNvPr id="61" name="Text 59"/>
          <p:cNvSpPr txBox="1"/>
          <p:nvPr/>
        </p:nvSpPr>
        <p:spPr>
          <a:xfrm>
            <a:off x="4927702" y="3733495"/>
            <a:ext cx="3020263" cy="4096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 d'agriculteurs adoptant des techniques adaptées au climat</a:t>
            </a:r>
            <a:endParaRPr lang="en-US" sz="1200" dirty="0"/>
          </a:p>
        </p:txBody>
      </p:sp>
      <p:sp>
        <p:nvSpPr>
          <p:cNvPr id="62" name="Text 60"/>
          <p:cNvSpPr txBox="1"/>
          <p:nvPr/>
        </p:nvSpPr>
        <p:spPr>
          <a:xfrm>
            <a:off x="11929262" y="3733495"/>
            <a:ext cx="1571854"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 Enquêtes agricoles</a:t>
            </a:r>
            <a:endParaRPr lang="en-US" sz="1200" dirty="0"/>
          </a:p>
        </p:txBody>
      </p:sp>
      <p:sp>
        <p:nvSpPr>
          <p:cNvPr id="63" name="Text 61"/>
          <p:cNvSpPr txBox="1"/>
          <p:nvPr/>
        </p:nvSpPr>
        <p:spPr>
          <a:xfrm>
            <a:off x="11929262" y="3962095"/>
            <a:ext cx="1666951"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 Registres formations</a:t>
            </a:r>
            <a:endParaRPr lang="en-US" sz="1200" dirty="0"/>
          </a:p>
        </p:txBody>
      </p:sp>
      <p:sp>
        <p:nvSpPr>
          <p:cNvPr id="64" name="Text 62"/>
          <p:cNvSpPr txBox="1"/>
          <p:nvPr/>
        </p:nvSpPr>
        <p:spPr>
          <a:xfrm>
            <a:off x="14554505" y="3847795"/>
            <a:ext cx="3105302"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Résistance aux changements de pratiques</a:t>
            </a:r>
            <a:endParaRPr lang="en-US" sz="1200" dirty="0"/>
          </a:p>
        </p:txBody>
      </p:sp>
      <p:sp>
        <p:nvSpPr>
          <p:cNvPr id="65" name="Text 63"/>
          <p:cNvSpPr txBox="1"/>
          <p:nvPr/>
        </p:nvSpPr>
        <p:spPr>
          <a:xfrm>
            <a:off x="724205" y="4429354"/>
            <a:ext cx="3915461" cy="4096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OS 1.2: Améliorer la gestion durable des ressources en eau</a:t>
            </a:r>
            <a:endParaRPr lang="en-US" sz="1200" dirty="0"/>
          </a:p>
        </p:txBody>
      </p:sp>
      <p:sp>
        <p:nvSpPr>
          <p:cNvPr id="66" name="Shape 64"/>
          <p:cNvSpPr/>
          <p:nvPr/>
        </p:nvSpPr>
        <p:spPr>
          <a:xfrm>
            <a:off x="8276234" y="4281221"/>
            <a:ext cx="1752905" cy="9144"/>
          </a:xfrm>
          <a:prstGeom prst="rect">
            <a:avLst/>
          </a:prstGeom>
          <a:solidFill>
            <a:srgbClr val="E5E7EB"/>
          </a:solidFill>
          <a:ln/>
        </p:spPr>
      </p:sp>
      <p:sp>
        <p:nvSpPr>
          <p:cNvPr id="67" name="Shape 65"/>
          <p:cNvSpPr/>
          <p:nvPr/>
        </p:nvSpPr>
        <p:spPr>
          <a:xfrm>
            <a:off x="10026396" y="4281221"/>
            <a:ext cx="1752905" cy="9144"/>
          </a:xfrm>
          <a:prstGeom prst="rect">
            <a:avLst/>
          </a:prstGeom>
          <a:solidFill>
            <a:srgbClr val="E5E7EB"/>
          </a:solidFill>
          <a:ln/>
        </p:spPr>
      </p:sp>
      <p:sp>
        <p:nvSpPr>
          <p:cNvPr id="68" name="Text 66"/>
          <p:cNvSpPr txBox="1"/>
          <p:nvPr/>
        </p:nvSpPr>
        <p:spPr>
          <a:xfrm>
            <a:off x="9022385" y="3847795"/>
            <a:ext cx="372161" cy="181051"/>
          </a:xfrm>
          <a:prstGeom prst="rect">
            <a:avLst/>
          </a:prstGeom>
          <a:noFill/>
          <a:ln/>
        </p:spPr>
        <p:txBody>
          <a:bodyPr wrap="square" lIns="0" tIns="0" rIns="0" bIns="0" rtlCol="0" anchor="ctr"/>
          <a:lstStyle/>
          <a:p>
            <a:pPr marL="0" indent="0" algn="ctr">
              <a:buNone/>
            </a:pPr>
            <a:r>
              <a:rPr lang="en-US" sz="1200" dirty="0">
                <a:solidFill>
                  <a:srgbClr val="2C3E50"/>
                </a:solidFill>
                <a:latin typeface="Raleway" pitchFamily="34" charset="0"/>
                <a:ea typeface="Raleway" pitchFamily="34" charset="-122"/>
                <a:cs typeface="Raleway" pitchFamily="34" charset="-120"/>
              </a:rPr>
              <a:t>15%</a:t>
            </a:r>
            <a:endParaRPr lang="en-US" sz="1200" dirty="0"/>
          </a:p>
        </p:txBody>
      </p:sp>
      <p:sp>
        <p:nvSpPr>
          <p:cNvPr id="69" name="Text 67"/>
          <p:cNvSpPr txBox="1"/>
          <p:nvPr/>
        </p:nvSpPr>
        <p:spPr>
          <a:xfrm>
            <a:off x="10754258" y="3847795"/>
            <a:ext cx="409651" cy="181051"/>
          </a:xfrm>
          <a:prstGeom prst="rect">
            <a:avLst/>
          </a:prstGeom>
          <a:noFill/>
          <a:ln/>
        </p:spPr>
        <p:txBody>
          <a:bodyPr wrap="square" lIns="0" tIns="0" rIns="0" bIns="0" rtlCol="0" anchor="ctr"/>
          <a:lstStyle/>
          <a:p>
            <a:pPr marL="0" indent="0" algn="ctr">
              <a:buNone/>
            </a:pPr>
            <a:r>
              <a:rPr lang="en-US" sz="1200" dirty="0">
                <a:solidFill>
                  <a:srgbClr val="2C3E50"/>
                </a:solidFill>
                <a:latin typeface="Raleway" pitchFamily="34" charset="0"/>
                <a:ea typeface="Raleway" pitchFamily="34" charset="-122"/>
                <a:cs typeface="Raleway" pitchFamily="34" charset="-120"/>
              </a:rPr>
              <a:t>60%</a:t>
            </a:r>
            <a:endParaRPr lang="en-US" sz="1200" dirty="0"/>
          </a:p>
        </p:txBody>
      </p:sp>
      <p:sp>
        <p:nvSpPr>
          <p:cNvPr id="70" name="Shape 68"/>
          <p:cNvSpPr/>
          <p:nvPr/>
        </p:nvSpPr>
        <p:spPr>
          <a:xfrm>
            <a:off x="400507" y="5372100"/>
            <a:ext cx="17507102" cy="694944"/>
          </a:xfrm>
          <a:prstGeom prst="rect">
            <a:avLst/>
          </a:prstGeom>
          <a:solidFill>
            <a:srgbClr val="3498DB">
              <a:alpha val="10000"/>
            </a:srgbClr>
          </a:solidFill>
          <a:ln/>
        </p:spPr>
      </p:sp>
      <p:sp>
        <p:nvSpPr>
          <p:cNvPr id="71" name="Shape 69"/>
          <p:cNvSpPr/>
          <p:nvPr/>
        </p:nvSpPr>
        <p:spPr>
          <a:xfrm>
            <a:off x="400507" y="5372100"/>
            <a:ext cx="38405" cy="694944"/>
          </a:xfrm>
          <a:prstGeom prst="rect">
            <a:avLst/>
          </a:prstGeom>
          <a:solidFill>
            <a:srgbClr val="3498DB"/>
          </a:solidFill>
          <a:ln/>
        </p:spPr>
      </p:sp>
      <p:sp>
        <p:nvSpPr>
          <p:cNvPr id="72" name="Shape 70"/>
          <p:cNvSpPr/>
          <p:nvPr/>
        </p:nvSpPr>
        <p:spPr>
          <a:xfrm>
            <a:off x="400507" y="6057900"/>
            <a:ext cx="4381805" cy="9144"/>
          </a:xfrm>
          <a:prstGeom prst="rect">
            <a:avLst/>
          </a:prstGeom>
          <a:solidFill>
            <a:srgbClr val="E5E7EB"/>
          </a:solidFill>
          <a:ln/>
        </p:spPr>
      </p:sp>
      <p:sp>
        <p:nvSpPr>
          <p:cNvPr id="73" name="Shape 71"/>
          <p:cNvSpPr/>
          <p:nvPr/>
        </p:nvSpPr>
        <p:spPr>
          <a:xfrm>
            <a:off x="4775911" y="6057900"/>
            <a:ext cx="3504895" cy="9144"/>
          </a:xfrm>
          <a:prstGeom prst="rect">
            <a:avLst/>
          </a:prstGeom>
          <a:solidFill>
            <a:srgbClr val="E5E7EB"/>
          </a:solidFill>
          <a:ln/>
        </p:spPr>
      </p:sp>
      <p:sp>
        <p:nvSpPr>
          <p:cNvPr id="74" name="Shape 72"/>
          <p:cNvSpPr/>
          <p:nvPr/>
        </p:nvSpPr>
        <p:spPr>
          <a:xfrm>
            <a:off x="11776558" y="6057900"/>
            <a:ext cx="2628900" cy="9144"/>
          </a:xfrm>
          <a:prstGeom prst="rect">
            <a:avLst/>
          </a:prstGeom>
          <a:solidFill>
            <a:srgbClr val="E5E7EB"/>
          </a:solidFill>
          <a:ln/>
        </p:spPr>
      </p:sp>
      <p:sp>
        <p:nvSpPr>
          <p:cNvPr id="75" name="Shape 73"/>
          <p:cNvSpPr/>
          <p:nvPr/>
        </p:nvSpPr>
        <p:spPr>
          <a:xfrm>
            <a:off x="14401800" y="6057900"/>
            <a:ext cx="3504895" cy="9144"/>
          </a:xfrm>
          <a:prstGeom prst="rect">
            <a:avLst/>
          </a:prstGeom>
          <a:solidFill>
            <a:srgbClr val="E5E7EB"/>
          </a:solidFill>
          <a:ln/>
        </p:spPr>
      </p:sp>
      <p:sp>
        <p:nvSpPr>
          <p:cNvPr id="76" name="Text 74"/>
          <p:cNvSpPr txBox="1"/>
          <p:nvPr/>
        </p:nvSpPr>
        <p:spPr>
          <a:xfrm>
            <a:off x="571500" y="5505602"/>
            <a:ext cx="4010558" cy="409651"/>
          </a:xfrm>
          <a:prstGeom prst="rect">
            <a:avLst/>
          </a:prstGeom>
          <a:noFill/>
          <a:ln/>
        </p:spPr>
        <p:txBody>
          <a:bodyPr wrap="square" lIns="0" tIns="0" rIns="0" bIns="0" rtlCol="0" anchor="ctr"/>
          <a:lstStyle/>
          <a:p>
            <a:pPr marL="0" indent="0" algn="l">
              <a:buNone/>
            </a:pPr>
            <a:r>
              <a:rPr lang="en-US" sz="1200" b="1" dirty="0">
                <a:solidFill>
                  <a:srgbClr val="2C3E50"/>
                </a:solidFill>
                <a:latin typeface="Raleway" pitchFamily="34" charset="0"/>
                <a:ea typeface="Raleway" pitchFamily="34" charset="-122"/>
                <a:cs typeface="Raleway" pitchFamily="34" charset="-120"/>
              </a:rPr>
              <a:t>Objectif global: Renforcer la participation citoyenne et la gouvernance démocratique</a:t>
            </a:r>
            <a:endParaRPr lang="en-US" sz="1200" dirty="0"/>
          </a:p>
        </p:txBody>
      </p:sp>
      <p:sp>
        <p:nvSpPr>
          <p:cNvPr id="77" name="Text 75"/>
          <p:cNvSpPr txBox="1"/>
          <p:nvPr/>
        </p:nvSpPr>
        <p:spPr>
          <a:xfrm>
            <a:off x="4927702" y="5505602"/>
            <a:ext cx="3029407" cy="4096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Indice de participation citoyenne dans les processus décisionnels locaux</a:t>
            </a:r>
            <a:endParaRPr lang="en-US" sz="1200" dirty="0"/>
          </a:p>
        </p:txBody>
      </p:sp>
      <p:sp>
        <p:nvSpPr>
          <p:cNvPr id="78" name="Text 76"/>
          <p:cNvSpPr txBox="1"/>
          <p:nvPr/>
        </p:nvSpPr>
        <p:spPr>
          <a:xfrm>
            <a:off x="11929262" y="5505602"/>
            <a:ext cx="1991563"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 Rapports de consultation</a:t>
            </a:r>
            <a:endParaRPr lang="en-US" sz="1200" dirty="0"/>
          </a:p>
        </p:txBody>
      </p:sp>
      <p:sp>
        <p:nvSpPr>
          <p:cNvPr id="79" name="Text 77"/>
          <p:cNvSpPr txBox="1"/>
          <p:nvPr/>
        </p:nvSpPr>
        <p:spPr>
          <a:xfrm>
            <a:off x="11929262" y="5734202"/>
            <a:ext cx="2115007"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 Enquêtes communautaires</a:t>
            </a:r>
            <a:endParaRPr lang="en-US" sz="1200" dirty="0"/>
          </a:p>
        </p:txBody>
      </p:sp>
      <p:sp>
        <p:nvSpPr>
          <p:cNvPr id="80" name="Text 78"/>
          <p:cNvSpPr txBox="1"/>
          <p:nvPr/>
        </p:nvSpPr>
        <p:spPr>
          <a:xfrm>
            <a:off x="14554505" y="5505602"/>
            <a:ext cx="3277210" cy="4096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Instabilité politique et restrictions de l'espace civique</a:t>
            </a:r>
            <a:endParaRPr lang="en-US" sz="1200" dirty="0"/>
          </a:p>
        </p:txBody>
      </p:sp>
      <p:sp>
        <p:nvSpPr>
          <p:cNvPr id="81" name="Shape 79"/>
          <p:cNvSpPr/>
          <p:nvPr/>
        </p:nvSpPr>
        <p:spPr>
          <a:xfrm>
            <a:off x="8276234" y="6057900"/>
            <a:ext cx="1752905" cy="9144"/>
          </a:xfrm>
          <a:prstGeom prst="rect">
            <a:avLst/>
          </a:prstGeom>
          <a:solidFill>
            <a:srgbClr val="E5E7EB"/>
          </a:solidFill>
          <a:ln/>
        </p:spPr>
      </p:sp>
      <p:sp>
        <p:nvSpPr>
          <p:cNvPr id="82" name="Shape 80"/>
          <p:cNvSpPr/>
          <p:nvPr/>
        </p:nvSpPr>
        <p:spPr>
          <a:xfrm>
            <a:off x="10026396" y="6057900"/>
            <a:ext cx="1752905" cy="9144"/>
          </a:xfrm>
          <a:prstGeom prst="rect">
            <a:avLst/>
          </a:prstGeom>
          <a:solidFill>
            <a:srgbClr val="E5E7EB"/>
          </a:solidFill>
          <a:ln/>
        </p:spPr>
      </p:sp>
      <p:sp>
        <p:nvSpPr>
          <p:cNvPr id="83" name="Text 81"/>
          <p:cNvSpPr txBox="1"/>
          <p:nvPr/>
        </p:nvSpPr>
        <p:spPr>
          <a:xfrm>
            <a:off x="8932774" y="5619902"/>
            <a:ext cx="553212" cy="181051"/>
          </a:xfrm>
          <a:prstGeom prst="rect">
            <a:avLst/>
          </a:prstGeom>
          <a:noFill/>
          <a:ln/>
        </p:spPr>
        <p:txBody>
          <a:bodyPr wrap="square" lIns="0" tIns="0" rIns="0" bIns="0" rtlCol="0" anchor="ctr"/>
          <a:lstStyle/>
          <a:p>
            <a:pPr marL="0" indent="0" algn="ctr">
              <a:buNone/>
            </a:pPr>
            <a:r>
              <a:rPr lang="en-US" sz="1200" dirty="0">
                <a:solidFill>
                  <a:srgbClr val="2C3E50"/>
                </a:solidFill>
                <a:latin typeface="Raleway" pitchFamily="34" charset="0"/>
                <a:ea typeface="Raleway" pitchFamily="34" charset="-122"/>
                <a:cs typeface="Raleway" pitchFamily="34" charset="-120"/>
              </a:rPr>
              <a:t>3.2/10</a:t>
            </a:r>
            <a:endParaRPr lang="en-US" sz="1200" dirty="0"/>
          </a:p>
        </p:txBody>
      </p:sp>
      <p:sp>
        <p:nvSpPr>
          <p:cNvPr id="84" name="Text 82"/>
          <p:cNvSpPr txBox="1"/>
          <p:nvPr/>
        </p:nvSpPr>
        <p:spPr>
          <a:xfrm>
            <a:off x="10675620" y="5619902"/>
            <a:ext cx="571500" cy="181051"/>
          </a:xfrm>
          <a:prstGeom prst="rect">
            <a:avLst/>
          </a:prstGeom>
          <a:noFill/>
          <a:ln/>
        </p:spPr>
        <p:txBody>
          <a:bodyPr wrap="square" lIns="0" tIns="0" rIns="0" bIns="0" rtlCol="0" anchor="ctr"/>
          <a:lstStyle/>
          <a:p>
            <a:pPr marL="0" indent="0" algn="ctr">
              <a:buNone/>
            </a:pPr>
            <a:r>
              <a:rPr lang="en-US" sz="1200" dirty="0">
                <a:solidFill>
                  <a:srgbClr val="2C3E50"/>
                </a:solidFill>
                <a:latin typeface="Raleway" pitchFamily="34" charset="0"/>
                <a:ea typeface="Raleway" pitchFamily="34" charset="-122"/>
                <a:cs typeface="Raleway" pitchFamily="34" charset="-120"/>
              </a:rPr>
              <a:t>6.5/10</a:t>
            </a:r>
            <a:endParaRPr lang="en-US" sz="1200" dirty="0"/>
          </a:p>
        </p:txBody>
      </p:sp>
      <p:sp>
        <p:nvSpPr>
          <p:cNvPr id="85" name="Shape 83"/>
          <p:cNvSpPr/>
          <p:nvPr/>
        </p:nvSpPr>
        <p:spPr>
          <a:xfrm>
            <a:off x="400507" y="6062472"/>
            <a:ext cx="17507102" cy="694944"/>
          </a:xfrm>
          <a:prstGeom prst="rect">
            <a:avLst/>
          </a:prstGeom>
          <a:solidFill>
            <a:srgbClr val="3498DB">
              <a:alpha val="10000"/>
            </a:srgbClr>
          </a:solidFill>
          <a:ln/>
        </p:spPr>
      </p:sp>
      <p:sp>
        <p:nvSpPr>
          <p:cNvPr id="86" name="Shape 84"/>
          <p:cNvSpPr/>
          <p:nvPr/>
        </p:nvSpPr>
        <p:spPr>
          <a:xfrm>
            <a:off x="400507" y="6062472"/>
            <a:ext cx="38405" cy="694944"/>
          </a:xfrm>
          <a:prstGeom prst="rect">
            <a:avLst/>
          </a:prstGeom>
          <a:solidFill>
            <a:srgbClr val="3498DB"/>
          </a:solidFill>
          <a:ln/>
        </p:spPr>
      </p:sp>
      <p:sp>
        <p:nvSpPr>
          <p:cNvPr id="87" name="Shape 85"/>
          <p:cNvSpPr/>
          <p:nvPr/>
        </p:nvSpPr>
        <p:spPr>
          <a:xfrm>
            <a:off x="400507" y="6748272"/>
            <a:ext cx="4381805" cy="9144"/>
          </a:xfrm>
          <a:prstGeom prst="rect">
            <a:avLst/>
          </a:prstGeom>
          <a:solidFill>
            <a:srgbClr val="E5E7EB"/>
          </a:solidFill>
          <a:ln/>
        </p:spPr>
      </p:sp>
      <p:sp>
        <p:nvSpPr>
          <p:cNvPr id="88" name="Shape 86"/>
          <p:cNvSpPr/>
          <p:nvPr/>
        </p:nvSpPr>
        <p:spPr>
          <a:xfrm>
            <a:off x="4775911" y="6748272"/>
            <a:ext cx="3504895" cy="9144"/>
          </a:xfrm>
          <a:prstGeom prst="rect">
            <a:avLst/>
          </a:prstGeom>
          <a:solidFill>
            <a:srgbClr val="E5E7EB"/>
          </a:solidFill>
          <a:ln/>
        </p:spPr>
      </p:sp>
      <p:sp>
        <p:nvSpPr>
          <p:cNvPr id="89" name="Shape 87"/>
          <p:cNvSpPr/>
          <p:nvPr/>
        </p:nvSpPr>
        <p:spPr>
          <a:xfrm>
            <a:off x="11776558" y="6748272"/>
            <a:ext cx="2628900" cy="9144"/>
          </a:xfrm>
          <a:prstGeom prst="rect">
            <a:avLst/>
          </a:prstGeom>
          <a:solidFill>
            <a:srgbClr val="E5E7EB"/>
          </a:solidFill>
          <a:ln/>
        </p:spPr>
      </p:sp>
      <p:sp>
        <p:nvSpPr>
          <p:cNvPr id="90" name="Shape 88"/>
          <p:cNvSpPr/>
          <p:nvPr/>
        </p:nvSpPr>
        <p:spPr>
          <a:xfrm>
            <a:off x="14401800" y="6748272"/>
            <a:ext cx="3504895" cy="9144"/>
          </a:xfrm>
          <a:prstGeom prst="rect">
            <a:avLst/>
          </a:prstGeom>
          <a:solidFill>
            <a:srgbClr val="E5E7EB"/>
          </a:solidFill>
          <a:ln/>
        </p:spPr>
      </p:sp>
      <p:sp>
        <p:nvSpPr>
          <p:cNvPr id="91" name="Text 89"/>
          <p:cNvSpPr txBox="1"/>
          <p:nvPr/>
        </p:nvSpPr>
        <p:spPr>
          <a:xfrm>
            <a:off x="724205" y="6314846"/>
            <a:ext cx="3963010"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OS 2.1: Renforcer les capacités de plaidoyer des jeunes</a:t>
            </a:r>
            <a:endParaRPr lang="en-US" sz="1200" dirty="0"/>
          </a:p>
        </p:txBody>
      </p:sp>
      <p:sp>
        <p:nvSpPr>
          <p:cNvPr id="92" name="Text 90"/>
          <p:cNvSpPr txBox="1"/>
          <p:nvPr/>
        </p:nvSpPr>
        <p:spPr>
          <a:xfrm>
            <a:off x="4927702" y="6200546"/>
            <a:ext cx="3105302" cy="4096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Nombre de jeunes formés et actifs dans le plaidoyer</a:t>
            </a:r>
            <a:endParaRPr lang="en-US" sz="1200" dirty="0"/>
          </a:p>
        </p:txBody>
      </p:sp>
      <p:sp>
        <p:nvSpPr>
          <p:cNvPr id="93" name="Text 91"/>
          <p:cNvSpPr txBox="1"/>
          <p:nvPr/>
        </p:nvSpPr>
        <p:spPr>
          <a:xfrm>
            <a:off x="11929262" y="6200546"/>
            <a:ext cx="1819656"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 Registres de formation</a:t>
            </a:r>
            <a:endParaRPr lang="en-US" sz="1200" dirty="0"/>
          </a:p>
        </p:txBody>
      </p:sp>
      <p:sp>
        <p:nvSpPr>
          <p:cNvPr id="94" name="Text 92"/>
          <p:cNvSpPr txBox="1"/>
          <p:nvPr/>
        </p:nvSpPr>
        <p:spPr>
          <a:xfrm>
            <a:off x="11929262" y="6429146"/>
            <a:ext cx="1172261"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 Témoignages</a:t>
            </a:r>
            <a:endParaRPr lang="en-US" sz="1200" dirty="0"/>
          </a:p>
        </p:txBody>
      </p:sp>
      <p:sp>
        <p:nvSpPr>
          <p:cNvPr id="95" name="Text 93"/>
          <p:cNvSpPr txBox="1"/>
          <p:nvPr/>
        </p:nvSpPr>
        <p:spPr>
          <a:xfrm>
            <a:off x="14554505" y="6314846"/>
            <a:ext cx="2638958"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Désengagement des jeunes formés</a:t>
            </a:r>
            <a:endParaRPr lang="en-US" sz="1200" dirty="0"/>
          </a:p>
        </p:txBody>
      </p:sp>
      <p:sp>
        <p:nvSpPr>
          <p:cNvPr id="96" name="Shape 94"/>
          <p:cNvSpPr/>
          <p:nvPr/>
        </p:nvSpPr>
        <p:spPr>
          <a:xfrm>
            <a:off x="8276234" y="6748272"/>
            <a:ext cx="1752905" cy="9144"/>
          </a:xfrm>
          <a:prstGeom prst="rect">
            <a:avLst/>
          </a:prstGeom>
          <a:solidFill>
            <a:srgbClr val="E5E7EB"/>
          </a:solidFill>
          <a:ln/>
        </p:spPr>
      </p:sp>
      <p:sp>
        <p:nvSpPr>
          <p:cNvPr id="97" name="Shape 95"/>
          <p:cNvSpPr/>
          <p:nvPr/>
        </p:nvSpPr>
        <p:spPr>
          <a:xfrm>
            <a:off x="10026396" y="6748272"/>
            <a:ext cx="1752905" cy="9144"/>
          </a:xfrm>
          <a:prstGeom prst="rect">
            <a:avLst/>
          </a:prstGeom>
          <a:solidFill>
            <a:srgbClr val="E5E7EB"/>
          </a:solidFill>
          <a:ln/>
        </p:spPr>
      </p:sp>
      <p:sp>
        <p:nvSpPr>
          <p:cNvPr id="98" name="Text 96"/>
          <p:cNvSpPr txBox="1"/>
          <p:nvPr/>
        </p:nvSpPr>
        <p:spPr>
          <a:xfrm>
            <a:off x="9069019" y="6314846"/>
            <a:ext cx="286207" cy="181051"/>
          </a:xfrm>
          <a:prstGeom prst="rect">
            <a:avLst/>
          </a:prstGeom>
          <a:noFill/>
          <a:ln/>
        </p:spPr>
        <p:txBody>
          <a:bodyPr wrap="square" lIns="0" tIns="0" rIns="0" bIns="0" rtlCol="0" anchor="ctr"/>
          <a:lstStyle/>
          <a:p>
            <a:pPr marL="0" indent="0" algn="ctr">
              <a:buNone/>
            </a:pPr>
            <a:r>
              <a:rPr lang="en-US" sz="1200" dirty="0">
                <a:solidFill>
                  <a:srgbClr val="2C3E50"/>
                </a:solidFill>
                <a:latin typeface="Raleway" pitchFamily="34" charset="0"/>
                <a:ea typeface="Raleway" pitchFamily="34" charset="-122"/>
                <a:cs typeface="Raleway" pitchFamily="34" charset="-120"/>
              </a:rPr>
              <a:t>35</a:t>
            </a:r>
            <a:endParaRPr lang="en-US" sz="1200" dirty="0"/>
          </a:p>
        </p:txBody>
      </p:sp>
      <p:sp>
        <p:nvSpPr>
          <p:cNvPr id="99" name="Text 97"/>
          <p:cNvSpPr txBox="1"/>
          <p:nvPr/>
        </p:nvSpPr>
        <p:spPr>
          <a:xfrm>
            <a:off x="10773461" y="6314846"/>
            <a:ext cx="372161" cy="181051"/>
          </a:xfrm>
          <a:prstGeom prst="rect">
            <a:avLst/>
          </a:prstGeom>
          <a:noFill/>
          <a:ln/>
        </p:spPr>
        <p:txBody>
          <a:bodyPr wrap="square" lIns="0" tIns="0" rIns="0" bIns="0" rtlCol="0" anchor="ctr"/>
          <a:lstStyle/>
          <a:p>
            <a:pPr marL="0" indent="0" algn="ctr">
              <a:buNone/>
            </a:pPr>
            <a:r>
              <a:rPr lang="en-US" sz="1200" dirty="0">
                <a:solidFill>
                  <a:srgbClr val="2C3E50"/>
                </a:solidFill>
                <a:latin typeface="Raleway" pitchFamily="34" charset="0"/>
                <a:ea typeface="Raleway" pitchFamily="34" charset="-122"/>
                <a:cs typeface="Raleway" pitchFamily="34" charset="-120"/>
              </a:rPr>
              <a:t>250</a:t>
            </a:r>
            <a:endParaRPr lang="en-US" sz="1200" dirty="0"/>
          </a:p>
        </p:txBody>
      </p:sp>
      <p:sp>
        <p:nvSpPr>
          <p:cNvPr id="100" name="Shape 98"/>
          <p:cNvSpPr/>
          <p:nvPr/>
        </p:nvSpPr>
        <p:spPr>
          <a:xfrm>
            <a:off x="400507" y="7144207"/>
            <a:ext cx="17507102" cy="694944"/>
          </a:xfrm>
          <a:prstGeom prst="rect">
            <a:avLst/>
          </a:prstGeom>
          <a:solidFill>
            <a:srgbClr val="9B59B6">
              <a:alpha val="10000"/>
            </a:srgbClr>
          </a:solidFill>
          <a:ln/>
        </p:spPr>
      </p:sp>
      <p:sp>
        <p:nvSpPr>
          <p:cNvPr id="101" name="Shape 99"/>
          <p:cNvSpPr/>
          <p:nvPr/>
        </p:nvSpPr>
        <p:spPr>
          <a:xfrm>
            <a:off x="400507" y="7144207"/>
            <a:ext cx="38405" cy="694944"/>
          </a:xfrm>
          <a:prstGeom prst="rect">
            <a:avLst/>
          </a:prstGeom>
          <a:solidFill>
            <a:srgbClr val="9B59B6"/>
          </a:solidFill>
          <a:ln/>
        </p:spPr>
      </p:sp>
      <p:sp>
        <p:nvSpPr>
          <p:cNvPr id="102" name="Shape 100"/>
          <p:cNvSpPr/>
          <p:nvPr/>
        </p:nvSpPr>
        <p:spPr>
          <a:xfrm>
            <a:off x="400507" y="7830007"/>
            <a:ext cx="4381805" cy="9144"/>
          </a:xfrm>
          <a:prstGeom prst="rect">
            <a:avLst/>
          </a:prstGeom>
          <a:solidFill>
            <a:srgbClr val="E5E7EB"/>
          </a:solidFill>
          <a:ln/>
        </p:spPr>
      </p:sp>
      <p:sp>
        <p:nvSpPr>
          <p:cNvPr id="103" name="Shape 101"/>
          <p:cNvSpPr/>
          <p:nvPr/>
        </p:nvSpPr>
        <p:spPr>
          <a:xfrm>
            <a:off x="4775911" y="7830007"/>
            <a:ext cx="3504895" cy="9144"/>
          </a:xfrm>
          <a:prstGeom prst="rect">
            <a:avLst/>
          </a:prstGeom>
          <a:solidFill>
            <a:srgbClr val="E5E7EB"/>
          </a:solidFill>
          <a:ln/>
        </p:spPr>
      </p:sp>
      <p:sp>
        <p:nvSpPr>
          <p:cNvPr id="104" name="Shape 102"/>
          <p:cNvSpPr/>
          <p:nvPr/>
        </p:nvSpPr>
        <p:spPr>
          <a:xfrm>
            <a:off x="11776558" y="7830007"/>
            <a:ext cx="2628900" cy="9144"/>
          </a:xfrm>
          <a:prstGeom prst="rect">
            <a:avLst/>
          </a:prstGeom>
          <a:solidFill>
            <a:srgbClr val="E5E7EB"/>
          </a:solidFill>
          <a:ln/>
        </p:spPr>
      </p:sp>
      <p:sp>
        <p:nvSpPr>
          <p:cNvPr id="105" name="Shape 103"/>
          <p:cNvSpPr/>
          <p:nvPr/>
        </p:nvSpPr>
        <p:spPr>
          <a:xfrm>
            <a:off x="14401800" y="7830007"/>
            <a:ext cx="3504895" cy="9144"/>
          </a:xfrm>
          <a:prstGeom prst="rect">
            <a:avLst/>
          </a:prstGeom>
          <a:solidFill>
            <a:srgbClr val="E5E7EB"/>
          </a:solidFill>
          <a:ln/>
        </p:spPr>
      </p:sp>
      <p:sp>
        <p:nvSpPr>
          <p:cNvPr id="106" name="Text 104"/>
          <p:cNvSpPr txBox="1"/>
          <p:nvPr/>
        </p:nvSpPr>
        <p:spPr>
          <a:xfrm>
            <a:off x="571500" y="7276795"/>
            <a:ext cx="3934663" cy="409651"/>
          </a:xfrm>
          <a:prstGeom prst="rect">
            <a:avLst/>
          </a:prstGeom>
          <a:noFill/>
          <a:ln/>
        </p:spPr>
        <p:txBody>
          <a:bodyPr wrap="square" lIns="0" tIns="0" rIns="0" bIns="0" rtlCol="0" anchor="ctr"/>
          <a:lstStyle/>
          <a:p>
            <a:pPr marL="0" indent="0" algn="l">
              <a:buNone/>
            </a:pPr>
            <a:r>
              <a:rPr lang="en-US" sz="1200" b="1" dirty="0">
                <a:solidFill>
                  <a:srgbClr val="2C3E50"/>
                </a:solidFill>
                <a:latin typeface="Raleway" pitchFamily="34" charset="0"/>
                <a:ea typeface="Raleway" pitchFamily="34" charset="-122"/>
                <a:cs typeface="Raleway" pitchFamily="34" charset="-120"/>
              </a:rPr>
              <a:t>Objectif global: Promouvoir et protéger les droits des femmes et des jeunes</a:t>
            </a:r>
            <a:endParaRPr lang="en-US" sz="1200" dirty="0"/>
          </a:p>
        </p:txBody>
      </p:sp>
      <p:sp>
        <p:nvSpPr>
          <p:cNvPr id="107" name="Text 105"/>
          <p:cNvSpPr txBox="1"/>
          <p:nvPr/>
        </p:nvSpPr>
        <p:spPr>
          <a:xfrm>
            <a:off x="4927702" y="7276795"/>
            <a:ext cx="2981858" cy="4096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Taux de violations des droits signalées et traitées</a:t>
            </a:r>
            <a:endParaRPr lang="en-US" sz="1200" dirty="0"/>
          </a:p>
        </p:txBody>
      </p:sp>
      <p:sp>
        <p:nvSpPr>
          <p:cNvPr id="108" name="Text 106"/>
          <p:cNvSpPr txBox="1"/>
          <p:nvPr/>
        </p:nvSpPr>
        <p:spPr>
          <a:xfrm>
            <a:off x="11929262" y="7276795"/>
            <a:ext cx="1438351"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 Rapports de suivi</a:t>
            </a:r>
            <a:endParaRPr lang="en-US" sz="1200" dirty="0"/>
          </a:p>
        </p:txBody>
      </p:sp>
      <p:sp>
        <p:nvSpPr>
          <p:cNvPr id="109" name="Text 107"/>
          <p:cNvSpPr txBox="1"/>
          <p:nvPr/>
        </p:nvSpPr>
        <p:spPr>
          <a:xfrm>
            <a:off x="11929262" y="7505395"/>
            <a:ext cx="1733702"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 Statistiques officielles</a:t>
            </a:r>
            <a:endParaRPr lang="en-US" sz="1200" dirty="0"/>
          </a:p>
        </p:txBody>
      </p:sp>
      <p:sp>
        <p:nvSpPr>
          <p:cNvPr id="110" name="Text 108"/>
          <p:cNvSpPr txBox="1"/>
          <p:nvPr/>
        </p:nvSpPr>
        <p:spPr>
          <a:xfrm>
            <a:off x="14554505" y="7391095"/>
            <a:ext cx="2419502"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Barrières culturelles persistantes</a:t>
            </a:r>
            <a:endParaRPr lang="en-US" sz="1200" dirty="0"/>
          </a:p>
        </p:txBody>
      </p:sp>
      <p:sp>
        <p:nvSpPr>
          <p:cNvPr id="111" name="Shape 109"/>
          <p:cNvSpPr/>
          <p:nvPr/>
        </p:nvSpPr>
        <p:spPr>
          <a:xfrm>
            <a:off x="8276234" y="7830007"/>
            <a:ext cx="1752905" cy="9144"/>
          </a:xfrm>
          <a:prstGeom prst="rect">
            <a:avLst/>
          </a:prstGeom>
          <a:solidFill>
            <a:srgbClr val="E5E7EB"/>
          </a:solidFill>
          <a:ln/>
        </p:spPr>
      </p:sp>
      <p:sp>
        <p:nvSpPr>
          <p:cNvPr id="112" name="Shape 110"/>
          <p:cNvSpPr/>
          <p:nvPr/>
        </p:nvSpPr>
        <p:spPr>
          <a:xfrm>
            <a:off x="10026396" y="7830007"/>
            <a:ext cx="1752905" cy="9144"/>
          </a:xfrm>
          <a:prstGeom prst="rect">
            <a:avLst/>
          </a:prstGeom>
          <a:solidFill>
            <a:srgbClr val="E5E7EB"/>
          </a:solidFill>
          <a:ln/>
        </p:spPr>
      </p:sp>
      <p:sp>
        <p:nvSpPr>
          <p:cNvPr id="113" name="Text 111"/>
          <p:cNvSpPr txBox="1"/>
          <p:nvPr/>
        </p:nvSpPr>
        <p:spPr>
          <a:xfrm>
            <a:off x="9015070" y="7391095"/>
            <a:ext cx="391363" cy="181051"/>
          </a:xfrm>
          <a:prstGeom prst="rect">
            <a:avLst/>
          </a:prstGeom>
          <a:noFill/>
          <a:ln/>
        </p:spPr>
        <p:txBody>
          <a:bodyPr wrap="square" lIns="0" tIns="0" rIns="0" bIns="0" rtlCol="0" anchor="ctr"/>
          <a:lstStyle/>
          <a:p>
            <a:pPr marL="0" indent="0" algn="ctr">
              <a:buNone/>
            </a:pPr>
            <a:r>
              <a:rPr lang="en-US" sz="1200" dirty="0">
                <a:solidFill>
                  <a:srgbClr val="2C3E50"/>
                </a:solidFill>
                <a:latin typeface="Raleway" pitchFamily="34" charset="0"/>
                <a:ea typeface="Raleway" pitchFamily="34" charset="-122"/>
                <a:cs typeface="Raleway" pitchFamily="34" charset="-120"/>
              </a:rPr>
              <a:t>25%</a:t>
            </a:r>
            <a:endParaRPr lang="en-US" sz="1200" dirty="0"/>
          </a:p>
        </p:txBody>
      </p:sp>
      <p:sp>
        <p:nvSpPr>
          <p:cNvPr id="114" name="Text 112"/>
          <p:cNvSpPr txBox="1"/>
          <p:nvPr/>
        </p:nvSpPr>
        <p:spPr>
          <a:xfrm>
            <a:off x="10766146" y="7391095"/>
            <a:ext cx="391363" cy="181051"/>
          </a:xfrm>
          <a:prstGeom prst="rect">
            <a:avLst/>
          </a:prstGeom>
          <a:noFill/>
          <a:ln/>
        </p:spPr>
        <p:txBody>
          <a:bodyPr wrap="square" lIns="0" tIns="0" rIns="0" bIns="0" rtlCol="0" anchor="ctr"/>
          <a:lstStyle/>
          <a:p>
            <a:pPr marL="0" indent="0" algn="ctr">
              <a:buNone/>
            </a:pPr>
            <a:r>
              <a:rPr lang="en-US" sz="1200" dirty="0">
                <a:solidFill>
                  <a:srgbClr val="2C3E50"/>
                </a:solidFill>
                <a:latin typeface="Raleway" pitchFamily="34" charset="0"/>
                <a:ea typeface="Raleway" pitchFamily="34" charset="-122"/>
                <a:cs typeface="Raleway" pitchFamily="34" charset="-120"/>
              </a:rPr>
              <a:t>75%</a:t>
            </a:r>
            <a:endParaRPr lang="en-US" sz="1200" dirty="0"/>
          </a:p>
        </p:txBody>
      </p:sp>
      <p:sp>
        <p:nvSpPr>
          <p:cNvPr id="115" name="Shape 113"/>
          <p:cNvSpPr/>
          <p:nvPr/>
        </p:nvSpPr>
        <p:spPr>
          <a:xfrm>
            <a:off x="400507" y="7834579"/>
            <a:ext cx="17507102" cy="694944"/>
          </a:xfrm>
          <a:prstGeom prst="rect">
            <a:avLst/>
          </a:prstGeom>
          <a:solidFill>
            <a:srgbClr val="9B59B6">
              <a:alpha val="10000"/>
            </a:srgbClr>
          </a:solidFill>
          <a:ln/>
        </p:spPr>
      </p:sp>
      <p:sp>
        <p:nvSpPr>
          <p:cNvPr id="116" name="Shape 114"/>
          <p:cNvSpPr/>
          <p:nvPr/>
        </p:nvSpPr>
        <p:spPr>
          <a:xfrm>
            <a:off x="400507" y="7834579"/>
            <a:ext cx="38405" cy="694944"/>
          </a:xfrm>
          <a:prstGeom prst="rect">
            <a:avLst/>
          </a:prstGeom>
          <a:solidFill>
            <a:srgbClr val="9B59B6"/>
          </a:solidFill>
          <a:ln/>
        </p:spPr>
      </p:sp>
      <p:sp>
        <p:nvSpPr>
          <p:cNvPr id="117" name="Shape 115"/>
          <p:cNvSpPr/>
          <p:nvPr/>
        </p:nvSpPr>
        <p:spPr>
          <a:xfrm>
            <a:off x="400507" y="8520379"/>
            <a:ext cx="4381805" cy="9144"/>
          </a:xfrm>
          <a:prstGeom prst="rect">
            <a:avLst/>
          </a:prstGeom>
          <a:solidFill>
            <a:srgbClr val="E5E7EB"/>
          </a:solidFill>
          <a:ln/>
        </p:spPr>
      </p:sp>
      <p:sp>
        <p:nvSpPr>
          <p:cNvPr id="118" name="Shape 116"/>
          <p:cNvSpPr/>
          <p:nvPr/>
        </p:nvSpPr>
        <p:spPr>
          <a:xfrm>
            <a:off x="4775911" y="8520379"/>
            <a:ext cx="3504895" cy="9144"/>
          </a:xfrm>
          <a:prstGeom prst="rect">
            <a:avLst/>
          </a:prstGeom>
          <a:solidFill>
            <a:srgbClr val="E5E7EB"/>
          </a:solidFill>
          <a:ln/>
        </p:spPr>
      </p:sp>
      <p:sp>
        <p:nvSpPr>
          <p:cNvPr id="119" name="Shape 117"/>
          <p:cNvSpPr/>
          <p:nvPr/>
        </p:nvSpPr>
        <p:spPr>
          <a:xfrm>
            <a:off x="11776558" y="8520379"/>
            <a:ext cx="2628900" cy="9144"/>
          </a:xfrm>
          <a:prstGeom prst="rect">
            <a:avLst/>
          </a:prstGeom>
          <a:solidFill>
            <a:srgbClr val="E5E7EB"/>
          </a:solidFill>
          <a:ln/>
        </p:spPr>
      </p:sp>
      <p:sp>
        <p:nvSpPr>
          <p:cNvPr id="120" name="Shape 118"/>
          <p:cNvSpPr/>
          <p:nvPr/>
        </p:nvSpPr>
        <p:spPr>
          <a:xfrm>
            <a:off x="14401800" y="8520379"/>
            <a:ext cx="3504895" cy="9144"/>
          </a:xfrm>
          <a:prstGeom prst="rect">
            <a:avLst/>
          </a:prstGeom>
          <a:solidFill>
            <a:srgbClr val="E5E7EB"/>
          </a:solidFill>
          <a:ln/>
        </p:spPr>
      </p:sp>
      <p:sp>
        <p:nvSpPr>
          <p:cNvPr id="121" name="Text 119"/>
          <p:cNvSpPr txBox="1"/>
          <p:nvPr/>
        </p:nvSpPr>
        <p:spPr>
          <a:xfrm>
            <a:off x="724205" y="8086954"/>
            <a:ext cx="3514954"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OS 3.1: Réduire les violences basées sur le genre</a:t>
            </a:r>
            <a:endParaRPr lang="en-US" sz="1200" dirty="0"/>
          </a:p>
        </p:txBody>
      </p:sp>
      <p:sp>
        <p:nvSpPr>
          <p:cNvPr id="122" name="Text 120"/>
          <p:cNvSpPr txBox="1"/>
          <p:nvPr/>
        </p:nvSpPr>
        <p:spPr>
          <a:xfrm>
            <a:off x="4927702" y="7972654"/>
            <a:ext cx="2934310" cy="4096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 de réduction des cas de VBG dans les zones d'intervention</a:t>
            </a:r>
            <a:endParaRPr lang="en-US" sz="1200" dirty="0"/>
          </a:p>
        </p:txBody>
      </p:sp>
      <p:sp>
        <p:nvSpPr>
          <p:cNvPr id="123" name="Text 121"/>
          <p:cNvSpPr txBox="1"/>
          <p:nvPr/>
        </p:nvSpPr>
        <p:spPr>
          <a:xfrm>
            <a:off x="11929262" y="7972654"/>
            <a:ext cx="1581912"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 Statistiques locales</a:t>
            </a:r>
            <a:endParaRPr lang="en-US" sz="1200" dirty="0"/>
          </a:p>
        </p:txBody>
      </p:sp>
      <p:sp>
        <p:nvSpPr>
          <p:cNvPr id="124" name="Text 122"/>
          <p:cNvSpPr txBox="1"/>
          <p:nvPr/>
        </p:nvSpPr>
        <p:spPr>
          <a:xfrm>
            <a:off x="11929262" y="8201254"/>
            <a:ext cx="1686154"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 Rapports partenaires</a:t>
            </a:r>
            <a:endParaRPr lang="en-US" sz="1200" dirty="0"/>
          </a:p>
        </p:txBody>
      </p:sp>
      <p:sp>
        <p:nvSpPr>
          <p:cNvPr id="125" name="Text 123"/>
          <p:cNvSpPr txBox="1"/>
          <p:nvPr/>
        </p:nvSpPr>
        <p:spPr>
          <a:xfrm>
            <a:off x="14554505" y="8086954"/>
            <a:ext cx="2714854"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Sous-déclaration persistante des cas</a:t>
            </a:r>
            <a:endParaRPr lang="en-US" sz="1200" dirty="0"/>
          </a:p>
        </p:txBody>
      </p:sp>
      <p:sp>
        <p:nvSpPr>
          <p:cNvPr id="126" name="Shape 124"/>
          <p:cNvSpPr/>
          <p:nvPr/>
        </p:nvSpPr>
        <p:spPr>
          <a:xfrm>
            <a:off x="8276234" y="8520379"/>
            <a:ext cx="1752905" cy="9144"/>
          </a:xfrm>
          <a:prstGeom prst="rect">
            <a:avLst/>
          </a:prstGeom>
          <a:solidFill>
            <a:srgbClr val="E5E7EB"/>
          </a:solidFill>
          <a:ln/>
        </p:spPr>
      </p:sp>
      <p:sp>
        <p:nvSpPr>
          <p:cNvPr id="127" name="Shape 125"/>
          <p:cNvSpPr/>
          <p:nvPr/>
        </p:nvSpPr>
        <p:spPr>
          <a:xfrm>
            <a:off x="10026396" y="8520379"/>
            <a:ext cx="1752905" cy="9144"/>
          </a:xfrm>
          <a:prstGeom prst="rect">
            <a:avLst/>
          </a:prstGeom>
          <a:solidFill>
            <a:srgbClr val="E5E7EB"/>
          </a:solidFill>
          <a:ln/>
        </p:spPr>
      </p:sp>
      <p:sp>
        <p:nvSpPr>
          <p:cNvPr id="128" name="Text 126"/>
          <p:cNvSpPr txBox="1"/>
          <p:nvPr/>
        </p:nvSpPr>
        <p:spPr>
          <a:xfrm>
            <a:off x="9049817" y="8086954"/>
            <a:ext cx="324612" cy="181051"/>
          </a:xfrm>
          <a:prstGeom prst="rect">
            <a:avLst/>
          </a:prstGeom>
          <a:noFill/>
          <a:ln/>
        </p:spPr>
        <p:txBody>
          <a:bodyPr wrap="square" lIns="0" tIns="0" rIns="0" bIns="0" rtlCol="0" anchor="ctr"/>
          <a:lstStyle/>
          <a:p>
            <a:pPr marL="0" indent="0" algn="ctr">
              <a:buNone/>
            </a:pPr>
            <a:r>
              <a:rPr lang="en-US" sz="1200" dirty="0">
                <a:solidFill>
                  <a:srgbClr val="2C3E50"/>
                </a:solidFill>
                <a:latin typeface="Raleway" pitchFamily="34" charset="0"/>
                <a:ea typeface="Raleway" pitchFamily="34" charset="-122"/>
                <a:cs typeface="Raleway" pitchFamily="34" charset="-120"/>
              </a:rPr>
              <a:t>0%</a:t>
            </a:r>
            <a:endParaRPr lang="en-US" sz="1200" dirty="0"/>
          </a:p>
        </p:txBody>
      </p:sp>
      <p:sp>
        <p:nvSpPr>
          <p:cNvPr id="129" name="Text 127"/>
          <p:cNvSpPr txBox="1"/>
          <p:nvPr/>
        </p:nvSpPr>
        <p:spPr>
          <a:xfrm>
            <a:off x="10758830" y="8086954"/>
            <a:ext cx="400507" cy="181051"/>
          </a:xfrm>
          <a:prstGeom prst="rect">
            <a:avLst/>
          </a:prstGeom>
          <a:noFill/>
          <a:ln/>
        </p:spPr>
        <p:txBody>
          <a:bodyPr wrap="square" lIns="0" tIns="0" rIns="0" bIns="0" rtlCol="0" anchor="ctr"/>
          <a:lstStyle/>
          <a:p>
            <a:pPr marL="0" indent="0" algn="ctr">
              <a:buNone/>
            </a:pPr>
            <a:r>
              <a:rPr lang="en-US" sz="1200" dirty="0">
                <a:solidFill>
                  <a:srgbClr val="2C3E50"/>
                </a:solidFill>
                <a:latin typeface="Raleway" pitchFamily="34" charset="0"/>
                <a:ea typeface="Raleway" pitchFamily="34" charset="-122"/>
                <a:cs typeface="Raleway" pitchFamily="34" charset="-120"/>
              </a:rPr>
              <a:t>40%</a:t>
            </a:r>
            <a:endParaRPr lang="en-US" sz="1200" dirty="0"/>
          </a:p>
        </p:txBody>
      </p:sp>
      <p:sp>
        <p:nvSpPr>
          <p:cNvPr id="130" name="Shape 128"/>
          <p:cNvSpPr/>
          <p:nvPr/>
        </p:nvSpPr>
        <p:spPr>
          <a:xfrm>
            <a:off x="400507" y="8915400"/>
            <a:ext cx="17507102" cy="694944"/>
          </a:xfrm>
          <a:prstGeom prst="rect">
            <a:avLst/>
          </a:prstGeom>
          <a:solidFill>
            <a:srgbClr val="E67E22">
              <a:alpha val="10000"/>
            </a:srgbClr>
          </a:solidFill>
          <a:ln/>
        </p:spPr>
      </p:sp>
      <p:sp>
        <p:nvSpPr>
          <p:cNvPr id="131" name="Shape 129"/>
          <p:cNvSpPr/>
          <p:nvPr/>
        </p:nvSpPr>
        <p:spPr>
          <a:xfrm>
            <a:off x="400507" y="8915400"/>
            <a:ext cx="38405" cy="694944"/>
          </a:xfrm>
          <a:prstGeom prst="rect">
            <a:avLst/>
          </a:prstGeom>
          <a:solidFill>
            <a:srgbClr val="E67E22"/>
          </a:solidFill>
          <a:ln/>
        </p:spPr>
      </p:sp>
      <p:sp>
        <p:nvSpPr>
          <p:cNvPr id="132" name="Shape 130"/>
          <p:cNvSpPr/>
          <p:nvPr/>
        </p:nvSpPr>
        <p:spPr>
          <a:xfrm>
            <a:off x="400507" y="9601200"/>
            <a:ext cx="4381805" cy="9144"/>
          </a:xfrm>
          <a:prstGeom prst="rect">
            <a:avLst/>
          </a:prstGeom>
          <a:solidFill>
            <a:srgbClr val="E5E7EB"/>
          </a:solidFill>
          <a:ln/>
        </p:spPr>
      </p:sp>
      <p:sp>
        <p:nvSpPr>
          <p:cNvPr id="133" name="Shape 131"/>
          <p:cNvSpPr/>
          <p:nvPr/>
        </p:nvSpPr>
        <p:spPr>
          <a:xfrm>
            <a:off x="4775911" y="9601200"/>
            <a:ext cx="3504895" cy="9144"/>
          </a:xfrm>
          <a:prstGeom prst="rect">
            <a:avLst/>
          </a:prstGeom>
          <a:solidFill>
            <a:srgbClr val="E5E7EB"/>
          </a:solidFill>
          <a:ln/>
        </p:spPr>
      </p:sp>
      <p:sp>
        <p:nvSpPr>
          <p:cNvPr id="134" name="Shape 132"/>
          <p:cNvSpPr/>
          <p:nvPr/>
        </p:nvSpPr>
        <p:spPr>
          <a:xfrm>
            <a:off x="11776558" y="9601200"/>
            <a:ext cx="2628900" cy="9144"/>
          </a:xfrm>
          <a:prstGeom prst="rect">
            <a:avLst/>
          </a:prstGeom>
          <a:solidFill>
            <a:srgbClr val="E5E7EB"/>
          </a:solidFill>
          <a:ln/>
        </p:spPr>
      </p:sp>
      <p:sp>
        <p:nvSpPr>
          <p:cNvPr id="135" name="Shape 133"/>
          <p:cNvSpPr/>
          <p:nvPr/>
        </p:nvSpPr>
        <p:spPr>
          <a:xfrm>
            <a:off x="14401800" y="9601200"/>
            <a:ext cx="3504895" cy="9144"/>
          </a:xfrm>
          <a:prstGeom prst="rect">
            <a:avLst/>
          </a:prstGeom>
          <a:solidFill>
            <a:srgbClr val="E5E7EB"/>
          </a:solidFill>
          <a:ln/>
        </p:spPr>
      </p:sp>
      <p:sp>
        <p:nvSpPr>
          <p:cNvPr id="136" name="Text 134"/>
          <p:cNvSpPr txBox="1"/>
          <p:nvPr/>
        </p:nvSpPr>
        <p:spPr>
          <a:xfrm>
            <a:off x="571500" y="9048902"/>
            <a:ext cx="3600907" cy="409651"/>
          </a:xfrm>
          <a:prstGeom prst="rect">
            <a:avLst/>
          </a:prstGeom>
          <a:noFill/>
          <a:ln/>
        </p:spPr>
        <p:txBody>
          <a:bodyPr wrap="square" lIns="0" tIns="0" rIns="0" bIns="0" rtlCol="0" anchor="ctr"/>
          <a:lstStyle/>
          <a:p>
            <a:pPr marL="0" indent="0" algn="l">
              <a:buNone/>
            </a:pPr>
            <a:r>
              <a:rPr lang="en-US" sz="1200" b="1" dirty="0">
                <a:solidFill>
                  <a:srgbClr val="2C3E50"/>
                </a:solidFill>
                <a:latin typeface="Raleway" pitchFamily="34" charset="0"/>
                <a:ea typeface="Raleway" pitchFamily="34" charset="-122"/>
                <a:cs typeface="Raleway" pitchFamily="34" charset="-120"/>
              </a:rPr>
              <a:t>Objectif global: Favoriser l'inclusion financière et l'entrepreneuriat social</a:t>
            </a:r>
            <a:endParaRPr lang="en-US" sz="1200" dirty="0"/>
          </a:p>
        </p:txBody>
      </p:sp>
      <p:sp>
        <p:nvSpPr>
          <p:cNvPr id="137" name="Text 135"/>
          <p:cNvSpPr txBox="1"/>
          <p:nvPr/>
        </p:nvSpPr>
        <p:spPr>
          <a:xfrm>
            <a:off x="4927702" y="9048902"/>
            <a:ext cx="3124505" cy="4096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Taux d'inclusion financière des populations vulnérables</a:t>
            </a:r>
            <a:endParaRPr lang="en-US" sz="1200" dirty="0"/>
          </a:p>
        </p:txBody>
      </p:sp>
      <p:sp>
        <p:nvSpPr>
          <p:cNvPr id="138" name="Text 136"/>
          <p:cNvSpPr txBox="1"/>
          <p:nvPr/>
        </p:nvSpPr>
        <p:spPr>
          <a:xfrm>
            <a:off x="11929262" y="9048902"/>
            <a:ext cx="1571854"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 Rapports financiers</a:t>
            </a:r>
            <a:endParaRPr lang="en-US" sz="1200" dirty="0"/>
          </a:p>
        </p:txBody>
      </p:sp>
      <p:sp>
        <p:nvSpPr>
          <p:cNvPr id="139" name="Text 137"/>
          <p:cNvSpPr txBox="1"/>
          <p:nvPr/>
        </p:nvSpPr>
        <p:spPr>
          <a:xfrm>
            <a:off x="11929262" y="9277502"/>
            <a:ext cx="1591056"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 Enquêtes ménages</a:t>
            </a:r>
            <a:endParaRPr lang="en-US" sz="1200" dirty="0"/>
          </a:p>
        </p:txBody>
      </p:sp>
      <p:sp>
        <p:nvSpPr>
          <p:cNvPr id="140" name="Text 138"/>
          <p:cNvSpPr txBox="1"/>
          <p:nvPr/>
        </p:nvSpPr>
        <p:spPr>
          <a:xfrm>
            <a:off x="14554505" y="9163202"/>
            <a:ext cx="2419502"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Instabilité économique régionale</a:t>
            </a:r>
            <a:endParaRPr lang="en-US" sz="1200" dirty="0"/>
          </a:p>
        </p:txBody>
      </p:sp>
      <p:sp>
        <p:nvSpPr>
          <p:cNvPr id="141" name="Shape 139"/>
          <p:cNvSpPr/>
          <p:nvPr/>
        </p:nvSpPr>
        <p:spPr>
          <a:xfrm>
            <a:off x="8276234" y="9601200"/>
            <a:ext cx="1752905" cy="9144"/>
          </a:xfrm>
          <a:prstGeom prst="rect">
            <a:avLst/>
          </a:prstGeom>
          <a:solidFill>
            <a:srgbClr val="E5E7EB"/>
          </a:solidFill>
          <a:ln/>
        </p:spPr>
      </p:sp>
      <p:sp>
        <p:nvSpPr>
          <p:cNvPr id="142" name="Shape 140"/>
          <p:cNvSpPr/>
          <p:nvPr/>
        </p:nvSpPr>
        <p:spPr>
          <a:xfrm>
            <a:off x="10026396" y="9601200"/>
            <a:ext cx="1752905" cy="9144"/>
          </a:xfrm>
          <a:prstGeom prst="rect">
            <a:avLst/>
          </a:prstGeom>
          <a:solidFill>
            <a:srgbClr val="E5E7EB"/>
          </a:solidFill>
          <a:ln/>
        </p:spPr>
      </p:sp>
      <p:sp>
        <p:nvSpPr>
          <p:cNvPr id="143" name="Text 141"/>
          <p:cNvSpPr txBox="1"/>
          <p:nvPr/>
        </p:nvSpPr>
        <p:spPr>
          <a:xfrm>
            <a:off x="9018727" y="9163202"/>
            <a:ext cx="381305" cy="181051"/>
          </a:xfrm>
          <a:prstGeom prst="rect">
            <a:avLst/>
          </a:prstGeom>
          <a:noFill/>
          <a:ln/>
        </p:spPr>
        <p:txBody>
          <a:bodyPr wrap="square" lIns="0" tIns="0" rIns="0" bIns="0" rtlCol="0" anchor="ctr"/>
          <a:lstStyle/>
          <a:p>
            <a:pPr marL="0" indent="0" algn="ctr">
              <a:buNone/>
            </a:pPr>
            <a:r>
              <a:rPr lang="en-US" sz="1200" dirty="0">
                <a:solidFill>
                  <a:srgbClr val="2C3E50"/>
                </a:solidFill>
                <a:latin typeface="Raleway" pitchFamily="34" charset="0"/>
                <a:ea typeface="Raleway" pitchFamily="34" charset="-122"/>
                <a:cs typeface="Raleway" pitchFamily="34" charset="-120"/>
              </a:rPr>
              <a:t>18%</a:t>
            </a:r>
            <a:endParaRPr lang="en-US" sz="1200" dirty="0"/>
          </a:p>
        </p:txBody>
      </p:sp>
      <p:sp>
        <p:nvSpPr>
          <p:cNvPr id="144" name="Text 142"/>
          <p:cNvSpPr txBox="1"/>
          <p:nvPr/>
        </p:nvSpPr>
        <p:spPr>
          <a:xfrm>
            <a:off x="10763402" y="9163202"/>
            <a:ext cx="391363" cy="181051"/>
          </a:xfrm>
          <a:prstGeom prst="rect">
            <a:avLst/>
          </a:prstGeom>
          <a:noFill/>
          <a:ln/>
        </p:spPr>
        <p:txBody>
          <a:bodyPr wrap="square" lIns="0" tIns="0" rIns="0" bIns="0" rtlCol="0" anchor="ctr"/>
          <a:lstStyle/>
          <a:p>
            <a:pPr marL="0" indent="0" algn="ctr">
              <a:buNone/>
            </a:pPr>
            <a:r>
              <a:rPr lang="en-US" sz="1200" dirty="0">
                <a:solidFill>
                  <a:srgbClr val="2C3E50"/>
                </a:solidFill>
                <a:latin typeface="Raleway" pitchFamily="34" charset="0"/>
                <a:ea typeface="Raleway" pitchFamily="34" charset="-122"/>
                <a:cs typeface="Raleway" pitchFamily="34" charset="-120"/>
              </a:rPr>
              <a:t>45%</a:t>
            </a:r>
            <a:endParaRPr lang="en-US" sz="1200" dirty="0"/>
          </a:p>
        </p:txBody>
      </p:sp>
      <p:sp>
        <p:nvSpPr>
          <p:cNvPr id="145" name="Shape 143"/>
          <p:cNvSpPr/>
          <p:nvPr/>
        </p:nvSpPr>
        <p:spPr>
          <a:xfrm>
            <a:off x="400507" y="9605772"/>
            <a:ext cx="17507102" cy="694944"/>
          </a:xfrm>
          <a:prstGeom prst="rect">
            <a:avLst/>
          </a:prstGeom>
          <a:solidFill>
            <a:srgbClr val="E67E22">
              <a:alpha val="10000"/>
            </a:srgbClr>
          </a:solidFill>
          <a:ln/>
        </p:spPr>
      </p:sp>
      <p:sp>
        <p:nvSpPr>
          <p:cNvPr id="146" name="Shape 144"/>
          <p:cNvSpPr/>
          <p:nvPr/>
        </p:nvSpPr>
        <p:spPr>
          <a:xfrm>
            <a:off x="400507" y="9605772"/>
            <a:ext cx="38405" cy="694944"/>
          </a:xfrm>
          <a:prstGeom prst="rect">
            <a:avLst/>
          </a:prstGeom>
          <a:solidFill>
            <a:srgbClr val="E67E22"/>
          </a:solidFill>
          <a:ln/>
        </p:spPr>
      </p:sp>
      <p:sp>
        <p:nvSpPr>
          <p:cNvPr id="147" name="Shape 145"/>
          <p:cNvSpPr/>
          <p:nvPr/>
        </p:nvSpPr>
        <p:spPr>
          <a:xfrm>
            <a:off x="400507" y="10291572"/>
            <a:ext cx="4381805" cy="9144"/>
          </a:xfrm>
          <a:prstGeom prst="rect">
            <a:avLst/>
          </a:prstGeom>
          <a:solidFill>
            <a:srgbClr val="E5E7EB"/>
          </a:solidFill>
          <a:ln/>
        </p:spPr>
      </p:sp>
      <p:sp>
        <p:nvSpPr>
          <p:cNvPr id="148" name="Shape 146"/>
          <p:cNvSpPr/>
          <p:nvPr/>
        </p:nvSpPr>
        <p:spPr>
          <a:xfrm>
            <a:off x="4775911" y="10291572"/>
            <a:ext cx="3504895" cy="9144"/>
          </a:xfrm>
          <a:prstGeom prst="rect">
            <a:avLst/>
          </a:prstGeom>
          <a:solidFill>
            <a:srgbClr val="E5E7EB"/>
          </a:solidFill>
          <a:ln/>
        </p:spPr>
      </p:sp>
      <p:sp>
        <p:nvSpPr>
          <p:cNvPr id="149" name="Shape 147"/>
          <p:cNvSpPr/>
          <p:nvPr/>
        </p:nvSpPr>
        <p:spPr>
          <a:xfrm>
            <a:off x="11776558" y="10291572"/>
            <a:ext cx="2628900" cy="9144"/>
          </a:xfrm>
          <a:prstGeom prst="rect">
            <a:avLst/>
          </a:prstGeom>
          <a:solidFill>
            <a:srgbClr val="E5E7EB"/>
          </a:solidFill>
          <a:ln/>
        </p:spPr>
      </p:sp>
      <p:sp>
        <p:nvSpPr>
          <p:cNvPr id="150" name="Shape 148"/>
          <p:cNvSpPr/>
          <p:nvPr/>
        </p:nvSpPr>
        <p:spPr>
          <a:xfrm>
            <a:off x="14401800" y="10291572"/>
            <a:ext cx="3504895" cy="9144"/>
          </a:xfrm>
          <a:prstGeom prst="rect">
            <a:avLst/>
          </a:prstGeom>
          <a:solidFill>
            <a:srgbClr val="E5E7EB"/>
          </a:solidFill>
          <a:ln/>
        </p:spPr>
      </p:sp>
      <p:sp>
        <p:nvSpPr>
          <p:cNvPr id="151" name="Text 149"/>
          <p:cNvSpPr txBox="1"/>
          <p:nvPr/>
        </p:nvSpPr>
        <p:spPr>
          <a:xfrm>
            <a:off x="724205" y="9743846"/>
            <a:ext cx="3667658" cy="4096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OS 4.1: Développer des initiatives d'entrepreneuriat social</a:t>
            </a:r>
            <a:endParaRPr lang="en-US" sz="1200" dirty="0"/>
          </a:p>
        </p:txBody>
      </p:sp>
      <p:sp>
        <p:nvSpPr>
          <p:cNvPr id="152" name="Text 150"/>
          <p:cNvSpPr txBox="1"/>
          <p:nvPr/>
        </p:nvSpPr>
        <p:spPr>
          <a:xfrm>
            <a:off x="4927702" y="9743846"/>
            <a:ext cx="3267151" cy="4096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Nombre de microentreprises sociales créées et viables</a:t>
            </a:r>
            <a:endParaRPr lang="en-US" sz="1200" dirty="0"/>
          </a:p>
        </p:txBody>
      </p:sp>
      <p:sp>
        <p:nvSpPr>
          <p:cNvPr id="153" name="Text 151"/>
          <p:cNvSpPr txBox="1"/>
          <p:nvPr/>
        </p:nvSpPr>
        <p:spPr>
          <a:xfrm>
            <a:off x="11929262" y="9743846"/>
            <a:ext cx="1819656"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 Registres d'entreprises</a:t>
            </a:r>
            <a:endParaRPr lang="en-US" sz="1200" dirty="0"/>
          </a:p>
        </p:txBody>
      </p:sp>
      <p:sp>
        <p:nvSpPr>
          <p:cNvPr id="154" name="Text 152"/>
          <p:cNvSpPr txBox="1"/>
          <p:nvPr/>
        </p:nvSpPr>
        <p:spPr>
          <a:xfrm>
            <a:off x="11929262" y="9972446"/>
            <a:ext cx="1524305"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 Rapports d'activité</a:t>
            </a:r>
            <a:endParaRPr lang="en-US" sz="1200" dirty="0"/>
          </a:p>
        </p:txBody>
      </p:sp>
      <p:sp>
        <p:nvSpPr>
          <p:cNvPr id="155" name="Text 153"/>
          <p:cNvSpPr txBox="1"/>
          <p:nvPr/>
        </p:nvSpPr>
        <p:spPr>
          <a:xfrm>
            <a:off x="14554505" y="9858146"/>
            <a:ext cx="2315261"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Difficultés d'accès aux marchés</a:t>
            </a:r>
            <a:endParaRPr lang="en-US" sz="1200" dirty="0"/>
          </a:p>
        </p:txBody>
      </p:sp>
      <p:sp>
        <p:nvSpPr>
          <p:cNvPr id="156" name="Shape 154"/>
          <p:cNvSpPr/>
          <p:nvPr/>
        </p:nvSpPr>
        <p:spPr>
          <a:xfrm>
            <a:off x="8276234" y="10291572"/>
            <a:ext cx="1752905" cy="9144"/>
          </a:xfrm>
          <a:prstGeom prst="rect">
            <a:avLst/>
          </a:prstGeom>
          <a:solidFill>
            <a:srgbClr val="E5E7EB"/>
          </a:solidFill>
          <a:ln/>
        </p:spPr>
      </p:sp>
      <p:sp>
        <p:nvSpPr>
          <p:cNvPr id="157" name="Shape 155"/>
          <p:cNvSpPr/>
          <p:nvPr/>
        </p:nvSpPr>
        <p:spPr>
          <a:xfrm>
            <a:off x="10026396" y="10291572"/>
            <a:ext cx="1752905" cy="9144"/>
          </a:xfrm>
          <a:prstGeom prst="rect">
            <a:avLst/>
          </a:prstGeom>
          <a:solidFill>
            <a:srgbClr val="E5E7EB"/>
          </a:solidFill>
          <a:ln/>
        </p:spPr>
      </p:sp>
      <p:sp>
        <p:nvSpPr>
          <p:cNvPr id="158" name="Text 156"/>
          <p:cNvSpPr txBox="1"/>
          <p:nvPr/>
        </p:nvSpPr>
        <p:spPr>
          <a:xfrm>
            <a:off x="9105595" y="9858146"/>
            <a:ext cx="210312" cy="181051"/>
          </a:xfrm>
          <a:prstGeom prst="rect">
            <a:avLst/>
          </a:prstGeom>
          <a:noFill/>
          <a:ln/>
        </p:spPr>
        <p:txBody>
          <a:bodyPr wrap="square" lIns="0" tIns="0" rIns="0" bIns="0" rtlCol="0" anchor="ctr"/>
          <a:lstStyle/>
          <a:p>
            <a:pPr marL="0" indent="0" algn="ctr">
              <a:buNone/>
            </a:pPr>
            <a:r>
              <a:rPr lang="en-US" sz="1200" dirty="0">
                <a:solidFill>
                  <a:srgbClr val="2C3E50"/>
                </a:solidFill>
                <a:latin typeface="Raleway" pitchFamily="34" charset="0"/>
                <a:ea typeface="Raleway" pitchFamily="34" charset="-122"/>
                <a:cs typeface="Raleway" pitchFamily="34" charset="-120"/>
              </a:rPr>
              <a:t>8</a:t>
            </a:r>
            <a:endParaRPr lang="en-US" sz="1200" dirty="0"/>
          </a:p>
        </p:txBody>
      </p:sp>
      <p:sp>
        <p:nvSpPr>
          <p:cNvPr id="159" name="Text 157"/>
          <p:cNvSpPr txBox="1"/>
          <p:nvPr/>
        </p:nvSpPr>
        <p:spPr>
          <a:xfrm>
            <a:off x="10818266" y="9858146"/>
            <a:ext cx="286207" cy="181051"/>
          </a:xfrm>
          <a:prstGeom prst="rect">
            <a:avLst/>
          </a:prstGeom>
          <a:noFill/>
          <a:ln/>
        </p:spPr>
        <p:txBody>
          <a:bodyPr wrap="square" lIns="0" tIns="0" rIns="0" bIns="0" rtlCol="0" anchor="ctr"/>
          <a:lstStyle/>
          <a:p>
            <a:pPr marL="0" indent="0" algn="ctr">
              <a:buNone/>
            </a:pPr>
            <a:r>
              <a:rPr lang="en-US" sz="1200" dirty="0">
                <a:solidFill>
                  <a:srgbClr val="2C3E50"/>
                </a:solidFill>
                <a:latin typeface="Raleway" pitchFamily="34" charset="0"/>
                <a:ea typeface="Raleway" pitchFamily="34" charset="-122"/>
                <a:cs typeface="Raleway" pitchFamily="34" charset="-120"/>
              </a:rPr>
              <a:t>45</a:t>
            </a:r>
            <a:endParaRPr lang="en-US" sz="1200" dirty="0"/>
          </a:p>
        </p:txBody>
      </p:sp>
      <p:sp>
        <p:nvSpPr>
          <p:cNvPr id="160" name="Shape 158"/>
          <p:cNvSpPr/>
          <p:nvPr/>
        </p:nvSpPr>
        <p:spPr>
          <a:xfrm>
            <a:off x="400507" y="10687507"/>
            <a:ext cx="17507102" cy="694944"/>
          </a:xfrm>
          <a:prstGeom prst="rect">
            <a:avLst/>
          </a:prstGeom>
          <a:solidFill>
            <a:srgbClr val="E74C3C">
              <a:alpha val="10000"/>
            </a:srgbClr>
          </a:solidFill>
          <a:ln/>
        </p:spPr>
      </p:sp>
      <p:sp>
        <p:nvSpPr>
          <p:cNvPr id="161" name="Shape 159"/>
          <p:cNvSpPr/>
          <p:nvPr/>
        </p:nvSpPr>
        <p:spPr>
          <a:xfrm>
            <a:off x="400507" y="10687507"/>
            <a:ext cx="38405" cy="694944"/>
          </a:xfrm>
          <a:prstGeom prst="rect">
            <a:avLst/>
          </a:prstGeom>
          <a:solidFill>
            <a:srgbClr val="E74C3C"/>
          </a:solidFill>
          <a:ln/>
        </p:spPr>
      </p:sp>
      <p:sp>
        <p:nvSpPr>
          <p:cNvPr id="162" name="Shape 160"/>
          <p:cNvSpPr/>
          <p:nvPr/>
        </p:nvSpPr>
        <p:spPr>
          <a:xfrm>
            <a:off x="400507" y="12072823"/>
            <a:ext cx="17507102" cy="694944"/>
          </a:xfrm>
          <a:prstGeom prst="rect">
            <a:avLst/>
          </a:prstGeom>
          <a:solidFill>
            <a:srgbClr val="E74C3C">
              <a:alpha val="10000"/>
            </a:srgbClr>
          </a:solidFill>
          <a:ln/>
        </p:spPr>
      </p:sp>
      <p:sp>
        <p:nvSpPr>
          <p:cNvPr id="163" name="Shape 161"/>
          <p:cNvSpPr/>
          <p:nvPr/>
        </p:nvSpPr>
        <p:spPr>
          <a:xfrm>
            <a:off x="400507" y="12072823"/>
            <a:ext cx="38405" cy="694944"/>
          </a:xfrm>
          <a:prstGeom prst="rect">
            <a:avLst/>
          </a:prstGeom>
          <a:solidFill>
            <a:srgbClr val="E74C3C"/>
          </a:solidFill>
          <a:ln/>
        </p:spPr>
      </p:sp>
      <p:sp>
        <p:nvSpPr>
          <p:cNvPr id="164" name="Shape 162"/>
          <p:cNvSpPr/>
          <p:nvPr/>
        </p:nvSpPr>
        <p:spPr>
          <a:xfrm>
            <a:off x="400507" y="11373307"/>
            <a:ext cx="4381805" cy="9144"/>
          </a:xfrm>
          <a:prstGeom prst="rect">
            <a:avLst/>
          </a:prstGeom>
          <a:solidFill>
            <a:srgbClr val="E5E7EB"/>
          </a:solidFill>
          <a:ln/>
        </p:spPr>
      </p:sp>
      <p:sp>
        <p:nvSpPr>
          <p:cNvPr id="165" name="Shape 163"/>
          <p:cNvSpPr/>
          <p:nvPr/>
        </p:nvSpPr>
        <p:spPr>
          <a:xfrm>
            <a:off x="4775911" y="11373307"/>
            <a:ext cx="3504895" cy="9144"/>
          </a:xfrm>
          <a:prstGeom prst="rect">
            <a:avLst/>
          </a:prstGeom>
          <a:solidFill>
            <a:srgbClr val="E5E7EB"/>
          </a:solidFill>
          <a:ln/>
        </p:spPr>
      </p:sp>
      <p:sp>
        <p:nvSpPr>
          <p:cNvPr id="166" name="Shape 164"/>
          <p:cNvSpPr/>
          <p:nvPr/>
        </p:nvSpPr>
        <p:spPr>
          <a:xfrm>
            <a:off x="11776558" y="11373307"/>
            <a:ext cx="2628900" cy="9144"/>
          </a:xfrm>
          <a:prstGeom prst="rect">
            <a:avLst/>
          </a:prstGeom>
          <a:solidFill>
            <a:srgbClr val="E5E7EB"/>
          </a:solidFill>
          <a:ln/>
        </p:spPr>
      </p:sp>
      <p:sp>
        <p:nvSpPr>
          <p:cNvPr id="167" name="Shape 165"/>
          <p:cNvSpPr/>
          <p:nvPr/>
        </p:nvSpPr>
        <p:spPr>
          <a:xfrm>
            <a:off x="14401800" y="11373307"/>
            <a:ext cx="3504895" cy="9144"/>
          </a:xfrm>
          <a:prstGeom prst="rect">
            <a:avLst/>
          </a:prstGeom>
          <a:solidFill>
            <a:srgbClr val="E5E7EB"/>
          </a:solidFill>
          <a:ln/>
        </p:spPr>
      </p:sp>
      <p:sp>
        <p:nvSpPr>
          <p:cNvPr id="168" name="Shape 166"/>
          <p:cNvSpPr/>
          <p:nvPr/>
        </p:nvSpPr>
        <p:spPr>
          <a:xfrm>
            <a:off x="4775911" y="12758623"/>
            <a:ext cx="3504895" cy="9144"/>
          </a:xfrm>
          <a:prstGeom prst="rect">
            <a:avLst/>
          </a:prstGeom>
          <a:solidFill>
            <a:srgbClr val="E5E7EB"/>
          </a:solidFill>
          <a:ln/>
        </p:spPr>
      </p:sp>
      <p:sp>
        <p:nvSpPr>
          <p:cNvPr id="169" name="Shape 167"/>
          <p:cNvSpPr/>
          <p:nvPr/>
        </p:nvSpPr>
        <p:spPr>
          <a:xfrm>
            <a:off x="11776558" y="12758623"/>
            <a:ext cx="2628900" cy="9144"/>
          </a:xfrm>
          <a:prstGeom prst="rect">
            <a:avLst/>
          </a:prstGeom>
          <a:solidFill>
            <a:srgbClr val="E5E7EB"/>
          </a:solidFill>
          <a:ln/>
        </p:spPr>
      </p:sp>
      <p:sp>
        <p:nvSpPr>
          <p:cNvPr id="170" name="Shape 168"/>
          <p:cNvSpPr/>
          <p:nvPr/>
        </p:nvSpPr>
        <p:spPr>
          <a:xfrm>
            <a:off x="14401800" y="12758623"/>
            <a:ext cx="3504895" cy="9144"/>
          </a:xfrm>
          <a:prstGeom prst="rect">
            <a:avLst/>
          </a:prstGeom>
          <a:solidFill>
            <a:srgbClr val="E5E7EB"/>
          </a:solidFill>
          <a:ln/>
        </p:spPr>
      </p:sp>
      <p:sp>
        <p:nvSpPr>
          <p:cNvPr id="171" name="Text 169"/>
          <p:cNvSpPr txBox="1"/>
          <p:nvPr/>
        </p:nvSpPr>
        <p:spPr>
          <a:xfrm>
            <a:off x="571500" y="10820095"/>
            <a:ext cx="3620110" cy="409651"/>
          </a:xfrm>
          <a:prstGeom prst="rect">
            <a:avLst/>
          </a:prstGeom>
          <a:noFill/>
          <a:ln/>
        </p:spPr>
        <p:txBody>
          <a:bodyPr wrap="square" lIns="0" tIns="0" rIns="0" bIns="0" rtlCol="0" anchor="ctr"/>
          <a:lstStyle/>
          <a:p>
            <a:pPr marL="0" indent="0" algn="l">
              <a:buNone/>
            </a:pPr>
            <a:r>
              <a:rPr lang="en-US" sz="1200" b="1" dirty="0">
                <a:solidFill>
                  <a:srgbClr val="2C3E50"/>
                </a:solidFill>
                <a:latin typeface="Raleway" pitchFamily="34" charset="0"/>
                <a:ea typeface="Raleway" pitchFamily="34" charset="-122"/>
                <a:cs typeface="Raleway" pitchFamily="34" charset="-120"/>
              </a:rPr>
              <a:t>Objectif global: Promouvoir l'autonomisation des femmes et l'égalité de genre</a:t>
            </a:r>
            <a:endParaRPr lang="en-US" sz="1200" dirty="0"/>
          </a:p>
        </p:txBody>
      </p:sp>
      <p:sp>
        <p:nvSpPr>
          <p:cNvPr id="172" name="Text 170"/>
          <p:cNvSpPr txBox="1"/>
          <p:nvPr/>
        </p:nvSpPr>
        <p:spPr>
          <a:xfrm>
            <a:off x="4927702" y="10820095"/>
            <a:ext cx="2876702" cy="4096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Indice composite d'autonomisation des femmes</a:t>
            </a:r>
            <a:endParaRPr lang="en-US" sz="1200" dirty="0"/>
          </a:p>
        </p:txBody>
      </p:sp>
      <p:sp>
        <p:nvSpPr>
          <p:cNvPr id="173" name="Text 171"/>
          <p:cNvSpPr txBox="1"/>
          <p:nvPr/>
        </p:nvSpPr>
        <p:spPr>
          <a:xfrm>
            <a:off x="11929262" y="10820095"/>
            <a:ext cx="1743761"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 Rapports d'évaluation</a:t>
            </a:r>
            <a:endParaRPr lang="en-US" sz="1200" dirty="0"/>
          </a:p>
        </p:txBody>
      </p:sp>
      <p:sp>
        <p:nvSpPr>
          <p:cNvPr id="174" name="Text 172"/>
          <p:cNvSpPr txBox="1"/>
          <p:nvPr/>
        </p:nvSpPr>
        <p:spPr>
          <a:xfrm>
            <a:off x="11929262" y="11048695"/>
            <a:ext cx="1724558"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 Enquêtes spécifiques</a:t>
            </a:r>
            <a:endParaRPr lang="en-US" sz="1200" dirty="0"/>
          </a:p>
        </p:txBody>
      </p:sp>
      <p:sp>
        <p:nvSpPr>
          <p:cNvPr id="175" name="Text 173"/>
          <p:cNvSpPr txBox="1"/>
          <p:nvPr/>
        </p:nvSpPr>
        <p:spPr>
          <a:xfrm>
            <a:off x="14554505" y="10934395"/>
            <a:ext cx="2105863"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Résistances socioculturelles</a:t>
            </a:r>
            <a:endParaRPr lang="en-US" sz="1200" dirty="0"/>
          </a:p>
        </p:txBody>
      </p:sp>
      <p:sp>
        <p:nvSpPr>
          <p:cNvPr id="176" name="Text 174"/>
          <p:cNvSpPr txBox="1"/>
          <p:nvPr/>
        </p:nvSpPr>
        <p:spPr>
          <a:xfrm>
            <a:off x="4927702" y="12210898"/>
            <a:ext cx="2734056" cy="4096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Taux d'achèvement scolaire des filles (secondaire)</a:t>
            </a:r>
            <a:endParaRPr lang="en-US" sz="1200" dirty="0"/>
          </a:p>
        </p:txBody>
      </p:sp>
      <p:sp>
        <p:nvSpPr>
          <p:cNvPr id="177" name="Text 175"/>
          <p:cNvSpPr txBox="1"/>
          <p:nvPr/>
        </p:nvSpPr>
        <p:spPr>
          <a:xfrm>
            <a:off x="11929262" y="12210898"/>
            <a:ext cx="1838858"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 Statistiques éducatives</a:t>
            </a:r>
            <a:endParaRPr lang="en-US" sz="1200" dirty="0"/>
          </a:p>
        </p:txBody>
      </p:sp>
      <p:sp>
        <p:nvSpPr>
          <p:cNvPr id="178" name="Text 176"/>
          <p:cNvSpPr txBox="1"/>
          <p:nvPr/>
        </p:nvSpPr>
        <p:spPr>
          <a:xfrm>
            <a:off x="11929262" y="12439498"/>
            <a:ext cx="1515161"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 Rapports scolaires</a:t>
            </a:r>
            <a:endParaRPr lang="en-US" sz="1200" dirty="0"/>
          </a:p>
        </p:txBody>
      </p:sp>
      <p:sp>
        <p:nvSpPr>
          <p:cNvPr id="179" name="Text 177"/>
          <p:cNvSpPr txBox="1"/>
          <p:nvPr/>
        </p:nvSpPr>
        <p:spPr>
          <a:xfrm>
            <a:off x="14554505" y="12325198"/>
            <a:ext cx="3029407"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Mariages précoces et abandons scolaires</a:t>
            </a:r>
            <a:endParaRPr lang="en-US" sz="1200" dirty="0"/>
          </a:p>
        </p:txBody>
      </p:sp>
      <p:sp>
        <p:nvSpPr>
          <p:cNvPr id="180" name="Shape 178"/>
          <p:cNvSpPr/>
          <p:nvPr/>
        </p:nvSpPr>
        <p:spPr>
          <a:xfrm>
            <a:off x="8276234" y="11373307"/>
            <a:ext cx="1752905" cy="9144"/>
          </a:xfrm>
          <a:prstGeom prst="rect">
            <a:avLst/>
          </a:prstGeom>
          <a:solidFill>
            <a:srgbClr val="E5E7EB"/>
          </a:solidFill>
          <a:ln/>
        </p:spPr>
      </p:sp>
      <p:sp>
        <p:nvSpPr>
          <p:cNvPr id="181" name="Shape 179"/>
          <p:cNvSpPr/>
          <p:nvPr/>
        </p:nvSpPr>
        <p:spPr>
          <a:xfrm>
            <a:off x="10026396" y="11373307"/>
            <a:ext cx="1752905" cy="9144"/>
          </a:xfrm>
          <a:prstGeom prst="rect">
            <a:avLst/>
          </a:prstGeom>
          <a:solidFill>
            <a:srgbClr val="E5E7EB"/>
          </a:solidFill>
          <a:ln/>
        </p:spPr>
      </p:sp>
      <p:sp>
        <p:nvSpPr>
          <p:cNvPr id="182" name="Shape 180"/>
          <p:cNvSpPr/>
          <p:nvPr/>
        </p:nvSpPr>
        <p:spPr>
          <a:xfrm>
            <a:off x="8276234" y="12758623"/>
            <a:ext cx="1752905" cy="9144"/>
          </a:xfrm>
          <a:prstGeom prst="rect">
            <a:avLst/>
          </a:prstGeom>
          <a:solidFill>
            <a:srgbClr val="E5E7EB"/>
          </a:solidFill>
          <a:ln/>
        </p:spPr>
      </p:sp>
      <p:sp>
        <p:nvSpPr>
          <p:cNvPr id="183" name="Shape 181"/>
          <p:cNvSpPr/>
          <p:nvPr/>
        </p:nvSpPr>
        <p:spPr>
          <a:xfrm>
            <a:off x="10026396" y="12758623"/>
            <a:ext cx="1752905" cy="9144"/>
          </a:xfrm>
          <a:prstGeom prst="rect">
            <a:avLst/>
          </a:prstGeom>
          <a:solidFill>
            <a:srgbClr val="E5E7EB"/>
          </a:solidFill>
          <a:ln/>
        </p:spPr>
      </p:sp>
      <p:sp>
        <p:nvSpPr>
          <p:cNvPr id="184" name="Text 182"/>
          <p:cNvSpPr txBox="1"/>
          <p:nvPr/>
        </p:nvSpPr>
        <p:spPr>
          <a:xfrm>
            <a:off x="8939174" y="10934395"/>
            <a:ext cx="543154" cy="181051"/>
          </a:xfrm>
          <a:prstGeom prst="rect">
            <a:avLst/>
          </a:prstGeom>
          <a:noFill/>
          <a:ln/>
        </p:spPr>
        <p:txBody>
          <a:bodyPr wrap="square" lIns="0" tIns="0" rIns="0" bIns="0" rtlCol="0" anchor="ctr"/>
          <a:lstStyle/>
          <a:p>
            <a:pPr marL="0" indent="0" algn="ctr">
              <a:buNone/>
            </a:pPr>
            <a:r>
              <a:rPr lang="en-US" sz="1200" dirty="0">
                <a:solidFill>
                  <a:srgbClr val="2C3E50"/>
                </a:solidFill>
                <a:latin typeface="Raleway" pitchFamily="34" charset="0"/>
                <a:ea typeface="Raleway" pitchFamily="34" charset="-122"/>
                <a:cs typeface="Raleway" pitchFamily="34" charset="-120"/>
              </a:rPr>
              <a:t>4.1/10</a:t>
            </a:r>
            <a:endParaRPr lang="en-US" sz="1200" dirty="0"/>
          </a:p>
        </p:txBody>
      </p:sp>
      <p:sp>
        <p:nvSpPr>
          <p:cNvPr id="185" name="Text 183"/>
          <p:cNvSpPr txBox="1"/>
          <p:nvPr/>
        </p:nvSpPr>
        <p:spPr>
          <a:xfrm>
            <a:off x="10687507" y="10934395"/>
            <a:ext cx="543154" cy="181051"/>
          </a:xfrm>
          <a:prstGeom prst="rect">
            <a:avLst/>
          </a:prstGeom>
          <a:noFill/>
          <a:ln/>
        </p:spPr>
        <p:txBody>
          <a:bodyPr wrap="square" lIns="0" tIns="0" rIns="0" bIns="0" rtlCol="0" anchor="ctr"/>
          <a:lstStyle/>
          <a:p>
            <a:pPr marL="0" indent="0" algn="ctr">
              <a:buNone/>
            </a:pPr>
            <a:r>
              <a:rPr lang="en-US" sz="1200" dirty="0">
                <a:solidFill>
                  <a:srgbClr val="2C3E50"/>
                </a:solidFill>
                <a:latin typeface="Raleway" pitchFamily="34" charset="0"/>
                <a:ea typeface="Raleway" pitchFamily="34" charset="-122"/>
                <a:cs typeface="Raleway" pitchFamily="34" charset="-120"/>
              </a:rPr>
              <a:t>7.2/10</a:t>
            </a:r>
            <a:endParaRPr lang="en-US" sz="1200" dirty="0"/>
          </a:p>
        </p:txBody>
      </p:sp>
      <p:sp>
        <p:nvSpPr>
          <p:cNvPr id="186" name="Text 184"/>
          <p:cNvSpPr txBox="1"/>
          <p:nvPr/>
        </p:nvSpPr>
        <p:spPr>
          <a:xfrm>
            <a:off x="9010498" y="12325198"/>
            <a:ext cx="400507" cy="181051"/>
          </a:xfrm>
          <a:prstGeom prst="rect">
            <a:avLst/>
          </a:prstGeom>
          <a:noFill/>
          <a:ln/>
        </p:spPr>
        <p:txBody>
          <a:bodyPr wrap="square" lIns="0" tIns="0" rIns="0" bIns="0" rtlCol="0" anchor="ctr"/>
          <a:lstStyle/>
          <a:p>
            <a:pPr marL="0" indent="0" algn="ctr">
              <a:buNone/>
            </a:pPr>
            <a:r>
              <a:rPr lang="en-US" sz="1200" dirty="0">
                <a:solidFill>
                  <a:srgbClr val="2C3E50"/>
                </a:solidFill>
                <a:latin typeface="Raleway" pitchFamily="34" charset="0"/>
                <a:ea typeface="Raleway" pitchFamily="34" charset="-122"/>
                <a:cs typeface="Raleway" pitchFamily="34" charset="-120"/>
              </a:rPr>
              <a:t>26%</a:t>
            </a:r>
            <a:endParaRPr lang="en-US" sz="1200" dirty="0"/>
          </a:p>
        </p:txBody>
      </p:sp>
      <p:sp>
        <p:nvSpPr>
          <p:cNvPr id="187" name="Text 185"/>
          <p:cNvSpPr txBox="1"/>
          <p:nvPr/>
        </p:nvSpPr>
        <p:spPr>
          <a:xfrm>
            <a:off x="10754258" y="12325198"/>
            <a:ext cx="409651" cy="181051"/>
          </a:xfrm>
          <a:prstGeom prst="rect">
            <a:avLst/>
          </a:prstGeom>
          <a:noFill/>
          <a:ln/>
        </p:spPr>
        <p:txBody>
          <a:bodyPr wrap="square" lIns="0" tIns="0" rIns="0" bIns="0" rtlCol="0" anchor="ctr"/>
          <a:lstStyle/>
          <a:p>
            <a:pPr marL="0" indent="0" algn="ctr">
              <a:buNone/>
            </a:pPr>
            <a:r>
              <a:rPr lang="en-US" sz="1200" dirty="0">
                <a:solidFill>
                  <a:srgbClr val="2C3E50"/>
                </a:solidFill>
                <a:latin typeface="Raleway" pitchFamily="34" charset="0"/>
                <a:ea typeface="Raleway" pitchFamily="34" charset="-122"/>
                <a:cs typeface="Raleway" pitchFamily="34" charset="-120"/>
              </a:rPr>
              <a:t>60%</a:t>
            </a:r>
            <a:endParaRPr lang="en-US" sz="1200" dirty="0"/>
          </a:p>
        </p:txBody>
      </p:sp>
      <p:sp>
        <p:nvSpPr>
          <p:cNvPr id="188" name="Shape 186"/>
          <p:cNvSpPr/>
          <p:nvPr/>
        </p:nvSpPr>
        <p:spPr>
          <a:xfrm>
            <a:off x="400507" y="11377879"/>
            <a:ext cx="17507102" cy="694944"/>
          </a:xfrm>
          <a:prstGeom prst="rect">
            <a:avLst/>
          </a:prstGeom>
          <a:solidFill>
            <a:srgbClr val="E74C3C">
              <a:alpha val="10000"/>
            </a:srgbClr>
          </a:solidFill>
          <a:ln/>
        </p:spPr>
      </p:sp>
      <p:sp>
        <p:nvSpPr>
          <p:cNvPr id="189" name="Shape 187"/>
          <p:cNvSpPr/>
          <p:nvPr/>
        </p:nvSpPr>
        <p:spPr>
          <a:xfrm>
            <a:off x="400507" y="11377879"/>
            <a:ext cx="38405" cy="694944"/>
          </a:xfrm>
          <a:prstGeom prst="rect">
            <a:avLst/>
          </a:prstGeom>
          <a:solidFill>
            <a:srgbClr val="E74C3C"/>
          </a:solidFill>
          <a:ln/>
        </p:spPr>
      </p:sp>
      <p:sp>
        <p:nvSpPr>
          <p:cNvPr id="190" name="Shape 188"/>
          <p:cNvSpPr/>
          <p:nvPr/>
        </p:nvSpPr>
        <p:spPr>
          <a:xfrm>
            <a:off x="400507" y="12063679"/>
            <a:ext cx="4381805" cy="9144"/>
          </a:xfrm>
          <a:prstGeom prst="rect">
            <a:avLst/>
          </a:prstGeom>
          <a:solidFill>
            <a:srgbClr val="E5E7EB"/>
          </a:solidFill>
          <a:ln/>
        </p:spPr>
      </p:sp>
      <p:sp>
        <p:nvSpPr>
          <p:cNvPr id="191" name="Shape 189"/>
          <p:cNvSpPr/>
          <p:nvPr/>
        </p:nvSpPr>
        <p:spPr>
          <a:xfrm>
            <a:off x="4775911" y="12063679"/>
            <a:ext cx="3504895" cy="9144"/>
          </a:xfrm>
          <a:prstGeom prst="rect">
            <a:avLst/>
          </a:prstGeom>
          <a:solidFill>
            <a:srgbClr val="E5E7EB"/>
          </a:solidFill>
          <a:ln/>
        </p:spPr>
      </p:sp>
      <p:sp>
        <p:nvSpPr>
          <p:cNvPr id="192" name="Shape 190"/>
          <p:cNvSpPr/>
          <p:nvPr/>
        </p:nvSpPr>
        <p:spPr>
          <a:xfrm>
            <a:off x="11776558" y="12063679"/>
            <a:ext cx="2628900" cy="9144"/>
          </a:xfrm>
          <a:prstGeom prst="rect">
            <a:avLst/>
          </a:prstGeom>
          <a:solidFill>
            <a:srgbClr val="E5E7EB"/>
          </a:solidFill>
          <a:ln/>
        </p:spPr>
      </p:sp>
      <p:sp>
        <p:nvSpPr>
          <p:cNvPr id="193" name="Shape 191"/>
          <p:cNvSpPr/>
          <p:nvPr/>
        </p:nvSpPr>
        <p:spPr>
          <a:xfrm>
            <a:off x="14401800" y="12063679"/>
            <a:ext cx="3504895" cy="9144"/>
          </a:xfrm>
          <a:prstGeom prst="rect">
            <a:avLst/>
          </a:prstGeom>
          <a:solidFill>
            <a:srgbClr val="E5E7EB"/>
          </a:solidFill>
          <a:ln/>
        </p:spPr>
      </p:sp>
      <p:sp>
        <p:nvSpPr>
          <p:cNvPr id="194" name="Shape 192"/>
          <p:cNvSpPr/>
          <p:nvPr/>
        </p:nvSpPr>
        <p:spPr>
          <a:xfrm>
            <a:off x="400507" y="12758623"/>
            <a:ext cx="4381805" cy="9144"/>
          </a:xfrm>
          <a:prstGeom prst="rect">
            <a:avLst/>
          </a:prstGeom>
          <a:solidFill>
            <a:srgbClr val="E5E7EB"/>
          </a:solidFill>
          <a:ln/>
        </p:spPr>
      </p:sp>
      <p:sp>
        <p:nvSpPr>
          <p:cNvPr id="195" name="Text 193"/>
          <p:cNvSpPr txBox="1"/>
          <p:nvPr/>
        </p:nvSpPr>
        <p:spPr>
          <a:xfrm>
            <a:off x="724205" y="11630254"/>
            <a:ext cx="2809951"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OS 5.1: Renforcer le leadership féminin</a:t>
            </a:r>
            <a:endParaRPr lang="en-US" sz="1200" dirty="0"/>
          </a:p>
        </p:txBody>
      </p:sp>
      <p:sp>
        <p:nvSpPr>
          <p:cNvPr id="196" name="Text 194"/>
          <p:cNvSpPr txBox="1"/>
          <p:nvPr/>
        </p:nvSpPr>
        <p:spPr>
          <a:xfrm>
            <a:off x="4927702" y="11515954"/>
            <a:ext cx="2800807" cy="4096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 de femmes occupant des postes de décision</a:t>
            </a:r>
            <a:endParaRPr lang="en-US" sz="1200" dirty="0"/>
          </a:p>
        </p:txBody>
      </p:sp>
      <p:sp>
        <p:nvSpPr>
          <p:cNvPr id="197" name="Text 195"/>
          <p:cNvSpPr txBox="1"/>
          <p:nvPr/>
        </p:nvSpPr>
        <p:spPr>
          <a:xfrm>
            <a:off x="11929262" y="11515954"/>
            <a:ext cx="1581912"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 Statistiques locales</a:t>
            </a:r>
            <a:endParaRPr lang="en-US" sz="1200" dirty="0"/>
          </a:p>
        </p:txBody>
      </p:sp>
      <p:sp>
        <p:nvSpPr>
          <p:cNvPr id="198" name="Text 196"/>
          <p:cNvSpPr txBox="1"/>
          <p:nvPr/>
        </p:nvSpPr>
        <p:spPr>
          <a:xfrm>
            <a:off x="11929262" y="11744554"/>
            <a:ext cx="1877263"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 Rapports institutionnels</a:t>
            </a:r>
            <a:endParaRPr lang="en-US" sz="1200" dirty="0"/>
          </a:p>
        </p:txBody>
      </p:sp>
      <p:sp>
        <p:nvSpPr>
          <p:cNvPr id="199" name="Text 197"/>
          <p:cNvSpPr txBox="1"/>
          <p:nvPr/>
        </p:nvSpPr>
        <p:spPr>
          <a:xfrm>
            <a:off x="14554505" y="11630254"/>
            <a:ext cx="2563063"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Barrières structurelles persistantes</a:t>
            </a:r>
            <a:endParaRPr lang="en-US" sz="1200" dirty="0"/>
          </a:p>
        </p:txBody>
      </p:sp>
      <p:sp>
        <p:nvSpPr>
          <p:cNvPr id="200" name="Text 198"/>
          <p:cNvSpPr txBox="1"/>
          <p:nvPr/>
        </p:nvSpPr>
        <p:spPr>
          <a:xfrm>
            <a:off x="724205" y="12325198"/>
            <a:ext cx="3419856"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OS 5.2: Améliorer l'accès à l'éducation des filles</a:t>
            </a:r>
            <a:endParaRPr lang="en-US" sz="1200" dirty="0"/>
          </a:p>
        </p:txBody>
      </p:sp>
      <p:sp>
        <p:nvSpPr>
          <p:cNvPr id="201" name="Shape 199"/>
          <p:cNvSpPr/>
          <p:nvPr/>
        </p:nvSpPr>
        <p:spPr>
          <a:xfrm>
            <a:off x="8276234" y="12063679"/>
            <a:ext cx="1752905" cy="9144"/>
          </a:xfrm>
          <a:prstGeom prst="rect">
            <a:avLst/>
          </a:prstGeom>
          <a:solidFill>
            <a:srgbClr val="E5E7EB"/>
          </a:solidFill>
          <a:ln/>
        </p:spPr>
      </p:sp>
      <p:sp>
        <p:nvSpPr>
          <p:cNvPr id="202" name="Shape 200"/>
          <p:cNvSpPr/>
          <p:nvPr/>
        </p:nvSpPr>
        <p:spPr>
          <a:xfrm>
            <a:off x="10026396" y="12063679"/>
            <a:ext cx="1752905" cy="9144"/>
          </a:xfrm>
          <a:prstGeom prst="rect">
            <a:avLst/>
          </a:prstGeom>
          <a:solidFill>
            <a:srgbClr val="E5E7EB"/>
          </a:solidFill>
          <a:ln/>
        </p:spPr>
      </p:sp>
      <p:sp>
        <p:nvSpPr>
          <p:cNvPr id="203" name="Text 201"/>
          <p:cNvSpPr txBox="1"/>
          <p:nvPr/>
        </p:nvSpPr>
        <p:spPr>
          <a:xfrm>
            <a:off x="9024214" y="11630254"/>
            <a:ext cx="372161" cy="181051"/>
          </a:xfrm>
          <a:prstGeom prst="rect">
            <a:avLst/>
          </a:prstGeom>
          <a:noFill/>
          <a:ln/>
        </p:spPr>
        <p:txBody>
          <a:bodyPr wrap="square" lIns="0" tIns="0" rIns="0" bIns="0" rtlCol="0" anchor="ctr"/>
          <a:lstStyle/>
          <a:p>
            <a:pPr marL="0" indent="0" algn="ctr">
              <a:buNone/>
            </a:pPr>
            <a:r>
              <a:rPr lang="en-US" sz="1200" dirty="0">
                <a:solidFill>
                  <a:srgbClr val="2C3E50"/>
                </a:solidFill>
                <a:latin typeface="Raleway" pitchFamily="34" charset="0"/>
                <a:ea typeface="Raleway" pitchFamily="34" charset="-122"/>
                <a:cs typeface="Raleway" pitchFamily="34" charset="-120"/>
              </a:rPr>
              <a:t>12%</a:t>
            </a:r>
            <a:endParaRPr lang="en-US" sz="1200" dirty="0"/>
          </a:p>
        </p:txBody>
      </p:sp>
      <p:sp>
        <p:nvSpPr>
          <p:cNvPr id="204" name="Text 202"/>
          <p:cNvSpPr txBox="1"/>
          <p:nvPr/>
        </p:nvSpPr>
        <p:spPr>
          <a:xfrm>
            <a:off x="10758830" y="11630254"/>
            <a:ext cx="400507" cy="181051"/>
          </a:xfrm>
          <a:prstGeom prst="rect">
            <a:avLst/>
          </a:prstGeom>
          <a:noFill/>
          <a:ln/>
        </p:spPr>
        <p:txBody>
          <a:bodyPr wrap="square" lIns="0" tIns="0" rIns="0" bIns="0" rtlCol="0" anchor="ctr"/>
          <a:lstStyle/>
          <a:p>
            <a:pPr marL="0" indent="0" algn="ctr">
              <a:buNone/>
            </a:pPr>
            <a:r>
              <a:rPr lang="en-US" sz="1200" dirty="0">
                <a:solidFill>
                  <a:srgbClr val="2C3E50"/>
                </a:solidFill>
                <a:latin typeface="Raleway" pitchFamily="34" charset="0"/>
                <a:ea typeface="Raleway" pitchFamily="34" charset="-122"/>
                <a:cs typeface="Raleway" pitchFamily="34" charset="-120"/>
              </a:rPr>
              <a:t>40%</a:t>
            </a:r>
            <a:endParaRPr lang="en-US" sz="1200" dirty="0"/>
          </a:p>
        </p:txBody>
      </p:sp>
      <p:sp>
        <p:nvSpPr>
          <p:cNvPr id="205" name="Text 203"/>
          <p:cNvSpPr txBox="1"/>
          <p:nvPr/>
        </p:nvSpPr>
        <p:spPr>
          <a:xfrm>
            <a:off x="381305" y="13021056"/>
            <a:ext cx="3525012" cy="228600"/>
          </a:xfrm>
          <a:prstGeom prst="rect">
            <a:avLst/>
          </a:prstGeom>
          <a:noFill/>
          <a:ln/>
        </p:spPr>
        <p:txBody>
          <a:bodyPr wrap="square" lIns="0" tIns="0" rIns="0" bIns="0" rtlCol="0" anchor="ctr"/>
          <a:lstStyle/>
          <a:p>
            <a:pPr marL="0" indent="0" algn="l">
              <a:buNone/>
            </a:pPr>
            <a:r>
              <a:rPr lang="en-US" sz="1500" b="1" dirty="0">
                <a:solidFill>
                  <a:srgbClr val="2C3E50"/>
                </a:solidFill>
                <a:latin typeface="Montserrat" pitchFamily="34" charset="0"/>
                <a:ea typeface="Montserrat" pitchFamily="34" charset="-122"/>
                <a:cs typeface="Montserrat" pitchFamily="34" charset="-120"/>
              </a:rPr>
              <a:t>Mécanismes de mesure et de suivi</a:t>
            </a:r>
            <a:endParaRPr lang="en-US" sz="1500" dirty="0"/>
          </a:p>
        </p:txBody>
      </p:sp>
      <p:sp>
        <p:nvSpPr>
          <p:cNvPr id="206" name="Shape 204"/>
          <p:cNvSpPr/>
          <p:nvPr/>
        </p:nvSpPr>
        <p:spPr>
          <a:xfrm>
            <a:off x="381305" y="13344754"/>
            <a:ext cx="5695798" cy="1104595"/>
          </a:xfrm>
          <a:prstGeom prst="roundRect">
            <a:avLst>
              <a:gd name="adj" fmla="val 5709"/>
            </a:avLst>
          </a:prstGeom>
          <a:solidFill>
            <a:srgbClr val="FFFFFF"/>
          </a:solidFill>
          <a:ln/>
          <a:effectLst>
            <a:outerShdw blurRad="12700" dist="12700" dir="16200000" algn="bl" rotWithShape="0">
              <a:srgbClr val="000000">
                <a:alpha val="75000"/>
              </a:srgbClr>
            </a:outerShdw>
          </a:effectLst>
        </p:spPr>
      </p:sp>
      <p:pic>
        <p:nvPicPr>
          <p:cNvPr id="207" name="Image 0" descr="preencoded.png"/>
          <p:cNvPicPr>
            <a:picLocks noChangeAspect="1"/>
          </p:cNvPicPr>
          <p:nvPr/>
        </p:nvPicPr>
        <p:blipFill>
          <a:blip r:embed="rId3"/>
          <a:srcRect/>
          <a:stretch/>
        </p:blipFill>
        <p:spPr>
          <a:xfrm>
            <a:off x="533095" y="13537692"/>
            <a:ext cx="171907" cy="171907"/>
          </a:xfrm>
          <a:prstGeom prst="rect">
            <a:avLst/>
          </a:prstGeom>
        </p:spPr>
      </p:pic>
      <p:sp>
        <p:nvSpPr>
          <p:cNvPr id="208" name="Shape 205"/>
          <p:cNvSpPr/>
          <p:nvPr/>
        </p:nvSpPr>
        <p:spPr>
          <a:xfrm>
            <a:off x="6299302" y="13344754"/>
            <a:ext cx="5695798" cy="1104595"/>
          </a:xfrm>
          <a:prstGeom prst="roundRect">
            <a:avLst>
              <a:gd name="adj" fmla="val 5709"/>
            </a:avLst>
          </a:prstGeom>
          <a:solidFill>
            <a:srgbClr val="FFFFFF"/>
          </a:solidFill>
          <a:ln/>
          <a:effectLst>
            <a:outerShdw blurRad="12700" dist="12700" dir="16200000" algn="bl" rotWithShape="0">
              <a:srgbClr val="000000">
                <a:alpha val="75000"/>
              </a:srgbClr>
            </a:outerShdw>
          </a:effectLst>
        </p:spPr>
      </p:sp>
      <p:sp>
        <p:nvSpPr>
          <p:cNvPr id="209" name="Text 206"/>
          <p:cNvSpPr txBox="1"/>
          <p:nvPr/>
        </p:nvSpPr>
        <p:spPr>
          <a:xfrm>
            <a:off x="780898" y="13525805"/>
            <a:ext cx="1901038" cy="200254"/>
          </a:xfrm>
          <a:prstGeom prst="rect">
            <a:avLst/>
          </a:prstGeom>
          <a:noFill/>
          <a:ln/>
        </p:spPr>
        <p:txBody>
          <a:bodyPr wrap="square" lIns="0" tIns="0" rIns="0" bIns="0" rtlCol="0" anchor="ctr"/>
          <a:lstStyle/>
          <a:p>
            <a:pPr marL="0" indent="0" algn="l">
              <a:buNone/>
            </a:pPr>
            <a:r>
              <a:rPr lang="en-US" sz="1300" b="1" dirty="0">
                <a:solidFill>
                  <a:srgbClr val="1D4ED8"/>
                </a:solidFill>
                <a:latin typeface="Raleway" pitchFamily="34" charset="0"/>
                <a:ea typeface="Raleway" pitchFamily="34" charset="-122"/>
                <a:cs typeface="Raleway" pitchFamily="34" charset="-120"/>
              </a:rPr>
              <a:t>Collecte des données</a:t>
            </a:r>
            <a:endParaRPr lang="en-US" sz="1300" dirty="0"/>
          </a:p>
        </p:txBody>
      </p:sp>
      <p:sp>
        <p:nvSpPr>
          <p:cNvPr id="210" name="Text 207"/>
          <p:cNvSpPr txBox="1"/>
          <p:nvPr/>
        </p:nvSpPr>
        <p:spPr>
          <a:xfrm>
            <a:off x="533095" y="13858646"/>
            <a:ext cx="5306263" cy="4096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Méthodes mixtes (enquêtes, entretiens, observations) avec une fréquence trimestrielle et annuelle pour tous les indicateurs.</a:t>
            </a:r>
            <a:endParaRPr lang="en-US" sz="1200" dirty="0"/>
          </a:p>
        </p:txBody>
      </p:sp>
      <p:pic>
        <p:nvPicPr>
          <p:cNvPr id="211" name="Image 1" descr="preencoded.png"/>
          <p:cNvPicPr>
            <a:picLocks noChangeAspect="1"/>
          </p:cNvPicPr>
          <p:nvPr/>
        </p:nvPicPr>
        <p:blipFill>
          <a:blip r:embed="rId4"/>
          <a:srcRect l="-1064" r="-1064"/>
          <a:stretch/>
        </p:blipFill>
        <p:spPr>
          <a:xfrm>
            <a:off x="6452006" y="13537692"/>
            <a:ext cx="219456" cy="171907"/>
          </a:xfrm>
          <a:prstGeom prst="rect">
            <a:avLst/>
          </a:prstGeom>
        </p:spPr>
      </p:pic>
      <p:sp>
        <p:nvSpPr>
          <p:cNvPr id="212" name="Shape 208"/>
          <p:cNvSpPr/>
          <p:nvPr/>
        </p:nvSpPr>
        <p:spPr>
          <a:xfrm>
            <a:off x="12217298" y="13344754"/>
            <a:ext cx="5695798" cy="1104595"/>
          </a:xfrm>
          <a:prstGeom prst="roundRect">
            <a:avLst>
              <a:gd name="adj" fmla="val 5709"/>
            </a:avLst>
          </a:prstGeom>
          <a:solidFill>
            <a:srgbClr val="FFFFFF"/>
          </a:solidFill>
          <a:ln/>
          <a:effectLst>
            <a:outerShdw blurRad="12700" dist="12700" dir="16200000" algn="bl" rotWithShape="0">
              <a:srgbClr val="000000">
                <a:alpha val="75000"/>
              </a:srgbClr>
            </a:outerShdw>
          </a:effectLst>
        </p:spPr>
      </p:sp>
      <p:sp>
        <p:nvSpPr>
          <p:cNvPr id="213" name="Text 209"/>
          <p:cNvSpPr txBox="1"/>
          <p:nvPr/>
        </p:nvSpPr>
        <p:spPr>
          <a:xfrm>
            <a:off x="6746443" y="13525805"/>
            <a:ext cx="1414577" cy="200254"/>
          </a:xfrm>
          <a:prstGeom prst="rect">
            <a:avLst/>
          </a:prstGeom>
          <a:noFill/>
          <a:ln/>
        </p:spPr>
        <p:txBody>
          <a:bodyPr wrap="square" lIns="0" tIns="0" rIns="0" bIns="0" rtlCol="0" anchor="ctr"/>
          <a:lstStyle/>
          <a:p>
            <a:pPr marL="0" indent="0" algn="l">
              <a:buNone/>
            </a:pPr>
            <a:r>
              <a:rPr lang="en-US" sz="1300" b="1" dirty="0">
                <a:solidFill>
                  <a:srgbClr val="1D4ED8"/>
                </a:solidFill>
                <a:latin typeface="Raleway" pitchFamily="34" charset="0"/>
                <a:ea typeface="Raleway" pitchFamily="34" charset="-122"/>
                <a:cs typeface="Raleway" pitchFamily="34" charset="-120"/>
              </a:rPr>
              <a:t>Responsabilités</a:t>
            </a:r>
            <a:endParaRPr lang="en-US" sz="1300" dirty="0"/>
          </a:p>
        </p:txBody>
      </p:sp>
      <p:sp>
        <p:nvSpPr>
          <p:cNvPr id="214" name="Text 210"/>
          <p:cNvSpPr txBox="1"/>
          <p:nvPr/>
        </p:nvSpPr>
        <p:spPr>
          <a:xfrm>
            <a:off x="6452006" y="13858646"/>
            <a:ext cx="4724705" cy="4096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Équipe de S&amp;E dédiée, en collaboration avec les responsables de programmes et partenaires communautaires.</a:t>
            </a:r>
            <a:endParaRPr lang="en-US" sz="1200" dirty="0"/>
          </a:p>
        </p:txBody>
      </p:sp>
      <p:pic>
        <p:nvPicPr>
          <p:cNvPr id="215" name="Image 2" descr="preencoded.png"/>
          <p:cNvPicPr>
            <a:picLocks noChangeAspect="1"/>
          </p:cNvPicPr>
          <p:nvPr/>
        </p:nvPicPr>
        <p:blipFill>
          <a:blip r:embed="rId5"/>
          <a:srcRect/>
          <a:stretch/>
        </p:blipFill>
        <p:spPr>
          <a:xfrm>
            <a:off x="12370003" y="13537692"/>
            <a:ext cx="171907" cy="171907"/>
          </a:xfrm>
          <a:prstGeom prst="rect">
            <a:avLst/>
          </a:prstGeom>
        </p:spPr>
      </p:pic>
      <p:sp>
        <p:nvSpPr>
          <p:cNvPr id="216" name="Text 211"/>
          <p:cNvSpPr txBox="1"/>
          <p:nvPr/>
        </p:nvSpPr>
        <p:spPr>
          <a:xfrm>
            <a:off x="12617806" y="13525805"/>
            <a:ext cx="2043684" cy="200254"/>
          </a:xfrm>
          <a:prstGeom prst="rect">
            <a:avLst/>
          </a:prstGeom>
          <a:noFill/>
          <a:ln/>
        </p:spPr>
        <p:txBody>
          <a:bodyPr wrap="square" lIns="0" tIns="0" rIns="0" bIns="0" rtlCol="0" anchor="ctr"/>
          <a:lstStyle/>
          <a:p>
            <a:pPr marL="0" indent="0" algn="l">
              <a:buNone/>
            </a:pPr>
            <a:r>
              <a:rPr lang="en-US" sz="1300" b="1" dirty="0">
                <a:solidFill>
                  <a:srgbClr val="1D4ED8"/>
                </a:solidFill>
                <a:latin typeface="Raleway" pitchFamily="34" charset="0"/>
                <a:ea typeface="Raleway" pitchFamily="34" charset="-122"/>
                <a:cs typeface="Raleway" pitchFamily="34" charset="-120"/>
              </a:rPr>
              <a:t>Utilisation des résultats</a:t>
            </a:r>
            <a:endParaRPr lang="en-US" sz="1300" dirty="0"/>
          </a:p>
        </p:txBody>
      </p:sp>
      <p:sp>
        <p:nvSpPr>
          <p:cNvPr id="217" name="Text 212"/>
          <p:cNvSpPr txBox="1"/>
          <p:nvPr/>
        </p:nvSpPr>
        <p:spPr>
          <a:xfrm>
            <a:off x="12370003" y="13858646"/>
            <a:ext cx="5496458" cy="4096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Révision stratégique annuelle, ajustements programmatiques et partage des apprentissages avec les parties prenantes.</a:t>
            </a:r>
            <a:endParaRPr lang="en-US" sz="1200" dirty="0"/>
          </a:p>
        </p:txBody>
      </p:sp>
      <p:sp>
        <p:nvSpPr>
          <p:cNvPr id="218" name="Shape 213"/>
          <p:cNvSpPr/>
          <p:nvPr/>
        </p:nvSpPr>
        <p:spPr>
          <a:xfrm>
            <a:off x="0" y="14830654"/>
            <a:ext cx="18288000" cy="543154"/>
          </a:xfrm>
          <a:prstGeom prst="rect">
            <a:avLst/>
          </a:prstGeom>
          <a:solidFill>
            <a:srgbClr val="F3F4F6"/>
          </a:solidFill>
          <a:ln/>
        </p:spPr>
      </p:sp>
      <p:sp>
        <p:nvSpPr>
          <p:cNvPr id="219" name="Shape 214"/>
          <p:cNvSpPr/>
          <p:nvPr/>
        </p:nvSpPr>
        <p:spPr>
          <a:xfrm>
            <a:off x="0" y="14830654"/>
            <a:ext cx="18288000" cy="9144"/>
          </a:xfrm>
          <a:prstGeom prst="rect">
            <a:avLst/>
          </a:prstGeom>
          <a:solidFill>
            <a:srgbClr val="E5E7EB"/>
          </a:solidFill>
          <a:ln/>
        </p:spPr>
      </p:sp>
      <p:pic>
        <p:nvPicPr>
          <p:cNvPr id="220" name="Image 3" descr="preencoded.png"/>
          <p:cNvPicPr>
            <a:picLocks noChangeAspect="1"/>
          </p:cNvPicPr>
          <p:nvPr/>
        </p:nvPicPr>
        <p:blipFill>
          <a:blip r:embed="rId6"/>
          <a:srcRect/>
          <a:stretch/>
        </p:blipFill>
        <p:spPr>
          <a:xfrm>
            <a:off x="457200" y="15020849"/>
            <a:ext cx="152705" cy="152705"/>
          </a:xfrm>
          <a:prstGeom prst="rect">
            <a:avLst/>
          </a:prstGeom>
        </p:spPr>
      </p:pic>
      <p:sp>
        <p:nvSpPr>
          <p:cNvPr id="221" name="Text 215"/>
          <p:cNvSpPr txBox="1"/>
          <p:nvPr/>
        </p:nvSpPr>
        <p:spPr>
          <a:xfrm>
            <a:off x="685800" y="15011705"/>
            <a:ext cx="2410358" cy="181051"/>
          </a:xfrm>
          <a:prstGeom prst="rect">
            <a:avLst/>
          </a:prstGeom>
          <a:noFill/>
          <a:ln/>
        </p:spPr>
        <p:txBody>
          <a:bodyPr wrap="square" lIns="0" tIns="0" rIns="0" bIns="0" rtlCol="0" anchor="ctr"/>
          <a:lstStyle/>
          <a:p>
            <a:pPr marL="0" indent="0" algn="l">
              <a:buNone/>
            </a:pPr>
            <a:r>
              <a:rPr lang="en-US" sz="1200" dirty="0">
                <a:solidFill>
                  <a:srgbClr val="374151"/>
                </a:solidFill>
                <a:latin typeface="Raleway" pitchFamily="34" charset="0"/>
                <a:ea typeface="Raleway" pitchFamily="34" charset="-122"/>
                <a:cs typeface="Raleway" pitchFamily="34" charset="-120"/>
              </a:rPr>
              <a:t>Contact@jerestaure-bienetre.org</a:t>
            </a:r>
            <a:endParaRPr lang="en-US" sz="1200" dirty="0"/>
          </a:p>
        </p:txBody>
      </p:sp>
      <p:pic>
        <p:nvPicPr>
          <p:cNvPr id="222" name="Image 4" descr="preencoded.png"/>
          <p:cNvPicPr>
            <a:picLocks noChangeAspect="1"/>
          </p:cNvPicPr>
          <p:nvPr/>
        </p:nvPicPr>
        <p:blipFill>
          <a:blip r:embed="rId7"/>
          <a:srcRect/>
          <a:stretch/>
        </p:blipFill>
        <p:spPr>
          <a:xfrm>
            <a:off x="3209544" y="15020849"/>
            <a:ext cx="152705" cy="152705"/>
          </a:xfrm>
          <a:prstGeom prst="rect">
            <a:avLst/>
          </a:prstGeom>
        </p:spPr>
      </p:pic>
      <p:sp>
        <p:nvSpPr>
          <p:cNvPr id="223" name="Text 216"/>
          <p:cNvSpPr txBox="1"/>
          <p:nvPr/>
        </p:nvSpPr>
        <p:spPr>
          <a:xfrm>
            <a:off x="3438144" y="15011705"/>
            <a:ext cx="1286561" cy="181051"/>
          </a:xfrm>
          <a:prstGeom prst="rect">
            <a:avLst/>
          </a:prstGeom>
          <a:noFill/>
          <a:ln/>
        </p:spPr>
        <p:txBody>
          <a:bodyPr wrap="square" lIns="0" tIns="0" rIns="0" bIns="0" rtlCol="0" anchor="ctr"/>
          <a:lstStyle/>
          <a:p>
            <a:pPr marL="0" indent="0" algn="l">
              <a:buNone/>
            </a:pPr>
            <a:r>
              <a:rPr lang="en-US" sz="1200" dirty="0">
                <a:solidFill>
                  <a:srgbClr val="374151"/>
                </a:solidFill>
                <a:latin typeface="Raleway" pitchFamily="34" charset="0"/>
                <a:ea typeface="Raleway" pitchFamily="34" charset="-122"/>
                <a:cs typeface="Raleway" pitchFamily="34" charset="-120"/>
              </a:rPr>
              <a:t>+229 96 24 94 86</a:t>
            </a:r>
            <a:endParaRPr lang="en-US" sz="1200" dirty="0"/>
          </a:p>
        </p:txBody>
      </p:sp>
      <p:sp>
        <p:nvSpPr>
          <p:cNvPr id="224" name="Text 217"/>
          <p:cNvSpPr txBox="1"/>
          <p:nvPr/>
        </p:nvSpPr>
        <p:spPr>
          <a:xfrm>
            <a:off x="9790481" y="15011705"/>
            <a:ext cx="2067458" cy="181051"/>
          </a:xfrm>
          <a:prstGeom prst="rect">
            <a:avLst/>
          </a:prstGeom>
          <a:noFill/>
          <a:ln/>
        </p:spPr>
        <p:txBody>
          <a:bodyPr wrap="square" lIns="0" tIns="0" rIns="0" bIns="0" rtlCol="0" anchor="ctr"/>
          <a:lstStyle/>
          <a:p>
            <a:pPr marL="0" indent="0" algn="l">
              <a:buNone/>
            </a:pPr>
            <a:r>
              <a:rPr lang="en-US" sz="1200" dirty="0">
                <a:solidFill>
                  <a:srgbClr val="6B7280"/>
                </a:solidFill>
                <a:latin typeface="Raleway" pitchFamily="34" charset="0"/>
                <a:ea typeface="Raleway" pitchFamily="34" charset="-122"/>
                <a:cs typeface="Raleway" pitchFamily="34" charset="-120"/>
              </a:rPr>
              <a:t>Plan Stratégique 2025-2028</a:t>
            </a:r>
            <a:endParaRPr lang="en-US" sz="1200" dirty="0"/>
          </a:p>
        </p:txBody>
      </p:sp>
      <p:pic>
        <p:nvPicPr>
          <p:cNvPr id="225" name="Image 5" descr="preencoded.png"/>
          <p:cNvPicPr>
            <a:picLocks noChangeAspect="1"/>
          </p:cNvPicPr>
          <p:nvPr/>
        </p:nvPicPr>
        <p:blipFill>
          <a:blip r:embed="rId8"/>
          <a:srcRect l="-989999" r="-989999"/>
          <a:stretch/>
        </p:blipFill>
        <p:spPr>
          <a:xfrm>
            <a:off x="16925544" y="15182698"/>
            <a:ext cx="190195" cy="9144"/>
          </a:xfrm>
          <a:prstGeom prst="rect">
            <a:avLst/>
          </a:prstGeom>
        </p:spPr>
      </p:pic>
      <p:pic>
        <p:nvPicPr>
          <p:cNvPr id="226" name="Image 6" descr="preencoded.png"/>
          <p:cNvPicPr>
            <a:picLocks noChangeAspect="1"/>
          </p:cNvPicPr>
          <p:nvPr/>
        </p:nvPicPr>
        <p:blipFill>
          <a:blip r:embed="rId9"/>
          <a:srcRect l="-989999" r="-989999"/>
          <a:stretch/>
        </p:blipFill>
        <p:spPr>
          <a:xfrm>
            <a:off x="17268444" y="15182698"/>
            <a:ext cx="190195" cy="9144"/>
          </a:xfrm>
          <a:prstGeom prst="rect">
            <a:avLst/>
          </a:prstGeom>
        </p:spPr>
      </p:pic>
      <p:pic>
        <p:nvPicPr>
          <p:cNvPr id="227" name="Image 7" descr="preencoded.png"/>
          <p:cNvPicPr>
            <a:picLocks noChangeAspect="1"/>
          </p:cNvPicPr>
          <p:nvPr/>
        </p:nvPicPr>
        <p:blipFill>
          <a:blip r:embed="rId10"/>
          <a:srcRect l="-1016667" r="-1016667"/>
          <a:stretch/>
        </p:blipFill>
        <p:spPr>
          <a:xfrm>
            <a:off x="17611344" y="15182698"/>
            <a:ext cx="219456" cy="9144"/>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Shape 0"/>
          <p:cNvSpPr/>
          <p:nvPr/>
        </p:nvSpPr>
        <p:spPr>
          <a:xfrm>
            <a:off x="0" y="0"/>
            <a:ext cx="18288000" cy="22288500"/>
          </a:xfrm>
          <a:prstGeom prst="rect">
            <a:avLst/>
          </a:prstGeom>
          <a:solidFill>
            <a:srgbClr val="F8F9FA"/>
          </a:solidFill>
          <a:ln/>
        </p:spPr>
      </p:sp>
      <p:sp>
        <p:nvSpPr>
          <p:cNvPr id="3" name="Shape 1"/>
          <p:cNvSpPr/>
          <p:nvPr/>
        </p:nvSpPr>
        <p:spPr>
          <a:xfrm>
            <a:off x="0" y="0"/>
            <a:ext cx="18288000" cy="838505"/>
          </a:xfrm>
          <a:prstGeom prst="rect">
            <a:avLst/>
          </a:prstGeom>
          <a:solidFill>
            <a:srgbClr val="1A5276"/>
          </a:solidFill>
          <a:ln/>
        </p:spPr>
      </p:sp>
      <p:sp>
        <p:nvSpPr>
          <p:cNvPr id="4" name="Text 2"/>
          <p:cNvSpPr txBox="1"/>
          <p:nvPr/>
        </p:nvSpPr>
        <p:spPr>
          <a:xfrm>
            <a:off x="457200" y="209398"/>
            <a:ext cx="6715354" cy="419710"/>
          </a:xfrm>
          <a:prstGeom prst="rect">
            <a:avLst/>
          </a:prstGeom>
          <a:noFill/>
          <a:ln/>
        </p:spPr>
        <p:txBody>
          <a:bodyPr wrap="square" lIns="0" tIns="0" rIns="0" bIns="0" rtlCol="0" anchor="ctr"/>
          <a:lstStyle/>
          <a:p>
            <a:pPr marL="0" indent="0" algn="l">
              <a:buNone/>
            </a:pPr>
            <a:r>
              <a:rPr lang="en-US" sz="2700" b="1" dirty="0">
                <a:solidFill>
                  <a:srgbClr val="FFFFFF"/>
                </a:solidFill>
                <a:latin typeface="Montserrat" pitchFamily="34" charset="0"/>
                <a:ea typeface="Montserrat" pitchFamily="34" charset="-122"/>
                <a:cs typeface="Montserrat" pitchFamily="34" charset="-120"/>
              </a:rPr>
              <a:t>Plan d'Action Opérationnel 2025-2028</a:t>
            </a:r>
            <a:endParaRPr lang="en-US" sz="2700" dirty="0"/>
          </a:p>
        </p:txBody>
      </p:sp>
      <p:sp>
        <p:nvSpPr>
          <p:cNvPr id="5" name="Shape 3"/>
          <p:cNvSpPr/>
          <p:nvPr/>
        </p:nvSpPr>
        <p:spPr>
          <a:xfrm>
            <a:off x="0" y="838505"/>
            <a:ext cx="18288000" cy="20907756"/>
          </a:xfrm>
          <a:prstGeom prst="rect">
            <a:avLst/>
          </a:prstGeom>
          <a:solidFill>
            <a:srgbClr val="F9FAFB"/>
          </a:solidFill>
          <a:ln/>
        </p:spPr>
      </p:sp>
      <p:sp>
        <p:nvSpPr>
          <p:cNvPr id="6" name="Shape 4"/>
          <p:cNvSpPr/>
          <p:nvPr/>
        </p:nvSpPr>
        <p:spPr>
          <a:xfrm>
            <a:off x="381305" y="1218895"/>
            <a:ext cx="17526305" cy="990295"/>
          </a:xfrm>
          <a:prstGeom prst="roundRect">
            <a:avLst>
              <a:gd name="adj" fmla="val 7103"/>
            </a:avLst>
          </a:prstGeom>
          <a:solidFill>
            <a:srgbClr val="FFFFFF"/>
          </a:solidFill>
          <a:ln/>
          <a:effectLst>
            <a:outerShdw blurRad="12700" dist="12700" dir="16200000" algn="bl" rotWithShape="0">
              <a:srgbClr val="000000">
                <a:alpha val="75000"/>
              </a:srgbClr>
            </a:outerShdw>
          </a:effectLst>
        </p:spPr>
      </p:sp>
      <p:sp>
        <p:nvSpPr>
          <p:cNvPr id="7" name="Text 5"/>
          <p:cNvSpPr txBox="1"/>
          <p:nvPr/>
        </p:nvSpPr>
        <p:spPr>
          <a:xfrm>
            <a:off x="609905" y="1476756"/>
            <a:ext cx="17016984" cy="467258"/>
          </a:xfrm>
          <a:prstGeom prst="rect">
            <a:avLst/>
          </a:prstGeom>
          <a:noFill/>
          <a:ln/>
        </p:spPr>
        <p:txBody>
          <a:bodyPr wrap="square" lIns="0" tIns="0" rIns="0" bIns="0" rtlCol="0" anchor="ctr"/>
          <a:lstStyle/>
          <a:p>
            <a:pPr marL="0" indent="0" algn="l">
              <a:buNone/>
            </a:pPr>
            <a:r>
              <a:rPr lang="en-US" sz="1300" dirty="0">
                <a:solidFill>
                  <a:srgbClr val="2C3E50"/>
                </a:solidFill>
                <a:latin typeface="Raleway" pitchFamily="34" charset="0"/>
                <a:ea typeface="Raleway" pitchFamily="34" charset="-122"/>
                <a:cs typeface="Raleway" pitchFamily="34" charset="-120"/>
              </a:rPr>
              <a:t>Ce plan d'action traduit nos axes stratégiques en activités concrètes avec un calendrier précis sur 4 ans. Il définit les responsables, les livrables attendus et les ressources nécessaires pour atteindre nos objectifs tout en assurant un suivi rigoureux de notre progression.</a:t>
            </a:r>
            <a:endParaRPr lang="en-US" sz="1300" dirty="0"/>
          </a:p>
        </p:txBody>
      </p:sp>
      <p:sp>
        <p:nvSpPr>
          <p:cNvPr id="8" name="Shape 6"/>
          <p:cNvSpPr/>
          <p:nvPr/>
        </p:nvSpPr>
        <p:spPr>
          <a:xfrm>
            <a:off x="385877" y="2519172"/>
            <a:ext cx="17516246" cy="466344"/>
          </a:xfrm>
          <a:prstGeom prst="rect">
            <a:avLst/>
          </a:prstGeom>
          <a:solidFill>
            <a:srgbClr val="1A5276"/>
          </a:solidFill>
          <a:ln/>
        </p:spPr>
      </p:sp>
      <p:sp>
        <p:nvSpPr>
          <p:cNvPr id="9" name="Text 7"/>
          <p:cNvSpPr txBox="1"/>
          <p:nvPr/>
        </p:nvSpPr>
        <p:spPr>
          <a:xfrm>
            <a:off x="543154" y="2657246"/>
            <a:ext cx="1200607" cy="181051"/>
          </a:xfrm>
          <a:prstGeom prst="rect">
            <a:avLst/>
          </a:prstGeom>
          <a:noFill/>
          <a:ln/>
        </p:spPr>
        <p:txBody>
          <a:bodyPr wrap="square" lIns="0" tIns="0" rIns="0" bIns="0" rtlCol="0" anchor="ctr"/>
          <a:lstStyle/>
          <a:p>
            <a:pPr marL="0" indent="0" algn="l">
              <a:buNone/>
            </a:pPr>
            <a:r>
              <a:rPr lang="en-US" sz="1200" b="1" dirty="0">
                <a:solidFill>
                  <a:srgbClr val="FFFFFF"/>
                </a:solidFill>
                <a:latin typeface="Raleway" pitchFamily="34" charset="0"/>
                <a:ea typeface="Raleway" pitchFamily="34" charset="-122"/>
                <a:cs typeface="Raleway" pitchFamily="34" charset="-120"/>
              </a:rPr>
              <a:t>Axe &amp; Activités</a:t>
            </a:r>
            <a:endParaRPr lang="en-US" sz="1200" dirty="0"/>
          </a:p>
        </p:txBody>
      </p:sp>
      <p:sp>
        <p:nvSpPr>
          <p:cNvPr id="10" name="Text 8"/>
          <p:cNvSpPr txBox="1"/>
          <p:nvPr/>
        </p:nvSpPr>
        <p:spPr>
          <a:xfrm>
            <a:off x="8987638" y="2657246"/>
            <a:ext cx="790956" cy="181051"/>
          </a:xfrm>
          <a:prstGeom prst="rect">
            <a:avLst/>
          </a:prstGeom>
          <a:noFill/>
          <a:ln/>
        </p:spPr>
        <p:txBody>
          <a:bodyPr wrap="square" lIns="0" tIns="0" rIns="0" bIns="0" rtlCol="0" anchor="ctr"/>
          <a:lstStyle/>
          <a:p>
            <a:pPr marL="0" indent="0" algn="l">
              <a:buNone/>
            </a:pPr>
            <a:r>
              <a:rPr lang="en-US" sz="1200" b="1" dirty="0">
                <a:solidFill>
                  <a:srgbClr val="FFFFFF"/>
                </a:solidFill>
                <a:latin typeface="Raleway" pitchFamily="34" charset="0"/>
                <a:ea typeface="Raleway" pitchFamily="34" charset="-122"/>
                <a:cs typeface="Raleway" pitchFamily="34" charset="-120"/>
              </a:rPr>
              <a:t>Livrables</a:t>
            </a:r>
            <a:endParaRPr lang="en-US" sz="1200" dirty="0"/>
          </a:p>
        </p:txBody>
      </p:sp>
      <p:sp>
        <p:nvSpPr>
          <p:cNvPr id="11" name="Text 9"/>
          <p:cNvSpPr txBox="1"/>
          <p:nvPr/>
        </p:nvSpPr>
        <p:spPr>
          <a:xfrm>
            <a:off x="12756794" y="2657246"/>
            <a:ext cx="1143000" cy="181051"/>
          </a:xfrm>
          <a:prstGeom prst="rect">
            <a:avLst/>
          </a:prstGeom>
          <a:noFill/>
          <a:ln/>
        </p:spPr>
        <p:txBody>
          <a:bodyPr wrap="square" lIns="0" tIns="0" rIns="0" bIns="0" rtlCol="0" anchor="ctr"/>
          <a:lstStyle/>
          <a:p>
            <a:pPr marL="0" indent="0" algn="l">
              <a:buNone/>
            </a:pPr>
            <a:r>
              <a:rPr lang="en-US" sz="1200" b="1" dirty="0">
                <a:solidFill>
                  <a:srgbClr val="FFFFFF"/>
                </a:solidFill>
                <a:latin typeface="Raleway" pitchFamily="34" charset="0"/>
                <a:ea typeface="Raleway" pitchFamily="34" charset="-122"/>
                <a:cs typeface="Raleway" pitchFamily="34" charset="-120"/>
              </a:rPr>
              <a:t>Responsables</a:t>
            </a:r>
            <a:endParaRPr lang="en-US" sz="1200" dirty="0"/>
          </a:p>
        </p:txBody>
      </p:sp>
      <p:sp>
        <p:nvSpPr>
          <p:cNvPr id="12" name="Text 10"/>
          <p:cNvSpPr txBox="1"/>
          <p:nvPr/>
        </p:nvSpPr>
        <p:spPr>
          <a:xfrm>
            <a:off x="7814462" y="2657246"/>
            <a:ext cx="886054" cy="181051"/>
          </a:xfrm>
          <a:prstGeom prst="rect">
            <a:avLst/>
          </a:prstGeom>
          <a:noFill/>
          <a:ln/>
        </p:spPr>
        <p:txBody>
          <a:bodyPr wrap="square" lIns="0" tIns="0" rIns="0" bIns="0" rtlCol="0" anchor="ctr"/>
          <a:lstStyle/>
          <a:p>
            <a:pPr marL="0" indent="0" algn="ctr">
              <a:buNone/>
            </a:pPr>
            <a:r>
              <a:rPr lang="en-US" sz="1200" b="1" dirty="0">
                <a:solidFill>
                  <a:srgbClr val="FFFFFF"/>
                </a:solidFill>
                <a:latin typeface="Raleway" pitchFamily="34" charset="0"/>
                <a:ea typeface="Raleway" pitchFamily="34" charset="-122"/>
                <a:cs typeface="Raleway" pitchFamily="34" charset="-120"/>
              </a:rPr>
              <a:t>Calendrier</a:t>
            </a:r>
            <a:endParaRPr lang="en-US" sz="1200" dirty="0"/>
          </a:p>
        </p:txBody>
      </p:sp>
      <p:sp>
        <p:nvSpPr>
          <p:cNvPr id="13" name="Text 11"/>
          <p:cNvSpPr txBox="1"/>
          <p:nvPr/>
        </p:nvSpPr>
        <p:spPr>
          <a:xfrm>
            <a:off x="16108985" y="2657246"/>
            <a:ext cx="1591056" cy="181051"/>
          </a:xfrm>
          <a:prstGeom prst="rect">
            <a:avLst/>
          </a:prstGeom>
          <a:noFill/>
          <a:ln/>
        </p:spPr>
        <p:txBody>
          <a:bodyPr wrap="square" lIns="0" tIns="0" rIns="0" bIns="0" rtlCol="0" anchor="ctr"/>
          <a:lstStyle/>
          <a:p>
            <a:pPr marL="0" indent="0" algn="ctr">
              <a:buNone/>
            </a:pPr>
            <a:r>
              <a:rPr lang="en-US" sz="1200" b="1" dirty="0">
                <a:solidFill>
                  <a:srgbClr val="FFFFFF"/>
                </a:solidFill>
                <a:latin typeface="Raleway" pitchFamily="34" charset="0"/>
                <a:ea typeface="Raleway" pitchFamily="34" charset="-122"/>
                <a:cs typeface="Raleway" pitchFamily="34" charset="-120"/>
              </a:rPr>
              <a:t>Ressources (MFCFA)</a:t>
            </a:r>
            <a:endParaRPr lang="en-US" sz="1200" dirty="0"/>
          </a:p>
        </p:txBody>
      </p:sp>
      <p:sp>
        <p:nvSpPr>
          <p:cNvPr id="14" name="Shape 12"/>
          <p:cNvSpPr/>
          <p:nvPr/>
        </p:nvSpPr>
        <p:spPr>
          <a:xfrm>
            <a:off x="385877" y="2980944"/>
            <a:ext cx="17516246" cy="466344"/>
          </a:xfrm>
          <a:prstGeom prst="rect">
            <a:avLst/>
          </a:prstGeom>
          <a:solidFill>
            <a:srgbClr val="D1FAE5"/>
          </a:solidFill>
          <a:ln/>
        </p:spPr>
      </p:sp>
      <p:sp>
        <p:nvSpPr>
          <p:cNvPr id="15" name="Shape 13"/>
          <p:cNvSpPr/>
          <p:nvPr/>
        </p:nvSpPr>
        <p:spPr>
          <a:xfrm>
            <a:off x="385877" y="3438144"/>
            <a:ext cx="17516246" cy="9144"/>
          </a:xfrm>
          <a:prstGeom prst="rect">
            <a:avLst/>
          </a:prstGeom>
          <a:solidFill>
            <a:srgbClr val="E5E7EB"/>
          </a:solidFill>
          <a:ln/>
        </p:spPr>
      </p:sp>
      <p:sp>
        <p:nvSpPr>
          <p:cNvPr id="16" name="Shape 14"/>
          <p:cNvSpPr/>
          <p:nvPr/>
        </p:nvSpPr>
        <p:spPr>
          <a:xfrm>
            <a:off x="385877" y="4358030"/>
            <a:ext cx="7181698" cy="9144"/>
          </a:xfrm>
          <a:prstGeom prst="rect">
            <a:avLst/>
          </a:prstGeom>
          <a:solidFill>
            <a:srgbClr val="E5E7EB"/>
          </a:solidFill>
          <a:ln/>
        </p:spPr>
      </p:sp>
      <p:sp>
        <p:nvSpPr>
          <p:cNvPr id="17" name="Shape 15"/>
          <p:cNvSpPr/>
          <p:nvPr/>
        </p:nvSpPr>
        <p:spPr>
          <a:xfrm>
            <a:off x="8834933" y="4358030"/>
            <a:ext cx="3771900" cy="9144"/>
          </a:xfrm>
          <a:prstGeom prst="rect">
            <a:avLst/>
          </a:prstGeom>
          <a:solidFill>
            <a:srgbClr val="E5E7EB"/>
          </a:solidFill>
          <a:ln/>
        </p:spPr>
      </p:sp>
      <p:sp>
        <p:nvSpPr>
          <p:cNvPr id="18" name="Shape 16"/>
          <p:cNvSpPr/>
          <p:nvPr/>
        </p:nvSpPr>
        <p:spPr>
          <a:xfrm>
            <a:off x="12605004" y="4358030"/>
            <a:ext cx="3191256" cy="9144"/>
          </a:xfrm>
          <a:prstGeom prst="rect">
            <a:avLst/>
          </a:prstGeom>
          <a:solidFill>
            <a:srgbClr val="E5E7EB"/>
          </a:solidFill>
          <a:ln/>
        </p:spPr>
      </p:sp>
      <p:sp>
        <p:nvSpPr>
          <p:cNvPr id="19" name="Shape 17"/>
          <p:cNvSpPr/>
          <p:nvPr/>
        </p:nvSpPr>
        <p:spPr>
          <a:xfrm>
            <a:off x="385877" y="6205118"/>
            <a:ext cx="7181698" cy="9144"/>
          </a:xfrm>
          <a:prstGeom prst="rect">
            <a:avLst/>
          </a:prstGeom>
          <a:solidFill>
            <a:srgbClr val="E5E7EB"/>
          </a:solidFill>
          <a:ln/>
        </p:spPr>
      </p:sp>
      <p:sp>
        <p:nvSpPr>
          <p:cNvPr id="20" name="Shape 18"/>
          <p:cNvSpPr/>
          <p:nvPr/>
        </p:nvSpPr>
        <p:spPr>
          <a:xfrm>
            <a:off x="8834933" y="6205118"/>
            <a:ext cx="3771900" cy="9144"/>
          </a:xfrm>
          <a:prstGeom prst="rect">
            <a:avLst/>
          </a:prstGeom>
          <a:solidFill>
            <a:srgbClr val="E5E7EB"/>
          </a:solidFill>
          <a:ln/>
        </p:spPr>
      </p:sp>
      <p:sp>
        <p:nvSpPr>
          <p:cNvPr id="21" name="Shape 19"/>
          <p:cNvSpPr/>
          <p:nvPr/>
        </p:nvSpPr>
        <p:spPr>
          <a:xfrm>
            <a:off x="12605004" y="6205118"/>
            <a:ext cx="3191256" cy="9144"/>
          </a:xfrm>
          <a:prstGeom prst="rect">
            <a:avLst/>
          </a:prstGeom>
          <a:solidFill>
            <a:srgbClr val="E5E7EB"/>
          </a:solidFill>
          <a:ln/>
        </p:spPr>
      </p:sp>
      <p:sp>
        <p:nvSpPr>
          <p:cNvPr id="22" name="Shape 20"/>
          <p:cNvSpPr/>
          <p:nvPr/>
        </p:nvSpPr>
        <p:spPr>
          <a:xfrm>
            <a:off x="385877" y="8520379"/>
            <a:ext cx="7181698" cy="9144"/>
          </a:xfrm>
          <a:prstGeom prst="rect">
            <a:avLst/>
          </a:prstGeom>
          <a:solidFill>
            <a:srgbClr val="E5E7EB"/>
          </a:solidFill>
          <a:ln/>
        </p:spPr>
      </p:sp>
      <p:sp>
        <p:nvSpPr>
          <p:cNvPr id="23" name="Shape 21"/>
          <p:cNvSpPr/>
          <p:nvPr/>
        </p:nvSpPr>
        <p:spPr>
          <a:xfrm>
            <a:off x="8834933" y="8520379"/>
            <a:ext cx="3771900" cy="9144"/>
          </a:xfrm>
          <a:prstGeom prst="rect">
            <a:avLst/>
          </a:prstGeom>
          <a:solidFill>
            <a:srgbClr val="E5E7EB"/>
          </a:solidFill>
          <a:ln/>
        </p:spPr>
      </p:sp>
      <p:sp>
        <p:nvSpPr>
          <p:cNvPr id="24" name="Shape 22"/>
          <p:cNvSpPr/>
          <p:nvPr/>
        </p:nvSpPr>
        <p:spPr>
          <a:xfrm>
            <a:off x="12605004" y="8520379"/>
            <a:ext cx="3191256" cy="9144"/>
          </a:xfrm>
          <a:prstGeom prst="rect">
            <a:avLst/>
          </a:prstGeom>
          <a:solidFill>
            <a:srgbClr val="E5E7EB"/>
          </a:solidFill>
          <a:ln/>
        </p:spPr>
      </p:sp>
      <p:sp>
        <p:nvSpPr>
          <p:cNvPr id="25" name="Shape 23"/>
          <p:cNvSpPr/>
          <p:nvPr/>
        </p:nvSpPr>
        <p:spPr>
          <a:xfrm>
            <a:off x="385877" y="11301070"/>
            <a:ext cx="7181698" cy="9144"/>
          </a:xfrm>
          <a:prstGeom prst="rect">
            <a:avLst/>
          </a:prstGeom>
          <a:solidFill>
            <a:srgbClr val="E5E7EB"/>
          </a:solidFill>
          <a:ln/>
        </p:spPr>
      </p:sp>
      <p:sp>
        <p:nvSpPr>
          <p:cNvPr id="26" name="Shape 24"/>
          <p:cNvSpPr/>
          <p:nvPr/>
        </p:nvSpPr>
        <p:spPr>
          <a:xfrm>
            <a:off x="8834933" y="11301070"/>
            <a:ext cx="3771900" cy="9144"/>
          </a:xfrm>
          <a:prstGeom prst="rect">
            <a:avLst/>
          </a:prstGeom>
          <a:solidFill>
            <a:srgbClr val="E5E7EB"/>
          </a:solidFill>
          <a:ln/>
        </p:spPr>
      </p:sp>
      <p:sp>
        <p:nvSpPr>
          <p:cNvPr id="27" name="Shape 25"/>
          <p:cNvSpPr/>
          <p:nvPr/>
        </p:nvSpPr>
        <p:spPr>
          <a:xfrm>
            <a:off x="12605004" y="11301070"/>
            <a:ext cx="3191256" cy="9144"/>
          </a:xfrm>
          <a:prstGeom prst="rect">
            <a:avLst/>
          </a:prstGeom>
          <a:solidFill>
            <a:srgbClr val="E5E7EB"/>
          </a:solidFill>
          <a:ln/>
        </p:spPr>
      </p:sp>
      <p:sp>
        <p:nvSpPr>
          <p:cNvPr id="28" name="Shape 26"/>
          <p:cNvSpPr/>
          <p:nvPr/>
        </p:nvSpPr>
        <p:spPr>
          <a:xfrm>
            <a:off x="385877" y="13616330"/>
            <a:ext cx="7181698" cy="9144"/>
          </a:xfrm>
          <a:prstGeom prst="rect">
            <a:avLst/>
          </a:prstGeom>
          <a:solidFill>
            <a:srgbClr val="E5E7EB"/>
          </a:solidFill>
          <a:ln/>
        </p:spPr>
      </p:sp>
      <p:sp>
        <p:nvSpPr>
          <p:cNvPr id="29" name="Shape 27"/>
          <p:cNvSpPr/>
          <p:nvPr/>
        </p:nvSpPr>
        <p:spPr>
          <a:xfrm>
            <a:off x="8834933" y="13616330"/>
            <a:ext cx="3771900" cy="9144"/>
          </a:xfrm>
          <a:prstGeom prst="rect">
            <a:avLst/>
          </a:prstGeom>
          <a:solidFill>
            <a:srgbClr val="E5E7EB"/>
          </a:solidFill>
          <a:ln/>
        </p:spPr>
      </p:sp>
      <p:sp>
        <p:nvSpPr>
          <p:cNvPr id="30" name="Shape 28"/>
          <p:cNvSpPr/>
          <p:nvPr/>
        </p:nvSpPr>
        <p:spPr>
          <a:xfrm>
            <a:off x="12605004" y="13616330"/>
            <a:ext cx="3191256" cy="9144"/>
          </a:xfrm>
          <a:prstGeom prst="rect">
            <a:avLst/>
          </a:prstGeom>
          <a:solidFill>
            <a:srgbClr val="E5E7EB"/>
          </a:solidFill>
          <a:ln/>
        </p:spPr>
      </p:sp>
      <p:sp>
        <p:nvSpPr>
          <p:cNvPr id="31" name="Text 29"/>
          <p:cNvSpPr txBox="1"/>
          <p:nvPr/>
        </p:nvSpPr>
        <p:spPr>
          <a:xfrm>
            <a:off x="543154" y="3114446"/>
            <a:ext cx="2619756" cy="181051"/>
          </a:xfrm>
          <a:prstGeom prst="rect">
            <a:avLst/>
          </a:prstGeom>
          <a:noFill/>
          <a:ln/>
        </p:spPr>
        <p:txBody>
          <a:bodyPr wrap="square" lIns="0" tIns="0" rIns="0" bIns="0" rtlCol="0" anchor="ctr"/>
          <a:lstStyle/>
          <a:p>
            <a:pPr marL="0" indent="0" algn="l">
              <a:buNone/>
            </a:pPr>
            <a:r>
              <a:rPr lang="en-US" sz="1200" b="1" dirty="0">
                <a:solidFill>
                  <a:srgbClr val="2C3E50"/>
                </a:solidFill>
                <a:latin typeface="Raleway" pitchFamily="34" charset="0"/>
                <a:ea typeface="Raleway" pitchFamily="34" charset="-122"/>
                <a:cs typeface="Raleway" pitchFamily="34" charset="-120"/>
              </a:rPr>
              <a:t>AXE 1: CHANGEMENT CLIMATIQUE</a:t>
            </a:r>
            <a:endParaRPr lang="en-US" sz="1200" dirty="0"/>
          </a:p>
        </p:txBody>
      </p:sp>
      <p:sp>
        <p:nvSpPr>
          <p:cNvPr id="32" name="Text 30"/>
          <p:cNvSpPr txBox="1"/>
          <p:nvPr/>
        </p:nvSpPr>
        <p:spPr>
          <a:xfrm>
            <a:off x="543154" y="3810305"/>
            <a:ext cx="5858561"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1.1 Développement de programmes d'agriculture résiliente pour 10 communautés</a:t>
            </a:r>
            <a:endParaRPr lang="en-US" sz="1200" dirty="0"/>
          </a:p>
        </p:txBody>
      </p:sp>
      <p:sp>
        <p:nvSpPr>
          <p:cNvPr id="33" name="Text 31"/>
          <p:cNvSpPr txBox="1"/>
          <p:nvPr/>
        </p:nvSpPr>
        <p:spPr>
          <a:xfrm>
            <a:off x="8987638" y="3581705"/>
            <a:ext cx="1562710"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 10 fermes modèles</a:t>
            </a:r>
            <a:endParaRPr lang="en-US" sz="1200" dirty="0"/>
          </a:p>
        </p:txBody>
      </p:sp>
      <p:sp>
        <p:nvSpPr>
          <p:cNvPr id="34" name="Text 32"/>
          <p:cNvSpPr txBox="1"/>
          <p:nvPr/>
        </p:nvSpPr>
        <p:spPr>
          <a:xfrm>
            <a:off x="8987638" y="3810305"/>
            <a:ext cx="3001061"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 Guide des pratiques agricoles adaptées</a:t>
            </a:r>
            <a:endParaRPr lang="en-US" sz="1200" dirty="0"/>
          </a:p>
        </p:txBody>
      </p:sp>
      <p:sp>
        <p:nvSpPr>
          <p:cNvPr id="35" name="Text 33"/>
          <p:cNvSpPr txBox="1"/>
          <p:nvPr/>
        </p:nvSpPr>
        <p:spPr>
          <a:xfrm>
            <a:off x="8987638" y="4038905"/>
            <a:ext cx="1886407"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 200 agriculteurs formés</a:t>
            </a:r>
            <a:endParaRPr lang="en-US" sz="1200" dirty="0"/>
          </a:p>
        </p:txBody>
      </p:sp>
      <p:sp>
        <p:nvSpPr>
          <p:cNvPr id="36" name="Text 34"/>
          <p:cNvSpPr txBox="1"/>
          <p:nvPr/>
        </p:nvSpPr>
        <p:spPr>
          <a:xfrm>
            <a:off x="12756794" y="3581705"/>
            <a:ext cx="1619402"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 Coord. Programmes</a:t>
            </a:r>
            <a:endParaRPr lang="en-US" sz="1200" dirty="0"/>
          </a:p>
        </p:txBody>
      </p:sp>
      <p:sp>
        <p:nvSpPr>
          <p:cNvPr id="37" name="Text 35"/>
          <p:cNvSpPr txBox="1"/>
          <p:nvPr/>
        </p:nvSpPr>
        <p:spPr>
          <a:xfrm>
            <a:off x="12756794" y="3810305"/>
            <a:ext cx="1581912"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 Experts agronomes</a:t>
            </a:r>
            <a:endParaRPr lang="en-US" sz="1200" dirty="0"/>
          </a:p>
        </p:txBody>
      </p:sp>
      <p:sp>
        <p:nvSpPr>
          <p:cNvPr id="38" name="Text 36"/>
          <p:cNvSpPr txBox="1"/>
          <p:nvPr/>
        </p:nvSpPr>
        <p:spPr>
          <a:xfrm>
            <a:off x="12756794" y="4038905"/>
            <a:ext cx="1420063"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 Agents de terrain</a:t>
            </a:r>
            <a:endParaRPr lang="en-US" sz="1200" dirty="0"/>
          </a:p>
        </p:txBody>
      </p:sp>
      <p:sp>
        <p:nvSpPr>
          <p:cNvPr id="39" name="Text 37"/>
          <p:cNvSpPr txBox="1"/>
          <p:nvPr/>
        </p:nvSpPr>
        <p:spPr>
          <a:xfrm>
            <a:off x="543154" y="5658307"/>
            <a:ext cx="5486400"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1.3 Programme de reforestation et gestion durable des ressources naturelles</a:t>
            </a:r>
            <a:endParaRPr lang="en-US" sz="1200" dirty="0"/>
          </a:p>
        </p:txBody>
      </p:sp>
      <p:sp>
        <p:nvSpPr>
          <p:cNvPr id="40" name="Text 38"/>
          <p:cNvSpPr txBox="1"/>
          <p:nvPr/>
        </p:nvSpPr>
        <p:spPr>
          <a:xfrm>
            <a:off x="8987638" y="5429707"/>
            <a:ext cx="1743761"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 50,000 arbres plantés</a:t>
            </a:r>
            <a:endParaRPr lang="en-US" sz="1200" dirty="0"/>
          </a:p>
        </p:txBody>
      </p:sp>
      <p:sp>
        <p:nvSpPr>
          <p:cNvPr id="41" name="Text 39"/>
          <p:cNvSpPr txBox="1"/>
          <p:nvPr/>
        </p:nvSpPr>
        <p:spPr>
          <a:xfrm>
            <a:off x="8987638" y="5658307"/>
            <a:ext cx="1505102"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 5 zones protégées</a:t>
            </a:r>
            <a:endParaRPr lang="en-US" sz="1200" dirty="0"/>
          </a:p>
        </p:txBody>
      </p:sp>
      <p:sp>
        <p:nvSpPr>
          <p:cNvPr id="42" name="Text 40"/>
          <p:cNvSpPr txBox="1"/>
          <p:nvPr/>
        </p:nvSpPr>
        <p:spPr>
          <a:xfrm>
            <a:off x="8987638" y="5886907"/>
            <a:ext cx="2210105"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 15 comités de gestion locale</a:t>
            </a:r>
            <a:endParaRPr lang="en-US" sz="1200" dirty="0"/>
          </a:p>
        </p:txBody>
      </p:sp>
      <p:sp>
        <p:nvSpPr>
          <p:cNvPr id="43" name="Text 41"/>
          <p:cNvSpPr txBox="1"/>
          <p:nvPr/>
        </p:nvSpPr>
        <p:spPr>
          <a:xfrm>
            <a:off x="12756794" y="5429707"/>
            <a:ext cx="1705356"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 Resp. Environnement</a:t>
            </a:r>
            <a:endParaRPr lang="en-US" sz="1200" dirty="0"/>
          </a:p>
        </p:txBody>
      </p:sp>
      <p:sp>
        <p:nvSpPr>
          <p:cNvPr id="44" name="Text 42"/>
          <p:cNvSpPr txBox="1"/>
          <p:nvPr/>
        </p:nvSpPr>
        <p:spPr>
          <a:xfrm>
            <a:off x="12756794" y="5658307"/>
            <a:ext cx="1933956"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 Équipes de reboisement</a:t>
            </a:r>
            <a:endParaRPr lang="en-US" sz="1200" dirty="0"/>
          </a:p>
        </p:txBody>
      </p:sp>
      <p:sp>
        <p:nvSpPr>
          <p:cNvPr id="45" name="Text 43"/>
          <p:cNvSpPr txBox="1"/>
          <p:nvPr/>
        </p:nvSpPr>
        <p:spPr>
          <a:xfrm>
            <a:off x="12756794" y="5886907"/>
            <a:ext cx="1791310"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 Communautés locales</a:t>
            </a:r>
            <a:endParaRPr lang="en-US" sz="1200" dirty="0"/>
          </a:p>
        </p:txBody>
      </p:sp>
      <p:sp>
        <p:nvSpPr>
          <p:cNvPr id="46" name="Text 44"/>
          <p:cNvSpPr txBox="1"/>
          <p:nvPr/>
        </p:nvSpPr>
        <p:spPr>
          <a:xfrm>
            <a:off x="543154" y="7972654"/>
            <a:ext cx="3915461"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2.2 Formation des jeunes leaders et activistes civiques</a:t>
            </a:r>
            <a:endParaRPr lang="en-US" sz="1200" dirty="0"/>
          </a:p>
        </p:txBody>
      </p:sp>
      <p:sp>
        <p:nvSpPr>
          <p:cNvPr id="47" name="Text 45"/>
          <p:cNvSpPr txBox="1"/>
          <p:nvPr/>
        </p:nvSpPr>
        <p:spPr>
          <a:xfrm>
            <a:off x="8987638" y="7744054"/>
            <a:ext cx="1495958"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 150 jeunes formés</a:t>
            </a:r>
            <a:endParaRPr lang="en-US" sz="1200" dirty="0"/>
          </a:p>
        </p:txBody>
      </p:sp>
      <p:sp>
        <p:nvSpPr>
          <p:cNvPr id="48" name="Text 46"/>
          <p:cNvSpPr txBox="1"/>
          <p:nvPr/>
        </p:nvSpPr>
        <p:spPr>
          <a:xfrm>
            <a:off x="8987638" y="7972654"/>
            <a:ext cx="1962302"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 20 projets civiques initiés</a:t>
            </a:r>
            <a:endParaRPr lang="en-US" sz="1200" dirty="0"/>
          </a:p>
        </p:txBody>
      </p:sp>
      <p:sp>
        <p:nvSpPr>
          <p:cNvPr id="49" name="Text 47"/>
          <p:cNvSpPr txBox="1"/>
          <p:nvPr/>
        </p:nvSpPr>
        <p:spPr>
          <a:xfrm>
            <a:off x="8987638" y="8201254"/>
            <a:ext cx="2029054"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 Réseau de jeunes leaders</a:t>
            </a:r>
            <a:endParaRPr lang="en-US" sz="1200" dirty="0"/>
          </a:p>
        </p:txBody>
      </p:sp>
      <p:sp>
        <p:nvSpPr>
          <p:cNvPr id="50" name="Text 48"/>
          <p:cNvSpPr txBox="1"/>
          <p:nvPr/>
        </p:nvSpPr>
        <p:spPr>
          <a:xfrm>
            <a:off x="12756794" y="7744054"/>
            <a:ext cx="1295705"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 Resp. Jeunesse</a:t>
            </a:r>
            <a:endParaRPr lang="en-US" sz="1200" dirty="0"/>
          </a:p>
        </p:txBody>
      </p:sp>
      <p:sp>
        <p:nvSpPr>
          <p:cNvPr id="51" name="Text 49"/>
          <p:cNvSpPr txBox="1"/>
          <p:nvPr/>
        </p:nvSpPr>
        <p:spPr>
          <a:xfrm>
            <a:off x="12756794" y="7972654"/>
            <a:ext cx="1019556"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 Formateurs</a:t>
            </a:r>
            <a:endParaRPr lang="en-US" sz="1200" dirty="0"/>
          </a:p>
        </p:txBody>
      </p:sp>
      <p:sp>
        <p:nvSpPr>
          <p:cNvPr id="52" name="Text 50"/>
          <p:cNvSpPr txBox="1"/>
          <p:nvPr/>
        </p:nvSpPr>
        <p:spPr>
          <a:xfrm>
            <a:off x="12756794" y="8201254"/>
            <a:ext cx="1619402"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 Coord. Programmes</a:t>
            </a:r>
            <a:endParaRPr lang="en-US" sz="1200" dirty="0"/>
          </a:p>
        </p:txBody>
      </p:sp>
      <p:sp>
        <p:nvSpPr>
          <p:cNvPr id="53" name="Text 51"/>
          <p:cNvSpPr txBox="1"/>
          <p:nvPr/>
        </p:nvSpPr>
        <p:spPr>
          <a:xfrm>
            <a:off x="543154" y="10753344"/>
            <a:ext cx="4372661"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4.1 Développement de coopératives économiques inclusives</a:t>
            </a:r>
            <a:endParaRPr lang="en-US" sz="1200" dirty="0"/>
          </a:p>
        </p:txBody>
      </p:sp>
      <p:sp>
        <p:nvSpPr>
          <p:cNvPr id="54" name="Text 52"/>
          <p:cNvSpPr txBox="1"/>
          <p:nvPr/>
        </p:nvSpPr>
        <p:spPr>
          <a:xfrm>
            <a:off x="8987638" y="10524744"/>
            <a:ext cx="1762963"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 5 coopératives créées</a:t>
            </a:r>
            <a:endParaRPr lang="en-US" sz="1200" dirty="0"/>
          </a:p>
        </p:txBody>
      </p:sp>
      <p:sp>
        <p:nvSpPr>
          <p:cNvPr id="55" name="Text 53"/>
          <p:cNvSpPr txBox="1"/>
          <p:nvPr/>
        </p:nvSpPr>
        <p:spPr>
          <a:xfrm>
            <a:off x="8987638" y="10753344"/>
            <a:ext cx="1600200"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 250 membres actifs</a:t>
            </a:r>
            <a:endParaRPr lang="en-US" sz="1200" dirty="0"/>
          </a:p>
        </p:txBody>
      </p:sp>
      <p:sp>
        <p:nvSpPr>
          <p:cNvPr id="56" name="Text 54"/>
          <p:cNvSpPr txBox="1"/>
          <p:nvPr/>
        </p:nvSpPr>
        <p:spPr>
          <a:xfrm>
            <a:off x="8987638" y="10981944"/>
            <a:ext cx="2134210"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 Plans d'affaires développés</a:t>
            </a:r>
            <a:endParaRPr lang="en-US" sz="1200" dirty="0"/>
          </a:p>
        </p:txBody>
      </p:sp>
      <p:sp>
        <p:nvSpPr>
          <p:cNvPr id="57" name="Text 55"/>
          <p:cNvSpPr txBox="1"/>
          <p:nvPr/>
        </p:nvSpPr>
        <p:spPr>
          <a:xfrm>
            <a:off x="12756794" y="10524744"/>
            <a:ext cx="1991563"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 Resp. Économie Inclusive</a:t>
            </a:r>
            <a:endParaRPr lang="en-US" sz="1200" dirty="0"/>
          </a:p>
        </p:txBody>
      </p:sp>
      <p:sp>
        <p:nvSpPr>
          <p:cNvPr id="58" name="Text 56"/>
          <p:cNvSpPr txBox="1"/>
          <p:nvPr/>
        </p:nvSpPr>
        <p:spPr>
          <a:xfrm>
            <a:off x="12756794" y="10753344"/>
            <a:ext cx="2343607"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 Conseillers en entrepreneuriat</a:t>
            </a:r>
            <a:endParaRPr lang="en-US" sz="1200" dirty="0"/>
          </a:p>
        </p:txBody>
      </p:sp>
      <p:sp>
        <p:nvSpPr>
          <p:cNvPr id="59" name="Text 57"/>
          <p:cNvSpPr txBox="1"/>
          <p:nvPr/>
        </p:nvSpPr>
        <p:spPr>
          <a:xfrm>
            <a:off x="12756794" y="10981944"/>
            <a:ext cx="1838858"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 Formateurs techniques</a:t>
            </a:r>
            <a:endParaRPr lang="en-US" sz="1200" dirty="0"/>
          </a:p>
        </p:txBody>
      </p:sp>
      <p:sp>
        <p:nvSpPr>
          <p:cNvPr id="60" name="Text 58"/>
          <p:cNvSpPr txBox="1"/>
          <p:nvPr/>
        </p:nvSpPr>
        <p:spPr>
          <a:xfrm>
            <a:off x="543154" y="13068605"/>
            <a:ext cx="5324551"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5.1 Programme de leadership et autonomisation économique des femmes</a:t>
            </a:r>
            <a:endParaRPr lang="en-US" sz="1200" dirty="0"/>
          </a:p>
        </p:txBody>
      </p:sp>
      <p:sp>
        <p:nvSpPr>
          <p:cNvPr id="61" name="Text 59"/>
          <p:cNvSpPr txBox="1"/>
          <p:nvPr/>
        </p:nvSpPr>
        <p:spPr>
          <a:xfrm>
            <a:off x="8987638" y="12840005"/>
            <a:ext cx="1724558"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 200 femmes formées</a:t>
            </a:r>
            <a:endParaRPr lang="en-US" sz="1200" dirty="0"/>
          </a:p>
        </p:txBody>
      </p:sp>
      <p:sp>
        <p:nvSpPr>
          <p:cNvPr id="62" name="Text 60"/>
          <p:cNvSpPr txBox="1"/>
          <p:nvPr/>
        </p:nvSpPr>
        <p:spPr>
          <a:xfrm>
            <a:off x="8987638" y="13068605"/>
            <a:ext cx="2686507"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 15 groupements féminins renforcés</a:t>
            </a:r>
            <a:endParaRPr lang="en-US" sz="1200" dirty="0"/>
          </a:p>
        </p:txBody>
      </p:sp>
      <p:sp>
        <p:nvSpPr>
          <p:cNvPr id="63" name="Text 61"/>
          <p:cNvSpPr txBox="1"/>
          <p:nvPr/>
        </p:nvSpPr>
        <p:spPr>
          <a:xfrm>
            <a:off x="8987638" y="13297205"/>
            <a:ext cx="2600554"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 50 projets économiques soutenus</a:t>
            </a:r>
            <a:endParaRPr lang="en-US" sz="1200" dirty="0"/>
          </a:p>
        </p:txBody>
      </p:sp>
      <p:sp>
        <p:nvSpPr>
          <p:cNvPr id="64" name="Text 62"/>
          <p:cNvSpPr txBox="1"/>
          <p:nvPr/>
        </p:nvSpPr>
        <p:spPr>
          <a:xfrm>
            <a:off x="12756794" y="12840005"/>
            <a:ext cx="1057961"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 Resp. Genre</a:t>
            </a:r>
            <a:endParaRPr lang="en-US" sz="1200" dirty="0"/>
          </a:p>
        </p:txBody>
      </p:sp>
      <p:sp>
        <p:nvSpPr>
          <p:cNvPr id="65" name="Text 63"/>
          <p:cNvSpPr txBox="1"/>
          <p:nvPr/>
        </p:nvSpPr>
        <p:spPr>
          <a:xfrm>
            <a:off x="12756794" y="13068605"/>
            <a:ext cx="1047902"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 Formatrices</a:t>
            </a:r>
            <a:endParaRPr lang="en-US" sz="1200" dirty="0"/>
          </a:p>
        </p:txBody>
      </p:sp>
      <p:sp>
        <p:nvSpPr>
          <p:cNvPr id="66" name="Text 64"/>
          <p:cNvSpPr txBox="1"/>
          <p:nvPr/>
        </p:nvSpPr>
        <p:spPr>
          <a:xfrm>
            <a:off x="12756794" y="13297205"/>
            <a:ext cx="2267712"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 Animatrices communautaires</a:t>
            </a:r>
            <a:endParaRPr lang="en-US" sz="1200" dirty="0"/>
          </a:p>
        </p:txBody>
      </p:sp>
      <p:sp>
        <p:nvSpPr>
          <p:cNvPr id="67" name="Shape 65"/>
          <p:cNvSpPr/>
          <p:nvPr/>
        </p:nvSpPr>
        <p:spPr>
          <a:xfrm>
            <a:off x="7563917" y="4358030"/>
            <a:ext cx="1276502" cy="9144"/>
          </a:xfrm>
          <a:prstGeom prst="rect">
            <a:avLst/>
          </a:prstGeom>
          <a:solidFill>
            <a:srgbClr val="E5E7EB"/>
          </a:solidFill>
          <a:ln/>
        </p:spPr>
      </p:sp>
      <p:sp>
        <p:nvSpPr>
          <p:cNvPr id="68" name="Shape 66"/>
          <p:cNvSpPr/>
          <p:nvPr/>
        </p:nvSpPr>
        <p:spPr>
          <a:xfrm>
            <a:off x="15793517" y="4358030"/>
            <a:ext cx="2115007" cy="9144"/>
          </a:xfrm>
          <a:prstGeom prst="rect">
            <a:avLst/>
          </a:prstGeom>
          <a:solidFill>
            <a:srgbClr val="E5E7EB"/>
          </a:solidFill>
          <a:ln/>
        </p:spPr>
      </p:sp>
      <p:sp>
        <p:nvSpPr>
          <p:cNvPr id="69" name="Shape 67"/>
          <p:cNvSpPr/>
          <p:nvPr/>
        </p:nvSpPr>
        <p:spPr>
          <a:xfrm>
            <a:off x="7563917" y="6205118"/>
            <a:ext cx="1276502" cy="9144"/>
          </a:xfrm>
          <a:prstGeom prst="rect">
            <a:avLst/>
          </a:prstGeom>
          <a:solidFill>
            <a:srgbClr val="E5E7EB"/>
          </a:solidFill>
          <a:ln/>
        </p:spPr>
      </p:sp>
      <p:sp>
        <p:nvSpPr>
          <p:cNvPr id="70" name="Shape 68"/>
          <p:cNvSpPr/>
          <p:nvPr/>
        </p:nvSpPr>
        <p:spPr>
          <a:xfrm>
            <a:off x="15793517" y="6205118"/>
            <a:ext cx="2115007" cy="9144"/>
          </a:xfrm>
          <a:prstGeom prst="rect">
            <a:avLst/>
          </a:prstGeom>
          <a:solidFill>
            <a:srgbClr val="E5E7EB"/>
          </a:solidFill>
          <a:ln/>
        </p:spPr>
      </p:sp>
      <p:sp>
        <p:nvSpPr>
          <p:cNvPr id="71" name="Shape 69"/>
          <p:cNvSpPr/>
          <p:nvPr/>
        </p:nvSpPr>
        <p:spPr>
          <a:xfrm>
            <a:off x="7563917" y="8520379"/>
            <a:ext cx="1276502" cy="9144"/>
          </a:xfrm>
          <a:prstGeom prst="rect">
            <a:avLst/>
          </a:prstGeom>
          <a:solidFill>
            <a:srgbClr val="E5E7EB"/>
          </a:solidFill>
          <a:ln/>
        </p:spPr>
      </p:sp>
      <p:sp>
        <p:nvSpPr>
          <p:cNvPr id="72" name="Shape 70"/>
          <p:cNvSpPr/>
          <p:nvPr/>
        </p:nvSpPr>
        <p:spPr>
          <a:xfrm>
            <a:off x="15793517" y="8520379"/>
            <a:ext cx="2115007" cy="9144"/>
          </a:xfrm>
          <a:prstGeom prst="rect">
            <a:avLst/>
          </a:prstGeom>
          <a:solidFill>
            <a:srgbClr val="E5E7EB"/>
          </a:solidFill>
          <a:ln/>
        </p:spPr>
      </p:sp>
      <p:sp>
        <p:nvSpPr>
          <p:cNvPr id="73" name="Shape 71"/>
          <p:cNvSpPr/>
          <p:nvPr/>
        </p:nvSpPr>
        <p:spPr>
          <a:xfrm>
            <a:off x="7563917" y="11301070"/>
            <a:ext cx="1276502" cy="9144"/>
          </a:xfrm>
          <a:prstGeom prst="rect">
            <a:avLst/>
          </a:prstGeom>
          <a:solidFill>
            <a:srgbClr val="E5E7EB"/>
          </a:solidFill>
          <a:ln/>
        </p:spPr>
      </p:sp>
      <p:sp>
        <p:nvSpPr>
          <p:cNvPr id="74" name="Shape 72"/>
          <p:cNvSpPr/>
          <p:nvPr/>
        </p:nvSpPr>
        <p:spPr>
          <a:xfrm>
            <a:off x="15793517" y="11301070"/>
            <a:ext cx="2115007" cy="9144"/>
          </a:xfrm>
          <a:prstGeom prst="rect">
            <a:avLst/>
          </a:prstGeom>
          <a:solidFill>
            <a:srgbClr val="E5E7EB"/>
          </a:solidFill>
          <a:ln/>
        </p:spPr>
      </p:sp>
      <p:sp>
        <p:nvSpPr>
          <p:cNvPr id="75" name="Shape 73"/>
          <p:cNvSpPr/>
          <p:nvPr/>
        </p:nvSpPr>
        <p:spPr>
          <a:xfrm>
            <a:off x="7563917" y="13616330"/>
            <a:ext cx="1276502" cy="9144"/>
          </a:xfrm>
          <a:prstGeom prst="rect">
            <a:avLst/>
          </a:prstGeom>
          <a:solidFill>
            <a:srgbClr val="E5E7EB"/>
          </a:solidFill>
          <a:ln/>
        </p:spPr>
      </p:sp>
      <p:sp>
        <p:nvSpPr>
          <p:cNvPr id="76" name="Shape 74"/>
          <p:cNvSpPr/>
          <p:nvPr/>
        </p:nvSpPr>
        <p:spPr>
          <a:xfrm>
            <a:off x="15793517" y="13616330"/>
            <a:ext cx="2115007" cy="9144"/>
          </a:xfrm>
          <a:prstGeom prst="rect">
            <a:avLst/>
          </a:prstGeom>
          <a:solidFill>
            <a:srgbClr val="E5E7EB"/>
          </a:solidFill>
          <a:ln/>
        </p:spPr>
      </p:sp>
      <p:sp>
        <p:nvSpPr>
          <p:cNvPr id="77" name="Text 75"/>
          <p:cNvSpPr txBox="1"/>
          <p:nvPr/>
        </p:nvSpPr>
        <p:spPr>
          <a:xfrm>
            <a:off x="7828178" y="3810305"/>
            <a:ext cx="857707" cy="181051"/>
          </a:xfrm>
          <a:prstGeom prst="rect">
            <a:avLst/>
          </a:prstGeom>
          <a:noFill/>
          <a:ln/>
        </p:spPr>
        <p:txBody>
          <a:bodyPr wrap="square" lIns="0" tIns="0" rIns="0" bIns="0" rtlCol="0" anchor="ctr"/>
          <a:lstStyle/>
          <a:p>
            <a:pPr marL="0" indent="0" algn="ctr">
              <a:buNone/>
            </a:pPr>
            <a:r>
              <a:rPr lang="en-US" sz="1200" dirty="0">
                <a:solidFill>
                  <a:srgbClr val="2C3E50"/>
                </a:solidFill>
                <a:latin typeface="Raleway" pitchFamily="34" charset="0"/>
                <a:ea typeface="Raleway" pitchFamily="34" charset="-122"/>
                <a:cs typeface="Raleway" pitchFamily="34" charset="-120"/>
              </a:rPr>
              <a:t>2025-2026</a:t>
            </a:r>
            <a:endParaRPr lang="en-US" sz="1200" dirty="0"/>
          </a:p>
        </p:txBody>
      </p:sp>
      <p:sp>
        <p:nvSpPr>
          <p:cNvPr id="78" name="Text 76"/>
          <p:cNvSpPr txBox="1"/>
          <p:nvPr/>
        </p:nvSpPr>
        <p:spPr>
          <a:xfrm>
            <a:off x="16763695" y="3810305"/>
            <a:ext cx="286207" cy="181051"/>
          </a:xfrm>
          <a:prstGeom prst="rect">
            <a:avLst/>
          </a:prstGeom>
          <a:noFill/>
          <a:ln/>
        </p:spPr>
        <p:txBody>
          <a:bodyPr wrap="square" lIns="0" tIns="0" rIns="0" bIns="0" rtlCol="0" anchor="ctr"/>
          <a:lstStyle/>
          <a:p>
            <a:pPr marL="0" indent="0" algn="ctr">
              <a:buNone/>
            </a:pPr>
            <a:r>
              <a:rPr lang="en-US" sz="1200" dirty="0">
                <a:solidFill>
                  <a:srgbClr val="2C3E50"/>
                </a:solidFill>
                <a:latin typeface="Raleway" pitchFamily="34" charset="0"/>
                <a:ea typeface="Raleway" pitchFamily="34" charset="-122"/>
                <a:cs typeface="Raleway" pitchFamily="34" charset="-120"/>
              </a:rPr>
              <a:t>35</a:t>
            </a:r>
            <a:endParaRPr lang="en-US" sz="1200" dirty="0"/>
          </a:p>
        </p:txBody>
      </p:sp>
      <p:sp>
        <p:nvSpPr>
          <p:cNvPr id="79" name="Text 77"/>
          <p:cNvSpPr txBox="1"/>
          <p:nvPr/>
        </p:nvSpPr>
        <p:spPr>
          <a:xfrm>
            <a:off x="7829093" y="5658307"/>
            <a:ext cx="857707" cy="181051"/>
          </a:xfrm>
          <a:prstGeom prst="rect">
            <a:avLst/>
          </a:prstGeom>
          <a:noFill/>
          <a:ln/>
        </p:spPr>
        <p:txBody>
          <a:bodyPr wrap="square" lIns="0" tIns="0" rIns="0" bIns="0" rtlCol="0" anchor="ctr"/>
          <a:lstStyle/>
          <a:p>
            <a:pPr marL="0" indent="0" algn="ctr">
              <a:buNone/>
            </a:pPr>
            <a:r>
              <a:rPr lang="en-US" sz="1200" dirty="0">
                <a:solidFill>
                  <a:srgbClr val="2C3E50"/>
                </a:solidFill>
                <a:latin typeface="Raleway" pitchFamily="34" charset="0"/>
                <a:ea typeface="Raleway" pitchFamily="34" charset="-122"/>
                <a:cs typeface="Raleway" pitchFamily="34" charset="-120"/>
              </a:rPr>
              <a:t>2025-2028</a:t>
            </a:r>
            <a:endParaRPr lang="en-US" sz="1200" dirty="0"/>
          </a:p>
        </p:txBody>
      </p:sp>
      <p:sp>
        <p:nvSpPr>
          <p:cNvPr id="80" name="Text 78"/>
          <p:cNvSpPr txBox="1"/>
          <p:nvPr/>
        </p:nvSpPr>
        <p:spPr>
          <a:xfrm>
            <a:off x="16752722" y="5658307"/>
            <a:ext cx="305410" cy="181051"/>
          </a:xfrm>
          <a:prstGeom prst="rect">
            <a:avLst/>
          </a:prstGeom>
          <a:noFill/>
          <a:ln/>
        </p:spPr>
        <p:txBody>
          <a:bodyPr wrap="square" lIns="0" tIns="0" rIns="0" bIns="0" rtlCol="0" anchor="ctr"/>
          <a:lstStyle/>
          <a:p>
            <a:pPr marL="0" indent="0" algn="ctr">
              <a:buNone/>
            </a:pPr>
            <a:r>
              <a:rPr lang="en-US" sz="1200" dirty="0">
                <a:solidFill>
                  <a:srgbClr val="2C3E50"/>
                </a:solidFill>
                <a:latin typeface="Raleway" pitchFamily="34" charset="0"/>
                <a:ea typeface="Raleway" pitchFamily="34" charset="-122"/>
                <a:cs typeface="Raleway" pitchFamily="34" charset="-120"/>
              </a:rPr>
              <a:t>60</a:t>
            </a:r>
            <a:endParaRPr lang="en-US" sz="1200" dirty="0"/>
          </a:p>
        </p:txBody>
      </p:sp>
      <p:sp>
        <p:nvSpPr>
          <p:cNvPr id="81" name="Text 79"/>
          <p:cNvSpPr txBox="1"/>
          <p:nvPr/>
        </p:nvSpPr>
        <p:spPr>
          <a:xfrm>
            <a:off x="7824521" y="7972654"/>
            <a:ext cx="866851" cy="181051"/>
          </a:xfrm>
          <a:prstGeom prst="rect">
            <a:avLst/>
          </a:prstGeom>
          <a:noFill/>
          <a:ln/>
        </p:spPr>
        <p:txBody>
          <a:bodyPr wrap="square" lIns="0" tIns="0" rIns="0" bIns="0" rtlCol="0" anchor="ctr"/>
          <a:lstStyle/>
          <a:p>
            <a:pPr marL="0" indent="0" algn="ctr">
              <a:buNone/>
            </a:pPr>
            <a:r>
              <a:rPr lang="en-US" sz="1200" dirty="0">
                <a:solidFill>
                  <a:srgbClr val="2C3E50"/>
                </a:solidFill>
                <a:latin typeface="Raleway" pitchFamily="34" charset="0"/>
                <a:ea typeface="Raleway" pitchFamily="34" charset="-122"/>
                <a:cs typeface="Raleway" pitchFamily="34" charset="-120"/>
              </a:rPr>
              <a:t>2026-2028</a:t>
            </a:r>
            <a:endParaRPr lang="en-US" sz="1200" dirty="0"/>
          </a:p>
        </p:txBody>
      </p:sp>
      <p:sp>
        <p:nvSpPr>
          <p:cNvPr id="82" name="Text 80"/>
          <p:cNvSpPr txBox="1"/>
          <p:nvPr/>
        </p:nvSpPr>
        <p:spPr>
          <a:xfrm>
            <a:off x="16757294" y="7972654"/>
            <a:ext cx="295351" cy="181051"/>
          </a:xfrm>
          <a:prstGeom prst="rect">
            <a:avLst/>
          </a:prstGeom>
          <a:noFill/>
          <a:ln/>
        </p:spPr>
        <p:txBody>
          <a:bodyPr wrap="square" lIns="0" tIns="0" rIns="0" bIns="0" rtlCol="0" anchor="ctr"/>
          <a:lstStyle/>
          <a:p>
            <a:pPr marL="0" indent="0" algn="ctr">
              <a:buNone/>
            </a:pPr>
            <a:r>
              <a:rPr lang="en-US" sz="1200" dirty="0">
                <a:solidFill>
                  <a:srgbClr val="2C3E50"/>
                </a:solidFill>
                <a:latin typeface="Raleway" pitchFamily="34" charset="0"/>
                <a:ea typeface="Raleway" pitchFamily="34" charset="-122"/>
                <a:cs typeface="Raleway" pitchFamily="34" charset="-120"/>
              </a:rPr>
              <a:t>40</a:t>
            </a:r>
            <a:endParaRPr lang="en-US" sz="1200" dirty="0"/>
          </a:p>
        </p:txBody>
      </p:sp>
      <p:sp>
        <p:nvSpPr>
          <p:cNvPr id="83" name="Text 81"/>
          <p:cNvSpPr txBox="1"/>
          <p:nvPr/>
        </p:nvSpPr>
        <p:spPr>
          <a:xfrm>
            <a:off x="7829093" y="10753344"/>
            <a:ext cx="857707" cy="181051"/>
          </a:xfrm>
          <a:prstGeom prst="rect">
            <a:avLst/>
          </a:prstGeom>
          <a:noFill/>
          <a:ln/>
        </p:spPr>
        <p:txBody>
          <a:bodyPr wrap="square" lIns="0" tIns="0" rIns="0" bIns="0" rtlCol="0" anchor="ctr"/>
          <a:lstStyle/>
          <a:p>
            <a:pPr marL="0" indent="0" algn="ctr">
              <a:buNone/>
            </a:pPr>
            <a:r>
              <a:rPr lang="en-US" sz="1200" dirty="0">
                <a:solidFill>
                  <a:srgbClr val="2C3E50"/>
                </a:solidFill>
                <a:latin typeface="Raleway" pitchFamily="34" charset="0"/>
                <a:ea typeface="Raleway" pitchFamily="34" charset="-122"/>
                <a:cs typeface="Raleway" pitchFamily="34" charset="-120"/>
              </a:rPr>
              <a:t>2025-2028</a:t>
            </a:r>
            <a:endParaRPr lang="en-US" sz="1200" dirty="0"/>
          </a:p>
        </p:txBody>
      </p:sp>
      <p:sp>
        <p:nvSpPr>
          <p:cNvPr id="84" name="Text 82"/>
          <p:cNvSpPr txBox="1"/>
          <p:nvPr/>
        </p:nvSpPr>
        <p:spPr>
          <a:xfrm>
            <a:off x="16758209" y="10753344"/>
            <a:ext cx="295351" cy="181051"/>
          </a:xfrm>
          <a:prstGeom prst="rect">
            <a:avLst/>
          </a:prstGeom>
          <a:noFill/>
          <a:ln/>
        </p:spPr>
        <p:txBody>
          <a:bodyPr wrap="square" lIns="0" tIns="0" rIns="0" bIns="0" rtlCol="0" anchor="ctr"/>
          <a:lstStyle/>
          <a:p>
            <a:pPr marL="0" indent="0" algn="ctr">
              <a:buNone/>
            </a:pPr>
            <a:r>
              <a:rPr lang="en-US" sz="1200" dirty="0">
                <a:solidFill>
                  <a:srgbClr val="2C3E50"/>
                </a:solidFill>
                <a:latin typeface="Raleway" pitchFamily="34" charset="0"/>
                <a:ea typeface="Raleway" pitchFamily="34" charset="-122"/>
                <a:cs typeface="Raleway" pitchFamily="34" charset="-120"/>
              </a:rPr>
              <a:t>65</a:t>
            </a:r>
            <a:endParaRPr lang="en-US" sz="1200" dirty="0"/>
          </a:p>
        </p:txBody>
      </p:sp>
      <p:sp>
        <p:nvSpPr>
          <p:cNvPr id="85" name="Text 83"/>
          <p:cNvSpPr txBox="1"/>
          <p:nvPr/>
        </p:nvSpPr>
        <p:spPr>
          <a:xfrm>
            <a:off x="7833665" y="13068605"/>
            <a:ext cx="848563" cy="181051"/>
          </a:xfrm>
          <a:prstGeom prst="rect">
            <a:avLst/>
          </a:prstGeom>
          <a:noFill/>
          <a:ln/>
        </p:spPr>
        <p:txBody>
          <a:bodyPr wrap="square" lIns="0" tIns="0" rIns="0" bIns="0" rtlCol="0" anchor="ctr"/>
          <a:lstStyle/>
          <a:p>
            <a:pPr marL="0" indent="0" algn="ctr">
              <a:buNone/>
            </a:pPr>
            <a:r>
              <a:rPr lang="en-US" sz="1200" dirty="0">
                <a:solidFill>
                  <a:srgbClr val="2C3E50"/>
                </a:solidFill>
                <a:latin typeface="Raleway" pitchFamily="34" charset="0"/>
                <a:ea typeface="Raleway" pitchFamily="34" charset="-122"/>
                <a:cs typeface="Raleway" pitchFamily="34" charset="-120"/>
              </a:rPr>
              <a:t>2025-2027</a:t>
            </a:r>
            <a:endParaRPr lang="en-US" sz="1200" dirty="0"/>
          </a:p>
        </p:txBody>
      </p:sp>
      <p:sp>
        <p:nvSpPr>
          <p:cNvPr id="86" name="Text 84"/>
          <p:cNvSpPr txBox="1"/>
          <p:nvPr/>
        </p:nvSpPr>
        <p:spPr>
          <a:xfrm>
            <a:off x="16762781" y="13068605"/>
            <a:ext cx="286207" cy="181051"/>
          </a:xfrm>
          <a:prstGeom prst="rect">
            <a:avLst/>
          </a:prstGeom>
          <a:noFill/>
          <a:ln/>
        </p:spPr>
        <p:txBody>
          <a:bodyPr wrap="square" lIns="0" tIns="0" rIns="0" bIns="0" rtlCol="0" anchor="ctr"/>
          <a:lstStyle/>
          <a:p>
            <a:pPr marL="0" indent="0" algn="ctr">
              <a:buNone/>
            </a:pPr>
            <a:r>
              <a:rPr lang="en-US" sz="1200" dirty="0">
                <a:solidFill>
                  <a:srgbClr val="2C3E50"/>
                </a:solidFill>
                <a:latin typeface="Raleway" pitchFamily="34" charset="0"/>
                <a:ea typeface="Raleway" pitchFamily="34" charset="-122"/>
                <a:cs typeface="Raleway" pitchFamily="34" charset="-120"/>
              </a:rPr>
              <a:t>45</a:t>
            </a:r>
            <a:endParaRPr lang="en-US" sz="1200" dirty="0"/>
          </a:p>
        </p:txBody>
      </p:sp>
      <p:sp>
        <p:nvSpPr>
          <p:cNvPr id="87" name="Shape 85"/>
          <p:cNvSpPr/>
          <p:nvPr/>
        </p:nvSpPr>
        <p:spPr>
          <a:xfrm>
            <a:off x="385877" y="4367174"/>
            <a:ext cx="17516246" cy="923544"/>
          </a:xfrm>
          <a:prstGeom prst="rect">
            <a:avLst/>
          </a:prstGeom>
          <a:solidFill>
            <a:srgbClr val="F1F5F9"/>
          </a:solidFill>
          <a:ln/>
        </p:spPr>
      </p:sp>
      <p:sp>
        <p:nvSpPr>
          <p:cNvPr id="88" name="Shape 86"/>
          <p:cNvSpPr/>
          <p:nvPr/>
        </p:nvSpPr>
        <p:spPr>
          <a:xfrm>
            <a:off x="385877" y="6681521"/>
            <a:ext cx="17516246" cy="923544"/>
          </a:xfrm>
          <a:prstGeom prst="rect">
            <a:avLst/>
          </a:prstGeom>
          <a:solidFill>
            <a:srgbClr val="F1F5F9"/>
          </a:solidFill>
          <a:ln/>
        </p:spPr>
      </p:sp>
      <p:sp>
        <p:nvSpPr>
          <p:cNvPr id="89" name="Shape 87"/>
          <p:cNvSpPr/>
          <p:nvPr/>
        </p:nvSpPr>
        <p:spPr>
          <a:xfrm>
            <a:off x="385877" y="8996782"/>
            <a:ext cx="17516246" cy="923544"/>
          </a:xfrm>
          <a:prstGeom prst="rect">
            <a:avLst/>
          </a:prstGeom>
          <a:solidFill>
            <a:srgbClr val="F1F5F9"/>
          </a:solidFill>
          <a:ln/>
        </p:spPr>
      </p:sp>
      <p:sp>
        <p:nvSpPr>
          <p:cNvPr id="90" name="Shape 88"/>
          <p:cNvSpPr/>
          <p:nvPr/>
        </p:nvSpPr>
        <p:spPr>
          <a:xfrm>
            <a:off x="385877" y="11311128"/>
            <a:ext cx="17516246" cy="923544"/>
          </a:xfrm>
          <a:prstGeom prst="rect">
            <a:avLst/>
          </a:prstGeom>
          <a:solidFill>
            <a:srgbClr val="F1F5F9"/>
          </a:solidFill>
          <a:ln/>
        </p:spPr>
      </p:sp>
      <p:sp>
        <p:nvSpPr>
          <p:cNvPr id="91" name="Shape 89"/>
          <p:cNvSpPr/>
          <p:nvPr/>
        </p:nvSpPr>
        <p:spPr>
          <a:xfrm>
            <a:off x="385877" y="13625474"/>
            <a:ext cx="17516246" cy="923544"/>
          </a:xfrm>
          <a:prstGeom prst="rect">
            <a:avLst/>
          </a:prstGeom>
          <a:solidFill>
            <a:srgbClr val="F1F5F9"/>
          </a:solidFill>
          <a:ln/>
        </p:spPr>
      </p:sp>
      <p:sp>
        <p:nvSpPr>
          <p:cNvPr id="92" name="Shape 90"/>
          <p:cNvSpPr/>
          <p:nvPr/>
        </p:nvSpPr>
        <p:spPr>
          <a:xfrm>
            <a:off x="385877" y="5281574"/>
            <a:ext cx="7181698" cy="9144"/>
          </a:xfrm>
          <a:prstGeom prst="rect">
            <a:avLst/>
          </a:prstGeom>
          <a:solidFill>
            <a:srgbClr val="E5E7EB"/>
          </a:solidFill>
          <a:ln/>
        </p:spPr>
      </p:sp>
      <p:sp>
        <p:nvSpPr>
          <p:cNvPr id="93" name="Shape 91"/>
          <p:cNvSpPr/>
          <p:nvPr/>
        </p:nvSpPr>
        <p:spPr>
          <a:xfrm>
            <a:off x="8834933" y="5281574"/>
            <a:ext cx="3771900" cy="9144"/>
          </a:xfrm>
          <a:prstGeom prst="rect">
            <a:avLst/>
          </a:prstGeom>
          <a:solidFill>
            <a:srgbClr val="E5E7EB"/>
          </a:solidFill>
          <a:ln/>
        </p:spPr>
      </p:sp>
      <p:sp>
        <p:nvSpPr>
          <p:cNvPr id="94" name="Shape 92"/>
          <p:cNvSpPr/>
          <p:nvPr/>
        </p:nvSpPr>
        <p:spPr>
          <a:xfrm>
            <a:off x="12605004" y="5281574"/>
            <a:ext cx="3191256" cy="9144"/>
          </a:xfrm>
          <a:prstGeom prst="rect">
            <a:avLst/>
          </a:prstGeom>
          <a:solidFill>
            <a:srgbClr val="E5E7EB"/>
          </a:solidFill>
          <a:ln/>
        </p:spPr>
      </p:sp>
      <p:sp>
        <p:nvSpPr>
          <p:cNvPr id="95" name="Shape 93"/>
          <p:cNvSpPr/>
          <p:nvPr/>
        </p:nvSpPr>
        <p:spPr>
          <a:xfrm>
            <a:off x="385877" y="7595921"/>
            <a:ext cx="7181698" cy="9144"/>
          </a:xfrm>
          <a:prstGeom prst="rect">
            <a:avLst/>
          </a:prstGeom>
          <a:solidFill>
            <a:srgbClr val="E5E7EB"/>
          </a:solidFill>
          <a:ln/>
        </p:spPr>
      </p:sp>
      <p:sp>
        <p:nvSpPr>
          <p:cNvPr id="96" name="Shape 94"/>
          <p:cNvSpPr/>
          <p:nvPr/>
        </p:nvSpPr>
        <p:spPr>
          <a:xfrm>
            <a:off x="8834933" y="7595921"/>
            <a:ext cx="3771900" cy="9144"/>
          </a:xfrm>
          <a:prstGeom prst="rect">
            <a:avLst/>
          </a:prstGeom>
          <a:solidFill>
            <a:srgbClr val="E5E7EB"/>
          </a:solidFill>
          <a:ln/>
        </p:spPr>
      </p:sp>
      <p:sp>
        <p:nvSpPr>
          <p:cNvPr id="97" name="Shape 95"/>
          <p:cNvSpPr/>
          <p:nvPr/>
        </p:nvSpPr>
        <p:spPr>
          <a:xfrm>
            <a:off x="12605004" y="7595921"/>
            <a:ext cx="3191256" cy="9144"/>
          </a:xfrm>
          <a:prstGeom prst="rect">
            <a:avLst/>
          </a:prstGeom>
          <a:solidFill>
            <a:srgbClr val="E5E7EB"/>
          </a:solidFill>
          <a:ln/>
        </p:spPr>
      </p:sp>
      <p:sp>
        <p:nvSpPr>
          <p:cNvPr id="98" name="Shape 96"/>
          <p:cNvSpPr/>
          <p:nvPr/>
        </p:nvSpPr>
        <p:spPr>
          <a:xfrm>
            <a:off x="385877" y="9911182"/>
            <a:ext cx="7181698" cy="9144"/>
          </a:xfrm>
          <a:prstGeom prst="rect">
            <a:avLst/>
          </a:prstGeom>
          <a:solidFill>
            <a:srgbClr val="E5E7EB"/>
          </a:solidFill>
          <a:ln/>
        </p:spPr>
      </p:sp>
      <p:sp>
        <p:nvSpPr>
          <p:cNvPr id="99" name="Shape 97"/>
          <p:cNvSpPr/>
          <p:nvPr/>
        </p:nvSpPr>
        <p:spPr>
          <a:xfrm>
            <a:off x="8834933" y="9911182"/>
            <a:ext cx="3771900" cy="9144"/>
          </a:xfrm>
          <a:prstGeom prst="rect">
            <a:avLst/>
          </a:prstGeom>
          <a:solidFill>
            <a:srgbClr val="E5E7EB"/>
          </a:solidFill>
          <a:ln/>
        </p:spPr>
      </p:sp>
      <p:sp>
        <p:nvSpPr>
          <p:cNvPr id="100" name="Shape 98"/>
          <p:cNvSpPr/>
          <p:nvPr/>
        </p:nvSpPr>
        <p:spPr>
          <a:xfrm>
            <a:off x="12605004" y="9911182"/>
            <a:ext cx="3191256" cy="9144"/>
          </a:xfrm>
          <a:prstGeom prst="rect">
            <a:avLst/>
          </a:prstGeom>
          <a:solidFill>
            <a:srgbClr val="E5E7EB"/>
          </a:solidFill>
          <a:ln/>
        </p:spPr>
      </p:sp>
      <p:sp>
        <p:nvSpPr>
          <p:cNvPr id="101" name="Shape 99"/>
          <p:cNvSpPr/>
          <p:nvPr/>
        </p:nvSpPr>
        <p:spPr>
          <a:xfrm>
            <a:off x="385877" y="12225528"/>
            <a:ext cx="7181698" cy="9144"/>
          </a:xfrm>
          <a:prstGeom prst="rect">
            <a:avLst/>
          </a:prstGeom>
          <a:solidFill>
            <a:srgbClr val="E5E7EB"/>
          </a:solidFill>
          <a:ln/>
        </p:spPr>
      </p:sp>
      <p:sp>
        <p:nvSpPr>
          <p:cNvPr id="102" name="Shape 100"/>
          <p:cNvSpPr/>
          <p:nvPr/>
        </p:nvSpPr>
        <p:spPr>
          <a:xfrm>
            <a:off x="8834933" y="12225528"/>
            <a:ext cx="3771900" cy="9144"/>
          </a:xfrm>
          <a:prstGeom prst="rect">
            <a:avLst/>
          </a:prstGeom>
          <a:solidFill>
            <a:srgbClr val="E5E7EB"/>
          </a:solidFill>
          <a:ln/>
        </p:spPr>
      </p:sp>
      <p:sp>
        <p:nvSpPr>
          <p:cNvPr id="103" name="Shape 101"/>
          <p:cNvSpPr/>
          <p:nvPr/>
        </p:nvSpPr>
        <p:spPr>
          <a:xfrm>
            <a:off x="12605004" y="12225528"/>
            <a:ext cx="3191256" cy="9144"/>
          </a:xfrm>
          <a:prstGeom prst="rect">
            <a:avLst/>
          </a:prstGeom>
          <a:solidFill>
            <a:srgbClr val="E5E7EB"/>
          </a:solidFill>
          <a:ln/>
        </p:spPr>
      </p:sp>
      <p:sp>
        <p:nvSpPr>
          <p:cNvPr id="104" name="Shape 102"/>
          <p:cNvSpPr/>
          <p:nvPr/>
        </p:nvSpPr>
        <p:spPr>
          <a:xfrm>
            <a:off x="385877" y="14539874"/>
            <a:ext cx="7181698" cy="9144"/>
          </a:xfrm>
          <a:prstGeom prst="rect">
            <a:avLst/>
          </a:prstGeom>
          <a:solidFill>
            <a:srgbClr val="E5E7EB"/>
          </a:solidFill>
          <a:ln/>
        </p:spPr>
      </p:sp>
      <p:sp>
        <p:nvSpPr>
          <p:cNvPr id="105" name="Shape 103"/>
          <p:cNvSpPr/>
          <p:nvPr/>
        </p:nvSpPr>
        <p:spPr>
          <a:xfrm>
            <a:off x="8834933" y="14539874"/>
            <a:ext cx="3771900" cy="9144"/>
          </a:xfrm>
          <a:prstGeom prst="rect">
            <a:avLst/>
          </a:prstGeom>
          <a:solidFill>
            <a:srgbClr val="E5E7EB"/>
          </a:solidFill>
          <a:ln/>
        </p:spPr>
      </p:sp>
      <p:sp>
        <p:nvSpPr>
          <p:cNvPr id="106" name="Shape 104"/>
          <p:cNvSpPr/>
          <p:nvPr/>
        </p:nvSpPr>
        <p:spPr>
          <a:xfrm>
            <a:off x="12605004" y="14539874"/>
            <a:ext cx="3191256" cy="9144"/>
          </a:xfrm>
          <a:prstGeom prst="rect">
            <a:avLst/>
          </a:prstGeom>
          <a:solidFill>
            <a:srgbClr val="E5E7EB"/>
          </a:solidFill>
          <a:ln/>
        </p:spPr>
      </p:sp>
      <p:sp>
        <p:nvSpPr>
          <p:cNvPr id="107" name="Text 105"/>
          <p:cNvSpPr txBox="1"/>
          <p:nvPr/>
        </p:nvSpPr>
        <p:spPr>
          <a:xfrm>
            <a:off x="543154" y="4733849"/>
            <a:ext cx="5429707"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1.2 Mise en place de systèmes communautaires d'alerte précoce climatique</a:t>
            </a:r>
            <a:endParaRPr lang="en-US" sz="1200" dirty="0"/>
          </a:p>
        </p:txBody>
      </p:sp>
      <p:sp>
        <p:nvSpPr>
          <p:cNvPr id="108" name="Text 106"/>
          <p:cNvSpPr txBox="1"/>
          <p:nvPr/>
        </p:nvSpPr>
        <p:spPr>
          <a:xfrm>
            <a:off x="8987638" y="4505249"/>
            <a:ext cx="2315261"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 Réseau d'observateurs locaux</a:t>
            </a:r>
            <a:endParaRPr lang="en-US" sz="1200" dirty="0"/>
          </a:p>
        </p:txBody>
      </p:sp>
      <p:sp>
        <p:nvSpPr>
          <p:cNvPr id="109" name="Text 107"/>
          <p:cNvSpPr txBox="1"/>
          <p:nvPr/>
        </p:nvSpPr>
        <p:spPr>
          <a:xfrm>
            <a:off x="8987638" y="4733849"/>
            <a:ext cx="2600554"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 5 stations météo communautaires</a:t>
            </a:r>
            <a:endParaRPr lang="en-US" sz="1200" dirty="0"/>
          </a:p>
        </p:txBody>
      </p:sp>
      <p:sp>
        <p:nvSpPr>
          <p:cNvPr id="110" name="Text 108"/>
          <p:cNvSpPr txBox="1"/>
          <p:nvPr/>
        </p:nvSpPr>
        <p:spPr>
          <a:xfrm>
            <a:off x="8987638" y="4962449"/>
            <a:ext cx="2934310"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 Système de communication d'urgence</a:t>
            </a:r>
            <a:endParaRPr lang="en-US" sz="1200" dirty="0"/>
          </a:p>
        </p:txBody>
      </p:sp>
      <p:sp>
        <p:nvSpPr>
          <p:cNvPr id="111" name="Text 109"/>
          <p:cNvSpPr txBox="1"/>
          <p:nvPr/>
        </p:nvSpPr>
        <p:spPr>
          <a:xfrm>
            <a:off x="12756794" y="4505249"/>
            <a:ext cx="1086307"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 Resp. Climat</a:t>
            </a:r>
            <a:endParaRPr lang="en-US" sz="1200" dirty="0"/>
          </a:p>
        </p:txBody>
      </p:sp>
      <p:sp>
        <p:nvSpPr>
          <p:cNvPr id="112" name="Text 110"/>
          <p:cNvSpPr txBox="1"/>
          <p:nvPr/>
        </p:nvSpPr>
        <p:spPr>
          <a:xfrm>
            <a:off x="12756794" y="4733849"/>
            <a:ext cx="1819656"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 Partenaires techniques</a:t>
            </a:r>
            <a:endParaRPr lang="en-US" sz="1200" dirty="0"/>
          </a:p>
        </p:txBody>
      </p:sp>
      <p:sp>
        <p:nvSpPr>
          <p:cNvPr id="113" name="Text 111"/>
          <p:cNvSpPr txBox="1"/>
          <p:nvPr/>
        </p:nvSpPr>
        <p:spPr>
          <a:xfrm>
            <a:off x="12756794" y="4962449"/>
            <a:ext cx="2009851"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 Leaders communautaires</a:t>
            </a:r>
            <a:endParaRPr lang="en-US" sz="1200" dirty="0"/>
          </a:p>
        </p:txBody>
      </p:sp>
      <p:sp>
        <p:nvSpPr>
          <p:cNvPr id="114" name="Text 112"/>
          <p:cNvSpPr txBox="1"/>
          <p:nvPr/>
        </p:nvSpPr>
        <p:spPr>
          <a:xfrm>
            <a:off x="543154" y="7048195"/>
            <a:ext cx="5372100"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2.1 Création de 8 forums citoyens participatifs dans les zones d'intervention</a:t>
            </a:r>
            <a:endParaRPr lang="en-US" sz="1200" dirty="0"/>
          </a:p>
        </p:txBody>
      </p:sp>
      <p:sp>
        <p:nvSpPr>
          <p:cNvPr id="115" name="Text 113"/>
          <p:cNvSpPr txBox="1"/>
          <p:nvPr/>
        </p:nvSpPr>
        <p:spPr>
          <a:xfrm>
            <a:off x="8987638" y="6819595"/>
            <a:ext cx="2371954"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 8 forums citoyens fonctionnels</a:t>
            </a:r>
            <a:endParaRPr lang="en-US" sz="1200" dirty="0"/>
          </a:p>
        </p:txBody>
      </p:sp>
      <p:sp>
        <p:nvSpPr>
          <p:cNvPr id="116" name="Text 114"/>
          <p:cNvSpPr txBox="1"/>
          <p:nvPr/>
        </p:nvSpPr>
        <p:spPr>
          <a:xfrm>
            <a:off x="8987638" y="7048195"/>
            <a:ext cx="1772107"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 40 réunions publiques</a:t>
            </a:r>
            <a:endParaRPr lang="en-US" sz="1200" dirty="0"/>
          </a:p>
        </p:txBody>
      </p:sp>
      <p:sp>
        <p:nvSpPr>
          <p:cNvPr id="117" name="Text 115"/>
          <p:cNvSpPr txBox="1"/>
          <p:nvPr/>
        </p:nvSpPr>
        <p:spPr>
          <a:xfrm>
            <a:off x="8987638" y="7276795"/>
            <a:ext cx="1867205"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 1,000 citoyens engagés</a:t>
            </a:r>
            <a:endParaRPr lang="en-US" sz="1200" dirty="0"/>
          </a:p>
        </p:txBody>
      </p:sp>
      <p:sp>
        <p:nvSpPr>
          <p:cNvPr id="118" name="Text 116"/>
          <p:cNvSpPr txBox="1"/>
          <p:nvPr/>
        </p:nvSpPr>
        <p:spPr>
          <a:xfrm>
            <a:off x="12756794" y="6819595"/>
            <a:ext cx="1552651"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 Coord. Mobilisation</a:t>
            </a:r>
            <a:endParaRPr lang="en-US" sz="1200" dirty="0"/>
          </a:p>
        </p:txBody>
      </p:sp>
      <p:sp>
        <p:nvSpPr>
          <p:cNvPr id="119" name="Text 117"/>
          <p:cNvSpPr txBox="1"/>
          <p:nvPr/>
        </p:nvSpPr>
        <p:spPr>
          <a:xfrm>
            <a:off x="12756794" y="7048195"/>
            <a:ext cx="2238451"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 Animateurs communautaires</a:t>
            </a:r>
            <a:endParaRPr lang="en-US" sz="1200" dirty="0"/>
          </a:p>
        </p:txBody>
      </p:sp>
      <p:sp>
        <p:nvSpPr>
          <p:cNvPr id="120" name="Text 118"/>
          <p:cNvSpPr txBox="1"/>
          <p:nvPr/>
        </p:nvSpPr>
        <p:spPr>
          <a:xfrm>
            <a:off x="12756794" y="7276795"/>
            <a:ext cx="1381658"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 Autorités locales</a:t>
            </a:r>
            <a:endParaRPr lang="en-US" sz="1200" dirty="0"/>
          </a:p>
        </p:txBody>
      </p:sp>
      <p:sp>
        <p:nvSpPr>
          <p:cNvPr id="121" name="Text 119"/>
          <p:cNvSpPr txBox="1"/>
          <p:nvPr/>
        </p:nvSpPr>
        <p:spPr>
          <a:xfrm>
            <a:off x="543154" y="9363456"/>
            <a:ext cx="5877763"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3.1 Création de centres d'aide juridique et sociale pour les populations vulnérables</a:t>
            </a:r>
            <a:endParaRPr lang="en-US" sz="1200" dirty="0"/>
          </a:p>
        </p:txBody>
      </p:sp>
      <p:sp>
        <p:nvSpPr>
          <p:cNvPr id="122" name="Text 120"/>
          <p:cNvSpPr txBox="1"/>
          <p:nvPr/>
        </p:nvSpPr>
        <p:spPr>
          <a:xfrm>
            <a:off x="8987638" y="9134856"/>
            <a:ext cx="1762963"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 3 centres fonctionnels</a:t>
            </a:r>
            <a:endParaRPr lang="en-US" sz="1200" dirty="0"/>
          </a:p>
        </p:txBody>
      </p:sp>
      <p:sp>
        <p:nvSpPr>
          <p:cNvPr id="123" name="Text 121"/>
          <p:cNvSpPr txBox="1"/>
          <p:nvPr/>
        </p:nvSpPr>
        <p:spPr>
          <a:xfrm>
            <a:off x="8987638" y="9363456"/>
            <a:ext cx="1571854"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 500 dossiers traités</a:t>
            </a:r>
            <a:endParaRPr lang="en-US" sz="1200" dirty="0"/>
          </a:p>
        </p:txBody>
      </p:sp>
      <p:sp>
        <p:nvSpPr>
          <p:cNvPr id="124" name="Text 122"/>
          <p:cNvSpPr txBox="1"/>
          <p:nvPr/>
        </p:nvSpPr>
        <p:spPr>
          <a:xfrm>
            <a:off x="8987638" y="9592056"/>
            <a:ext cx="1819656"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 Matériels d'information</a:t>
            </a:r>
            <a:endParaRPr lang="en-US" sz="1200" dirty="0"/>
          </a:p>
        </p:txBody>
      </p:sp>
      <p:sp>
        <p:nvSpPr>
          <p:cNvPr id="125" name="Text 123"/>
          <p:cNvSpPr txBox="1"/>
          <p:nvPr/>
        </p:nvSpPr>
        <p:spPr>
          <a:xfrm>
            <a:off x="12756794" y="9134856"/>
            <a:ext cx="1781251"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 Coord. Droits Humains</a:t>
            </a:r>
            <a:endParaRPr lang="en-US" sz="1200" dirty="0"/>
          </a:p>
        </p:txBody>
      </p:sp>
      <p:sp>
        <p:nvSpPr>
          <p:cNvPr id="126" name="Text 124"/>
          <p:cNvSpPr txBox="1"/>
          <p:nvPr/>
        </p:nvSpPr>
        <p:spPr>
          <a:xfrm>
            <a:off x="12756794" y="9363456"/>
            <a:ext cx="743407"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 Juristes</a:t>
            </a:r>
            <a:endParaRPr lang="en-US" sz="1200" dirty="0"/>
          </a:p>
        </p:txBody>
      </p:sp>
      <p:sp>
        <p:nvSpPr>
          <p:cNvPr id="127" name="Text 125"/>
          <p:cNvSpPr txBox="1"/>
          <p:nvPr/>
        </p:nvSpPr>
        <p:spPr>
          <a:xfrm>
            <a:off x="12756794" y="9592056"/>
            <a:ext cx="1571854"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 Travailleurs sociaux</a:t>
            </a:r>
            <a:endParaRPr lang="en-US" sz="1200" dirty="0"/>
          </a:p>
        </p:txBody>
      </p:sp>
      <p:sp>
        <p:nvSpPr>
          <p:cNvPr id="128" name="Text 126"/>
          <p:cNvSpPr txBox="1"/>
          <p:nvPr/>
        </p:nvSpPr>
        <p:spPr>
          <a:xfrm>
            <a:off x="543154" y="11677802"/>
            <a:ext cx="5800954"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4.2 Programme de formation professionnelle et insertion économique des jeunes</a:t>
            </a:r>
            <a:endParaRPr lang="en-US" sz="1200" dirty="0"/>
          </a:p>
        </p:txBody>
      </p:sp>
      <p:sp>
        <p:nvSpPr>
          <p:cNvPr id="129" name="Text 127"/>
          <p:cNvSpPr txBox="1"/>
          <p:nvPr/>
        </p:nvSpPr>
        <p:spPr>
          <a:xfrm>
            <a:off x="8987638" y="11449202"/>
            <a:ext cx="1515161"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 300 jeunes formés</a:t>
            </a:r>
            <a:endParaRPr lang="en-US" sz="1200" dirty="0"/>
          </a:p>
        </p:txBody>
      </p:sp>
      <p:sp>
        <p:nvSpPr>
          <p:cNvPr id="130" name="Text 128"/>
          <p:cNvSpPr txBox="1"/>
          <p:nvPr/>
        </p:nvSpPr>
        <p:spPr>
          <a:xfrm>
            <a:off x="8987638" y="11677802"/>
            <a:ext cx="2457907"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 Partenariats avec 20 entreprises</a:t>
            </a:r>
            <a:endParaRPr lang="en-US" sz="1200" dirty="0"/>
          </a:p>
        </p:txBody>
      </p:sp>
      <p:sp>
        <p:nvSpPr>
          <p:cNvPr id="131" name="Text 129"/>
          <p:cNvSpPr txBox="1"/>
          <p:nvPr/>
        </p:nvSpPr>
        <p:spPr>
          <a:xfrm>
            <a:off x="8987638" y="11906402"/>
            <a:ext cx="2543861"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 150 placements en emploi/stage</a:t>
            </a:r>
            <a:endParaRPr lang="en-US" sz="1200" dirty="0"/>
          </a:p>
        </p:txBody>
      </p:sp>
      <p:sp>
        <p:nvSpPr>
          <p:cNvPr id="132" name="Text 130"/>
          <p:cNvSpPr txBox="1"/>
          <p:nvPr/>
        </p:nvSpPr>
        <p:spPr>
          <a:xfrm>
            <a:off x="12756794" y="11449202"/>
            <a:ext cx="1429207"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 Coord. Formation</a:t>
            </a:r>
            <a:endParaRPr lang="en-US" sz="1200" dirty="0"/>
          </a:p>
        </p:txBody>
      </p:sp>
      <p:sp>
        <p:nvSpPr>
          <p:cNvPr id="133" name="Text 131"/>
          <p:cNvSpPr txBox="1"/>
          <p:nvPr/>
        </p:nvSpPr>
        <p:spPr>
          <a:xfrm>
            <a:off x="12756794" y="11677802"/>
            <a:ext cx="1467612"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 Resp. Partenariats</a:t>
            </a:r>
            <a:endParaRPr lang="en-US" sz="1200" dirty="0"/>
          </a:p>
        </p:txBody>
      </p:sp>
      <p:sp>
        <p:nvSpPr>
          <p:cNvPr id="134" name="Text 132"/>
          <p:cNvSpPr txBox="1"/>
          <p:nvPr/>
        </p:nvSpPr>
        <p:spPr>
          <a:xfrm>
            <a:off x="12756794" y="11906402"/>
            <a:ext cx="1800454"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 Coachs professionnels</a:t>
            </a:r>
            <a:endParaRPr lang="en-US" sz="1200" dirty="0"/>
          </a:p>
        </p:txBody>
      </p:sp>
      <p:sp>
        <p:nvSpPr>
          <p:cNvPr id="135" name="Text 133"/>
          <p:cNvSpPr txBox="1"/>
          <p:nvPr/>
        </p:nvSpPr>
        <p:spPr>
          <a:xfrm>
            <a:off x="543154" y="13992149"/>
            <a:ext cx="5296205"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5.2 Campagnes de sensibilisation contre les violences basées sur le genre</a:t>
            </a:r>
            <a:endParaRPr lang="en-US" sz="1200" dirty="0"/>
          </a:p>
        </p:txBody>
      </p:sp>
      <p:sp>
        <p:nvSpPr>
          <p:cNvPr id="136" name="Text 134"/>
          <p:cNvSpPr txBox="1"/>
          <p:nvPr/>
        </p:nvSpPr>
        <p:spPr>
          <a:xfrm>
            <a:off x="8987638" y="13763549"/>
            <a:ext cx="1886407"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 4 campagnes annuelles</a:t>
            </a:r>
            <a:endParaRPr lang="en-US" sz="1200" dirty="0"/>
          </a:p>
        </p:txBody>
      </p:sp>
      <p:sp>
        <p:nvSpPr>
          <p:cNvPr id="137" name="Text 135"/>
          <p:cNvSpPr txBox="1"/>
          <p:nvPr/>
        </p:nvSpPr>
        <p:spPr>
          <a:xfrm>
            <a:off x="8987638" y="13992149"/>
            <a:ext cx="2095805"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 Matériels de sensibilisation</a:t>
            </a:r>
            <a:endParaRPr lang="en-US" sz="1200" dirty="0"/>
          </a:p>
        </p:txBody>
      </p:sp>
      <p:sp>
        <p:nvSpPr>
          <p:cNvPr id="138" name="Text 136"/>
          <p:cNvSpPr txBox="1"/>
          <p:nvPr/>
        </p:nvSpPr>
        <p:spPr>
          <a:xfrm>
            <a:off x="8987638" y="14220749"/>
            <a:ext cx="2009851"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 Réseau d'alliés masculins</a:t>
            </a:r>
            <a:endParaRPr lang="en-US" sz="1200" dirty="0"/>
          </a:p>
        </p:txBody>
      </p:sp>
      <p:sp>
        <p:nvSpPr>
          <p:cNvPr id="139" name="Text 137"/>
          <p:cNvSpPr txBox="1"/>
          <p:nvPr/>
        </p:nvSpPr>
        <p:spPr>
          <a:xfrm>
            <a:off x="12756794" y="13763549"/>
            <a:ext cx="1905610"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 Coord. Communications</a:t>
            </a:r>
            <a:endParaRPr lang="en-US" sz="1200" dirty="0"/>
          </a:p>
        </p:txBody>
      </p:sp>
      <p:sp>
        <p:nvSpPr>
          <p:cNvPr id="140" name="Text 138"/>
          <p:cNvSpPr txBox="1"/>
          <p:nvPr/>
        </p:nvSpPr>
        <p:spPr>
          <a:xfrm>
            <a:off x="12756794" y="13992149"/>
            <a:ext cx="1943100"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 Équipe de sensibilisation</a:t>
            </a:r>
            <a:endParaRPr lang="en-US" sz="1200" dirty="0"/>
          </a:p>
        </p:txBody>
      </p:sp>
      <p:sp>
        <p:nvSpPr>
          <p:cNvPr id="141" name="Text 139"/>
          <p:cNvSpPr txBox="1"/>
          <p:nvPr/>
        </p:nvSpPr>
        <p:spPr>
          <a:xfrm>
            <a:off x="12756794" y="14220749"/>
            <a:ext cx="2514600"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 Leaders religieux et traditionnels</a:t>
            </a:r>
            <a:endParaRPr lang="en-US" sz="1200" dirty="0"/>
          </a:p>
        </p:txBody>
      </p:sp>
      <p:sp>
        <p:nvSpPr>
          <p:cNvPr id="142" name="Shape 140"/>
          <p:cNvSpPr/>
          <p:nvPr/>
        </p:nvSpPr>
        <p:spPr>
          <a:xfrm>
            <a:off x="7563917" y="5281574"/>
            <a:ext cx="1276502" cy="9144"/>
          </a:xfrm>
          <a:prstGeom prst="rect">
            <a:avLst/>
          </a:prstGeom>
          <a:solidFill>
            <a:srgbClr val="E5E7EB"/>
          </a:solidFill>
          <a:ln/>
        </p:spPr>
      </p:sp>
      <p:sp>
        <p:nvSpPr>
          <p:cNvPr id="143" name="Shape 141"/>
          <p:cNvSpPr/>
          <p:nvPr/>
        </p:nvSpPr>
        <p:spPr>
          <a:xfrm>
            <a:off x="15793517" y="5281574"/>
            <a:ext cx="2115007" cy="9144"/>
          </a:xfrm>
          <a:prstGeom prst="rect">
            <a:avLst/>
          </a:prstGeom>
          <a:solidFill>
            <a:srgbClr val="E5E7EB"/>
          </a:solidFill>
          <a:ln/>
        </p:spPr>
      </p:sp>
      <p:sp>
        <p:nvSpPr>
          <p:cNvPr id="144" name="Shape 142"/>
          <p:cNvSpPr/>
          <p:nvPr/>
        </p:nvSpPr>
        <p:spPr>
          <a:xfrm>
            <a:off x="7563917" y="7595921"/>
            <a:ext cx="1276502" cy="9144"/>
          </a:xfrm>
          <a:prstGeom prst="rect">
            <a:avLst/>
          </a:prstGeom>
          <a:solidFill>
            <a:srgbClr val="E5E7EB"/>
          </a:solidFill>
          <a:ln/>
        </p:spPr>
      </p:sp>
      <p:sp>
        <p:nvSpPr>
          <p:cNvPr id="145" name="Shape 143"/>
          <p:cNvSpPr/>
          <p:nvPr/>
        </p:nvSpPr>
        <p:spPr>
          <a:xfrm>
            <a:off x="15793517" y="7595921"/>
            <a:ext cx="2115007" cy="9144"/>
          </a:xfrm>
          <a:prstGeom prst="rect">
            <a:avLst/>
          </a:prstGeom>
          <a:solidFill>
            <a:srgbClr val="E5E7EB"/>
          </a:solidFill>
          <a:ln/>
        </p:spPr>
      </p:sp>
      <p:sp>
        <p:nvSpPr>
          <p:cNvPr id="146" name="Shape 144"/>
          <p:cNvSpPr/>
          <p:nvPr/>
        </p:nvSpPr>
        <p:spPr>
          <a:xfrm>
            <a:off x="7563917" y="9911182"/>
            <a:ext cx="1276502" cy="9144"/>
          </a:xfrm>
          <a:prstGeom prst="rect">
            <a:avLst/>
          </a:prstGeom>
          <a:solidFill>
            <a:srgbClr val="E5E7EB"/>
          </a:solidFill>
          <a:ln/>
        </p:spPr>
      </p:sp>
      <p:sp>
        <p:nvSpPr>
          <p:cNvPr id="147" name="Shape 145"/>
          <p:cNvSpPr/>
          <p:nvPr/>
        </p:nvSpPr>
        <p:spPr>
          <a:xfrm>
            <a:off x="15793517" y="9911182"/>
            <a:ext cx="2115007" cy="9144"/>
          </a:xfrm>
          <a:prstGeom prst="rect">
            <a:avLst/>
          </a:prstGeom>
          <a:solidFill>
            <a:srgbClr val="E5E7EB"/>
          </a:solidFill>
          <a:ln/>
        </p:spPr>
      </p:sp>
      <p:sp>
        <p:nvSpPr>
          <p:cNvPr id="148" name="Shape 146"/>
          <p:cNvSpPr/>
          <p:nvPr/>
        </p:nvSpPr>
        <p:spPr>
          <a:xfrm>
            <a:off x="7563917" y="12225528"/>
            <a:ext cx="1276502" cy="9144"/>
          </a:xfrm>
          <a:prstGeom prst="rect">
            <a:avLst/>
          </a:prstGeom>
          <a:solidFill>
            <a:srgbClr val="E5E7EB"/>
          </a:solidFill>
          <a:ln/>
        </p:spPr>
      </p:sp>
      <p:sp>
        <p:nvSpPr>
          <p:cNvPr id="149" name="Shape 147"/>
          <p:cNvSpPr/>
          <p:nvPr/>
        </p:nvSpPr>
        <p:spPr>
          <a:xfrm>
            <a:off x="15793517" y="12225528"/>
            <a:ext cx="2115007" cy="9144"/>
          </a:xfrm>
          <a:prstGeom prst="rect">
            <a:avLst/>
          </a:prstGeom>
          <a:solidFill>
            <a:srgbClr val="E5E7EB"/>
          </a:solidFill>
          <a:ln/>
        </p:spPr>
      </p:sp>
      <p:sp>
        <p:nvSpPr>
          <p:cNvPr id="150" name="Shape 148"/>
          <p:cNvSpPr/>
          <p:nvPr/>
        </p:nvSpPr>
        <p:spPr>
          <a:xfrm>
            <a:off x="7563917" y="14539874"/>
            <a:ext cx="1276502" cy="9144"/>
          </a:xfrm>
          <a:prstGeom prst="rect">
            <a:avLst/>
          </a:prstGeom>
          <a:solidFill>
            <a:srgbClr val="E5E7EB"/>
          </a:solidFill>
          <a:ln/>
        </p:spPr>
      </p:sp>
      <p:sp>
        <p:nvSpPr>
          <p:cNvPr id="151" name="Shape 149"/>
          <p:cNvSpPr/>
          <p:nvPr/>
        </p:nvSpPr>
        <p:spPr>
          <a:xfrm>
            <a:off x="15793517" y="14539874"/>
            <a:ext cx="2115007" cy="9144"/>
          </a:xfrm>
          <a:prstGeom prst="rect">
            <a:avLst/>
          </a:prstGeom>
          <a:solidFill>
            <a:srgbClr val="E5E7EB"/>
          </a:solidFill>
          <a:ln/>
        </p:spPr>
      </p:sp>
      <p:sp>
        <p:nvSpPr>
          <p:cNvPr id="152" name="Text 150"/>
          <p:cNvSpPr txBox="1"/>
          <p:nvPr/>
        </p:nvSpPr>
        <p:spPr>
          <a:xfrm>
            <a:off x="7829093" y="4733849"/>
            <a:ext cx="857707" cy="181051"/>
          </a:xfrm>
          <a:prstGeom prst="rect">
            <a:avLst/>
          </a:prstGeom>
          <a:noFill/>
          <a:ln/>
        </p:spPr>
        <p:txBody>
          <a:bodyPr wrap="square" lIns="0" tIns="0" rIns="0" bIns="0" rtlCol="0" anchor="ctr"/>
          <a:lstStyle/>
          <a:p>
            <a:pPr marL="0" indent="0" algn="ctr">
              <a:buNone/>
            </a:pPr>
            <a:r>
              <a:rPr lang="en-US" sz="1200" dirty="0">
                <a:solidFill>
                  <a:srgbClr val="2C3E50"/>
                </a:solidFill>
                <a:latin typeface="Raleway" pitchFamily="34" charset="0"/>
                <a:ea typeface="Raleway" pitchFamily="34" charset="-122"/>
                <a:cs typeface="Raleway" pitchFamily="34" charset="-120"/>
              </a:rPr>
              <a:t>2026-2027</a:t>
            </a:r>
            <a:endParaRPr lang="en-US" sz="1200" dirty="0"/>
          </a:p>
        </p:txBody>
      </p:sp>
      <p:sp>
        <p:nvSpPr>
          <p:cNvPr id="153" name="Text 151"/>
          <p:cNvSpPr txBox="1"/>
          <p:nvPr/>
        </p:nvSpPr>
        <p:spPr>
          <a:xfrm>
            <a:off x="16762781" y="4733849"/>
            <a:ext cx="286207" cy="181051"/>
          </a:xfrm>
          <a:prstGeom prst="rect">
            <a:avLst/>
          </a:prstGeom>
          <a:noFill/>
          <a:ln/>
        </p:spPr>
        <p:txBody>
          <a:bodyPr wrap="square" lIns="0" tIns="0" rIns="0" bIns="0" rtlCol="0" anchor="ctr"/>
          <a:lstStyle/>
          <a:p>
            <a:pPr marL="0" indent="0" algn="ctr">
              <a:buNone/>
            </a:pPr>
            <a:r>
              <a:rPr lang="en-US" sz="1200" dirty="0">
                <a:solidFill>
                  <a:srgbClr val="2C3E50"/>
                </a:solidFill>
                <a:latin typeface="Raleway" pitchFamily="34" charset="0"/>
                <a:ea typeface="Raleway" pitchFamily="34" charset="-122"/>
                <a:cs typeface="Raleway" pitchFamily="34" charset="-120"/>
              </a:rPr>
              <a:t>45</a:t>
            </a:r>
            <a:endParaRPr lang="en-US" sz="1200" dirty="0"/>
          </a:p>
        </p:txBody>
      </p:sp>
      <p:sp>
        <p:nvSpPr>
          <p:cNvPr id="154" name="Text 152"/>
          <p:cNvSpPr txBox="1"/>
          <p:nvPr/>
        </p:nvSpPr>
        <p:spPr>
          <a:xfrm>
            <a:off x="7828178" y="7048195"/>
            <a:ext cx="857707" cy="181051"/>
          </a:xfrm>
          <a:prstGeom prst="rect">
            <a:avLst/>
          </a:prstGeom>
          <a:noFill/>
          <a:ln/>
        </p:spPr>
        <p:txBody>
          <a:bodyPr wrap="square" lIns="0" tIns="0" rIns="0" bIns="0" rtlCol="0" anchor="ctr"/>
          <a:lstStyle/>
          <a:p>
            <a:pPr marL="0" indent="0" algn="ctr">
              <a:buNone/>
            </a:pPr>
            <a:r>
              <a:rPr lang="en-US" sz="1200" dirty="0">
                <a:solidFill>
                  <a:srgbClr val="2C3E50"/>
                </a:solidFill>
                <a:latin typeface="Raleway" pitchFamily="34" charset="0"/>
                <a:ea typeface="Raleway" pitchFamily="34" charset="-122"/>
                <a:cs typeface="Raleway" pitchFamily="34" charset="-120"/>
              </a:rPr>
              <a:t>2025-2026</a:t>
            </a:r>
            <a:endParaRPr lang="en-US" sz="1200" dirty="0"/>
          </a:p>
        </p:txBody>
      </p:sp>
      <p:sp>
        <p:nvSpPr>
          <p:cNvPr id="155" name="Text 153"/>
          <p:cNvSpPr txBox="1"/>
          <p:nvPr/>
        </p:nvSpPr>
        <p:spPr>
          <a:xfrm>
            <a:off x="16758209" y="7048195"/>
            <a:ext cx="295351" cy="181051"/>
          </a:xfrm>
          <a:prstGeom prst="rect">
            <a:avLst/>
          </a:prstGeom>
          <a:noFill/>
          <a:ln/>
        </p:spPr>
        <p:txBody>
          <a:bodyPr wrap="square" lIns="0" tIns="0" rIns="0" bIns="0" rtlCol="0" anchor="ctr"/>
          <a:lstStyle/>
          <a:p>
            <a:pPr marL="0" indent="0" algn="ctr">
              <a:buNone/>
            </a:pPr>
            <a:r>
              <a:rPr lang="en-US" sz="1200" dirty="0">
                <a:solidFill>
                  <a:srgbClr val="2C3E50"/>
                </a:solidFill>
                <a:latin typeface="Raleway" pitchFamily="34" charset="0"/>
                <a:ea typeface="Raleway" pitchFamily="34" charset="-122"/>
                <a:cs typeface="Raleway" pitchFamily="34" charset="-120"/>
              </a:rPr>
              <a:t>30</a:t>
            </a:r>
            <a:endParaRPr lang="en-US" sz="1200" dirty="0"/>
          </a:p>
        </p:txBody>
      </p:sp>
      <p:sp>
        <p:nvSpPr>
          <p:cNvPr id="156" name="Text 154"/>
          <p:cNvSpPr txBox="1"/>
          <p:nvPr/>
        </p:nvSpPr>
        <p:spPr>
          <a:xfrm>
            <a:off x="7833665" y="9363456"/>
            <a:ext cx="848563" cy="181051"/>
          </a:xfrm>
          <a:prstGeom prst="rect">
            <a:avLst/>
          </a:prstGeom>
          <a:noFill/>
          <a:ln/>
        </p:spPr>
        <p:txBody>
          <a:bodyPr wrap="square" lIns="0" tIns="0" rIns="0" bIns="0" rtlCol="0" anchor="ctr"/>
          <a:lstStyle/>
          <a:p>
            <a:pPr marL="0" indent="0" algn="ctr">
              <a:buNone/>
            </a:pPr>
            <a:r>
              <a:rPr lang="en-US" sz="1200" dirty="0">
                <a:solidFill>
                  <a:srgbClr val="2C3E50"/>
                </a:solidFill>
                <a:latin typeface="Raleway" pitchFamily="34" charset="0"/>
                <a:ea typeface="Raleway" pitchFamily="34" charset="-122"/>
                <a:cs typeface="Raleway" pitchFamily="34" charset="-120"/>
              </a:rPr>
              <a:t>2025-2027</a:t>
            </a:r>
            <a:endParaRPr lang="en-US" sz="1200" dirty="0"/>
          </a:p>
        </p:txBody>
      </p:sp>
      <p:sp>
        <p:nvSpPr>
          <p:cNvPr id="157" name="Text 155"/>
          <p:cNvSpPr txBox="1"/>
          <p:nvPr/>
        </p:nvSpPr>
        <p:spPr>
          <a:xfrm>
            <a:off x="16762781" y="9363456"/>
            <a:ext cx="286207" cy="181051"/>
          </a:xfrm>
          <a:prstGeom prst="rect">
            <a:avLst/>
          </a:prstGeom>
          <a:noFill/>
          <a:ln/>
        </p:spPr>
        <p:txBody>
          <a:bodyPr wrap="square" lIns="0" tIns="0" rIns="0" bIns="0" rtlCol="0" anchor="ctr"/>
          <a:lstStyle/>
          <a:p>
            <a:pPr marL="0" indent="0" algn="ctr">
              <a:buNone/>
            </a:pPr>
            <a:r>
              <a:rPr lang="en-US" sz="1200" dirty="0">
                <a:solidFill>
                  <a:srgbClr val="2C3E50"/>
                </a:solidFill>
                <a:latin typeface="Raleway" pitchFamily="34" charset="0"/>
                <a:ea typeface="Raleway" pitchFamily="34" charset="-122"/>
                <a:cs typeface="Raleway" pitchFamily="34" charset="-120"/>
              </a:rPr>
              <a:t>55</a:t>
            </a:r>
            <a:endParaRPr lang="en-US" sz="1200" dirty="0"/>
          </a:p>
        </p:txBody>
      </p:sp>
      <p:sp>
        <p:nvSpPr>
          <p:cNvPr id="158" name="Text 156"/>
          <p:cNvSpPr txBox="1"/>
          <p:nvPr/>
        </p:nvSpPr>
        <p:spPr>
          <a:xfrm>
            <a:off x="7824521" y="11677802"/>
            <a:ext cx="866851" cy="181051"/>
          </a:xfrm>
          <a:prstGeom prst="rect">
            <a:avLst/>
          </a:prstGeom>
          <a:noFill/>
          <a:ln/>
        </p:spPr>
        <p:txBody>
          <a:bodyPr wrap="square" lIns="0" tIns="0" rIns="0" bIns="0" rtlCol="0" anchor="ctr"/>
          <a:lstStyle/>
          <a:p>
            <a:pPr marL="0" indent="0" algn="ctr">
              <a:buNone/>
            </a:pPr>
            <a:r>
              <a:rPr lang="en-US" sz="1200" dirty="0">
                <a:solidFill>
                  <a:srgbClr val="2C3E50"/>
                </a:solidFill>
                <a:latin typeface="Raleway" pitchFamily="34" charset="0"/>
                <a:ea typeface="Raleway" pitchFamily="34" charset="-122"/>
                <a:cs typeface="Raleway" pitchFamily="34" charset="-120"/>
              </a:rPr>
              <a:t>2026-2028</a:t>
            </a:r>
            <a:endParaRPr lang="en-US" sz="1200" dirty="0"/>
          </a:p>
        </p:txBody>
      </p:sp>
      <p:sp>
        <p:nvSpPr>
          <p:cNvPr id="159" name="Text 157"/>
          <p:cNvSpPr txBox="1"/>
          <p:nvPr/>
        </p:nvSpPr>
        <p:spPr>
          <a:xfrm>
            <a:off x="16757294" y="11677802"/>
            <a:ext cx="295351" cy="181051"/>
          </a:xfrm>
          <a:prstGeom prst="rect">
            <a:avLst/>
          </a:prstGeom>
          <a:noFill/>
          <a:ln/>
        </p:spPr>
        <p:txBody>
          <a:bodyPr wrap="square" lIns="0" tIns="0" rIns="0" bIns="0" rtlCol="0" anchor="ctr"/>
          <a:lstStyle/>
          <a:p>
            <a:pPr marL="0" indent="0" algn="ctr">
              <a:buNone/>
            </a:pPr>
            <a:r>
              <a:rPr lang="en-US" sz="1200" dirty="0">
                <a:solidFill>
                  <a:srgbClr val="2C3E50"/>
                </a:solidFill>
                <a:latin typeface="Raleway" pitchFamily="34" charset="0"/>
                <a:ea typeface="Raleway" pitchFamily="34" charset="-122"/>
                <a:cs typeface="Raleway" pitchFamily="34" charset="-120"/>
              </a:rPr>
              <a:t>50</a:t>
            </a:r>
            <a:endParaRPr lang="en-US" sz="1200" dirty="0"/>
          </a:p>
        </p:txBody>
      </p:sp>
      <p:sp>
        <p:nvSpPr>
          <p:cNvPr id="160" name="Text 158"/>
          <p:cNvSpPr txBox="1"/>
          <p:nvPr/>
        </p:nvSpPr>
        <p:spPr>
          <a:xfrm>
            <a:off x="7829093" y="13992149"/>
            <a:ext cx="857707" cy="181051"/>
          </a:xfrm>
          <a:prstGeom prst="rect">
            <a:avLst/>
          </a:prstGeom>
          <a:noFill/>
          <a:ln/>
        </p:spPr>
        <p:txBody>
          <a:bodyPr wrap="square" lIns="0" tIns="0" rIns="0" bIns="0" rtlCol="0" anchor="ctr"/>
          <a:lstStyle/>
          <a:p>
            <a:pPr marL="0" indent="0" algn="ctr">
              <a:buNone/>
            </a:pPr>
            <a:r>
              <a:rPr lang="en-US" sz="1200" dirty="0">
                <a:solidFill>
                  <a:srgbClr val="2C3E50"/>
                </a:solidFill>
                <a:latin typeface="Raleway" pitchFamily="34" charset="0"/>
                <a:ea typeface="Raleway" pitchFamily="34" charset="-122"/>
                <a:cs typeface="Raleway" pitchFamily="34" charset="-120"/>
              </a:rPr>
              <a:t>2025-2028</a:t>
            </a:r>
            <a:endParaRPr lang="en-US" sz="1200" dirty="0"/>
          </a:p>
        </p:txBody>
      </p:sp>
      <p:sp>
        <p:nvSpPr>
          <p:cNvPr id="161" name="Text 159"/>
          <p:cNvSpPr txBox="1"/>
          <p:nvPr/>
        </p:nvSpPr>
        <p:spPr>
          <a:xfrm>
            <a:off x="16758209" y="13992149"/>
            <a:ext cx="295351" cy="181051"/>
          </a:xfrm>
          <a:prstGeom prst="rect">
            <a:avLst/>
          </a:prstGeom>
          <a:noFill/>
          <a:ln/>
        </p:spPr>
        <p:txBody>
          <a:bodyPr wrap="square" lIns="0" tIns="0" rIns="0" bIns="0" rtlCol="0" anchor="ctr"/>
          <a:lstStyle/>
          <a:p>
            <a:pPr marL="0" indent="0" algn="ctr">
              <a:buNone/>
            </a:pPr>
            <a:r>
              <a:rPr lang="en-US" sz="1200" dirty="0">
                <a:solidFill>
                  <a:srgbClr val="2C3E50"/>
                </a:solidFill>
                <a:latin typeface="Raleway" pitchFamily="34" charset="0"/>
                <a:ea typeface="Raleway" pitchFamily="34" charset="-122"/>
                <a:cs typeface="Raleway" pitchFamily="34" charset="-120"/>
              </a:rPr>
              <a:t>30</a:t>
            </a:r>
            <a:endParaRPr lang="en-US" sz="1200" dirty="0"/>
          </a:p>
        </p:txBody>
      </p:sp>
      <p:sp>
        <p:nvSpPr>
          <p:cNvPr id="162" name="Shape 160"/>
          <p:cNvSpPr/>
          <p:nvPr/>
        </p:nvSpPr>
        <p:spPr>
          <a:xfrm>
            <a:off x="385877" y="6215177"/>
            <a:ext cx="17516246" cy="466344"/>
          </a:xfrm>
          <a:prstGeom prst="rect">
            <a:avLst/>
          </a:prstGeom>
          <a:solidFill>
            <a:srgbClr val="DBEAFE"/>
          </a:solidFill>
          <a:ln/>
        </p:spPr>
      </p:sp>
      <p:sp>
        <p:nvSpPr>
          <p:cNvPr id="163" name="Shape 161"/>
          <p:cNvSpPr/>
          <p:nvPr/>
        </p:nvSpPr>
        <p:spPr>
          <a:xfrm>
            <a:off x="385877" y="6672377"/>
            <a:ext cx="17516246" cy="9144"/>
          </a:xfrm>
          <a:prstGeom prst="rect">
            <a:avLst/>
          </a:prstGeom>
          <a:solidFill>
            <a:srgbClr val="E5E7EB"/>
          </a:solidFill>
          <a:ln/>
        </p:spPr>
      </p:sp>
      <p:sp>
        <p:nvSpPr>
          <p:cNvPr id="164" name="Text 162"/>
          <p:cNvSpPr txBox="1"/>
          <p:nvPr/>
        </p:nvSpPr>
        <p:spPr>
          <a:xfrm>
            <a:off x="543154" y="6353251"/>
            <a:ext cx="1828800" cy="181051"/>
          </a:xfrm>
          <a:prstGeom prst="rect">
            <a:avLst/>
          </a:prstGeom>
          <a:noFill/>
          <a:ln/>
        </p:spPr>
        <p:txBody>
          <a:bodyPr wrap="square" lIns="0" tIns="0" rIns="0" bIns="0" rtlCol="0" anchor="ctr"/>
          <a:lstStyle/>
          <a:p>
            <a:pPr marL="0" indent="0" algn="l">
              <a:buNone/>
            </a:pPr>
            <a:r>
              <a:rPr lang="en-US" sz="1200" b="1" dirty="0">
                <a:solidFill>
                  <a:srgbClr val="2C3E50"/>
                </a:solidFill>
                <a:latin typeface="Raleway" pitchFamily="34" charset="0"/>
                <a:ea typeface="Raleway" pitchFamily="34" charset="-122"/>
                <a:cs typeface="Raleway" pitchFamily="34" charset="-120"/>
              </a:rPr>
              <a:t>AXE 2: ESPACE CIVIQUE</a:t>
            </a:r>
            <a:endParaRPr lang="en-US" sz="1200" dirty="0"/>
          </a:p>
        </p:txBody>
      </p:sp>
      <p:sp>
        <p:nvSpPr>
          <p:cNvPr id="165" name="Shape 163"/>
          <p:cNvSpPr/>
          <p:nvPr/>
        </p:nvSpPr>
        <p:spPr>
          <a:xfrm>
            <a:off x="385877" y="8529523"/>
            <a:ext cx="17516246" cy="466344"/>
          </a:xfrm>
          <a:prstGeom prst="rect">
            <a:avLst/>
          </a:prstGeom>
          <a:solidFill>
            <a:srgbClr val="EDE9FE"/>
          </a:solidFill>
          <a:ln/>
        </p:spPr>
      </p:sp>
      <p:sp>
        <p:nvSpPr>
          <p:cNvPr id="166" name="Shape 164"/>
          <p:cNvSpPr/>
          <p:nvPr/>
        </p:nvSpPr>
        <p:spPr>
          <a:xfrm>
            <a:off x="385877" y="8986723"/>
            <a:ext cx="17516246" cy="9144"/>
          </a:xfrm>
          <a:prstGeom prst="rect">
            <a:avLst/>
          </a:prstGeom>
          <a:solidFill>
            <a:srgbClr val="E5E7EB"/>
          </a:solidFill>
          <a:ln/>
        </p:spPr>
      </p:sp>
      <p:sp>
        <p:nvSpPr>
          <p:cNvPr id="167" name="Text 165"/>
          <p:cNvSpPr txBox="1"/>
          <p:nvPr/>
        </p:nvSpPr>
        <p:spPr>
          <a:xfrm>
            <a:off x="543154" y="8667598"/>
            <a:ext cx="1914754" cy="181051"/>
          </a:xfrm>
          <a:prstGeom prst="rect">
            <a:avLst/>
          </a:prstGeom>
          <a:noFill/>
          <a:ln/>
        </p:spPr>
        <p:txBody>
          <a:bodyPr wrap="square" lIns="0" tIns="0" rIns="0" bIns="0" rtlCol="0" anchor="ctr"/>
          <a:lstStyle/>
          <a:p>
            <a:pPr marL="0" indent="0" algn="l">
              <a:buNone/>
            </a:pPr>
            <a:r>
              <a:rPr lang="en-US" sz="1200" b="1" dirty="0">
                <a:solidFill>
                  <a:srgbClr val="2C3E50"/>
                </a:solidFill>
                <a:latin typeface="Raleway" pitchFamily="34" charset="0"/>
                <a:ea typeface="Raleway" pitchFamily="34" charset="-122"/>
                <a:cs typeface="Raleway" pitchFamily="34" charset="-120"/>
              </a:rPr>
              <a:t>AXE 3: DROITS HUMAINS</a:t>
            </a:r>
            <a:endParaRPr lang="en-US" sz="1200" dirty="0"/>
          </a:p>
        </p:txBody>
      </p:sp>
      <p:sp>
        <p:nvSpPr>
          <p:cNvPr id="168" name="Shape 166"/>
          <p:cNvSpPr/>
          <p:nvPr/>
        </p:nvSpPr>
        <p:spPr>
          <a:xfrm>
            <a:off x="385877" y="9920326"/>
            <a:ext cx="17516246" cy="466344"/>
          </a:xfrm>
          <a:prstGeom prst="rect">
            <a:avLst/>
          </a:prstGeom>
          <a:solidFill>
            <a:srgbClr val="FEF3C7"/>
          </a:solidFill>
          <a:ln/>
        </p:spPr>
      </p:sp>
      <p:sp>
        <p:nvSpPr>
          <p:cNvPr id="169" name="Shape 167"/>
          <p:cNvSpPr/>
          <p:nvPr/>
        </p:nvSpPr>
        <p:spPr>
          <a:xfrm>
            <a:off x="385877" y="10377526"/>
            <a:ext cx="17516246" cy="9144"/>
          </a:xfrm>
          <a:prstGeom prst="rect">
            <a:avLst/>
          </a:prstGeom>
          <a:solidFill>
            <a:srgbClr val="E5E7EB"/>
          </a:solidFill>
          <a:ln/>
        </p:spPr>
      </p:sp>
      <p:sp>
        <p:nvSpPr>
          <p:cNvPr id="170" name="Text 168"/>
          <p:cNvSpPr txBox="1"/>
          <p:nvPr/>
        </p:nvSpPr>
        <p:spPr>
          <a:xfrm>
            <a:off x="543154" y="10058400"/>
            <a:ext cx="2296058" cy="181051"/>
          </a:xfrm>
          <a:prstGeom prst="rect">
            <a:avLst/>
          </a:prstGeom>
          <a:noFill/>
          <a:ln/>
        </p:spPr>
        <p:txBody>
          <a:bodyPr wrap="square" lIns="0" tIns="0" rIns="0" bIns="0" rtlCol="0" anchor="ctr"/>
          <a:lstStyle/>
          <a:p>
            <a:pPr marL="0" indent="0" algn="l">
              <a:buNone/>
            </a:pPr>
            <a:r>
              <a:rPr lang="en-US" sz="1200" b="1" dirty="0">
                <a:solidFill>
                  <a:srgbClr val="2C3E50"/>
                </a:solidFill>
                <a:latin typeface="Raleway" pitchFamily="34" charset="0"/>
                <a:ea typeface="Raleway" pitchFamily="34" charset="-122"/>
                <a:cs typeface="Raleway" pitchFamily="34" charset="-120"/>
              </a:rPr>
              <a:t>AXE 4: JUSTICE ÉCONOMIQUE</a:t>
            </a:r>
            <a:endParaRPr lang="en-US" sz="1200" dirty="0"/>
          </a:p>
        </p:txBody>
      </p:sp>
      <p:sp>
        <p:nvSpPr>
          <p:cNvPr id="171" name="Shape 169"/>
          <p:cNvSpPr/>
          <p:nvPr/>
        </p:nvSpPr>
        <p:spPr>
          <a:xfrm>
            <a:off x="385877" y="12234672"/>
            <a:ext cx="17516246" cy="466344"/>
          </a:xfrm>
          <a:prstGeom prst="rect">
            <a:avLst/>
          </a:prstGeom>
          <a:solidFill>
            <a:srgbClr val="FCE7F3"/>
          </a:solidFill>
          <a:ln/>
        </p:spPr>
      </p:sp>
      <p:sp>
        <p:nvSpPr>
          <p:cNvPr id="172" name="Shape 170"/>
          <p:cNvSpPr/>
          <p:nvPr/>
        </p:nvSpPr>
        <p:spPr>
          <a:xfrm>
            <a:off x="385877" y="12691872"/>
            <a:ext cx="17516246" cy="9144"/>
          </a:xfrm>
          <a:prstGeom prst="rect">
            <a:avLst/>
          </a:prstGeom>
          <a:solidFill>
            <a:srgbClr val="E5E7EB"/>
          </a:solidFill>
          <a:ln/>
        </p:spPr>
      </p:sp>
      <p:sp>
        <p:nvSpPr>
          <p:cNvPr id="173" name="Text 171"/>
          <p:cNvSpPr txBox="1"/>
          <p:nvPr/>
        </p:nvSpPr>
        <p:spPr>
          <a:xfrm>
            <a:off x="543154" y="12372746"/>
            <a:ext cx="2009851" cy="181051"/>
          </a:xfrm>
          <a:prstGeom prst="rect">
            <a:avLst/>
          </a:prstGeom>
          <a:noFill/>
          <a:ln/>
        </p:spPr>
        <p:txBody>
          <a:bodyPr wrap="square" lIns="0" tIns="0" rIns="0" bIns="0" rtlCol="0" anchor="ctr"/>
          <a:lstStyle/>
          <a:p>
            <a:pPr marL="0" indent="0" algn="l">
              <a:buNone/>
            </a:pPr>
            <a:r>
              <a:rPr lang="en-US" sz="1200" b="1" dirty="0">
                <a:solidFill>
                  <a:srgbClr val="2C3E50"/>
                </a:solidFill>
                <a:latin typeface="Raleway" pitchFamily="34" charset="0"/>
                <a:ea typeface="Raleway" pitchFamily="34" charset="-122"/>
                <a:cs typeface="Raleway" pitchFamily="34" charset="-120"/>
              </a:rPr>
              <a:t>AXE 5: ÉGALITÉ DE GENRE</a:t>
            </a:r>
            <a:endParaRPr lang="en-US" sz="1200" dirty="0"/>
          </a:p>
        </p:txBody>
      </p:sp>
      <p:sp>
        <p:nvSpPr>
          <p:cNvPr id="174" name="Shape 172"/>
          <p:cNvSpPr/>
          <p:nvPr/>
        </p:nvSpPr>
        <p:spPr>
          <a:xfrm>
            <a:off x="385877" y="14549018"/>
            <a:ext cx="17516246" cy="466344"/>
          </a:xfrm>
          <a:prstGeom prst="rect">
            <a:avLst/>
          </a:prstGeom>
          <a:solidFill>
            <a:srgbClr val="E5E7EB"/>
          </a:solidFill>
          <a:ln/>
        </p:spPr>
      </p:sp>
      <p:sp>
        <p:nvSpPr>
          <p:cNvPr id="175" name="Text 173"/>
          <p:cNvSpPr txBox="1"/>
          <p:nvPr/>
        </p:nvSpPr>
        <p:spPr>
          <a:xfrm>
            <a:off x="543154" y="14688007"/>
            <a:ext cx="600761" cy="181051"/>
          </a:xfrm>
          <a:prstGeom prst="rect">
            <a:avLst/>
          </a:prstGeom>
          <a:noFill/>
          <a:ln/>
        </p:spPr>
        <p:txBody>
          <a:bodyPr wrap="square" lIns="0" tIns="0" rIns="0" bIns="0" rtlCol="0" anchor="ctr"/>
          <a:lstStyle/>
          <a:p>
            <a:pPr marL="0" indent="0" algn="l">
              <a:buNone/>
            </a:pPr>
            <a:r>
              <a:rPr lang="en-US" sz="1200" b="1" dirty="0">
                <a:solidFill>
                  <a:srgbClr val="2C3E50"/>
                </a:solidFill>
                <a:latin typeface="Raleway" pitchFamily="34" charset="0"/>
                <a:ea typeface="Raleway" pitchFamily="34" charset="-122"/>
                <a:cs typeface="Raleway" pitchFamily="34" charset="-120"/>
              </a:rPr>
              <a:t>TOTAL</a:t>
            </a:r>
            <a:endParaRPr lang="en-US" sz="1200" dirty="0"/>
          </a:p>
        </p:txBody>
      </p:sp>
      <p:sp>
        <p:nvSpPr>
          <p:cNvPr id="176" name="Text 174"/>
          <p:cNvSpPr txBox="1"/>
          <p:nvPr/>
        </p:nvSpPr>
        <p:spPr>
          <a:xfrm>
            <a:off x="16447313" y="14688007"/>
            <a:ext cx="914400" cy="181051"/>
          </a:xfrm>
          <a:prstGeom prst="rect">
            <a:avLst/>
          </a:prstGeom>
          <a:noFill/>
          <a:ln/>
        </p:spPr>
        <p:txBody>
          <a:bodyPr wrap="square" lIns="0" tIns="0" rIns="0" bIns="0" rtlCol="0" anchor="ctr"/>
          <a:lstStyle/>
          <a:p>
            <a:pPr marL="0" indent="0" algn="ctr">
              <a:buNone/>
            </a:pPr>
            <a:r>
              <a:rPr lang="en-US" sz="1200" b="1" dirty="0">
                <a:solidFill>
                  <a:srgbClr val="2C3E50"/>
                </a:solidFill>
                <a:latin typeface="Raleway" pitchFamily="34" charset="0"/>
                <a:ea typeface="Raleway" pitchFamily="34" charset="-122"/>
                <a:cs typeface="Raleway" pitchFamily="34" charset="-120"/>
              </a:rPr>
              <a:t>455 MFCFA</a:t>
            </a:r>
            <a:endParaRPr lang="en-US" sz="1200" dirty="0"/>
          </a:p>
        </p:txBody>
      </p:sp>
      <p:sp>
        <p:nvSpPr>
          <p:cNvPr id="177" name="Text 175"/>
          <p:cNvSpPr txBox="1"/>
          <p:nvPr/>
        </p:nvSpPr>
        <p:spPr>
          <a:xfrm>
            <a:off x="381305" y="15335402"/>
            <a:ext cx="4849063" cy="277063"/>
          </a:xfrm>
          <a:prstGeom prst="rect">
            <a:avLst/>
          </a:prstGeom>
          <a:noFill/>
          <a:ln/>
        </p:spPr>
        <p:txBody>
          <a:bodyPr wrap="square" lIns="0" tIns="0" rIns="0" bIns="0" rtlCol="0" anchor="ctr"/>
          <a:lstStyle/>
          <a:p>
            <a:pPr marL="0" indent="0" algn="l">
              <a:buNone/>
            </a:pPr>
            <a:r>
              <a:rPr lang="en-US" sz="1800" b="1" dirty="0">
                <a:solidFill>
                  <a:srgbClr val="2C3E50"/>
                </a:solidFill>
                <a:latin typeface="Montserrat" pitchFamily="34" charset="0"/>
                <a:ea typeface="Montserrat" pitchFamily="34" charset="-122"/>
                <a:cs typeface="Montserrat" pitchFamily="34" charset="-120"/>
              </a:rPr>
              <a:t>Calendrier de mise en œuvre 2025-2028</a:t>
            </a:r>
            <a:endParaRPr lang="en-US" sz="1800" dirty="0"/>
          </a:p>
        </p:txBody>
      </p:sp>
      <p:sp>
        <p:nvSpPr>
          <p:cNvPr id="178" name="Shape 176"/>
          <p:cNvSpPr/>
          <p:nvPr/>
        </p:nvSpPr>
        <p:spPr>
          <a:xfrm>
            <a:off x="381305" y="15782544"/>
            <a:ext cx="17526305" cy="4248302"/>
          </a:xfrm>
          <a:prstGeom prst="roundRect">
            <a:avLst>
              <a:gd name="adj" fmla="val 386"/>
            </a:avLst>
          </a:prstGeom>
          <a:solidFill>
            <a:srgbClr val="FFFFFF"/>
          </a:solidFill>
          <a:ln/>
          <a:effectLst>
            <a:outerShdw blurRad="12700" dist="12700" dir="16200000" algn="bl" rotWithShape="0">
              <a:srgbClr val="000000">
                <a:alpha val="75000"/>
              </a:srgbClr>
            </a:outerShdw>
          </a:effectLst>
        </p:spPr>
      </p:sp>
      <p:sp>
        <p:nvSpPr>
          <p:cNvPr id="179" name="Shape 177"/>
          <p:cNvSpPr/>
          <p:nvPr/>
        </p:nvSpPr>
        <p:spPr>
          <a:xfrm>
            <a:off x="533095" y="16306495"/>
            <a:ext cx="3057754" cy="19202"/>
          </a:xfrm>
          <a:prstGeom prst="rect">
            <a:avLst/>
          </a:prstGeom>
          <a:solidFill>
            <a:srgbClr val="E5E7EB"/>
          </a:solidFill>
          <a:ln/>
        </p:spPr>
      </p:sp>
      <p:sp>
        <p:nvSpPr>
          <p:cNvPr id="180" name="Shape 178"/>
          <p:cNvSpPr/>
          <p:nvPr/>
        </p:nvSpPr>
        <p:spPr>
          <a:xfrm>
            <a:off x="533095" y="16707002"/>
            <a:ext cx="3057754" cy="19202"/>
          </a:xfrm>
          <a:prstGeom prst="rect">
            <a:avLst/>
          </a:prstGeom>
          <a:solidFill>
            <a:srgbClr val="E5E7EB"/>
          </a:solidFill>
          <a:ln/>
        </p:spPr>
      </p:sp>
      <p:sp>
        <p:nvSpPr>
          <p:cNvPr id="181" name="Text 179"/>
          <p:cNvSpPr txBox="1"/>
          <p:nvPr/>
        </p:nvSpPr>
        <p:spPr>
          <a:xfrm>
            <a:off x="647395" y="16030346"/>
            <a:ext cx="752551" cy="181051"/>
          </a:xfrm>
          <a:prstGeom prst="rect">
            <a:avLst/>
          </a:prstGeom>
          <a:noFill/>
          <a:ln/>
        </p:spPr>
        <p:txBody>
          <a:bodyPr wrap="square" lIns="0" tIns="0" rIns="0" bIns="0" rtlCol="0" anchor="ctr"/>
          <a:lstStyle/>
          <a:p>
            <a:pPr marL="0" indent="0" algn="l">
              <a:buNone/>
            </a:pPr>
            <a:r>
              <a:rPr lang="en-US" sz="1200" b="1" dirty="0">
                <a:solidFill>
                  <a:srgbClr val="2C3E50"/>
                </a:solidFill>
                <a:latin typeface="Raleway" pitchFamily="34" charset="0"/>
                <a:ea typeface="Raleway" pitchFamily="34" charset="-122"/>
                <a:cs typeface="Raleway" pitchFamily="34" charset="-120"/>
              </a:rPr>
              <a:t>Activités</a:t>
            </a:r>
            <a:endParaRPr lang="en-US" sz="1200" dirty="0"/>
          </a:p>
        </p:txBody>
      </p:sp>
      <p:sp>
        <p:nvSpPr>
          <p:cNvPr id="182" name="Shape 180"/>
          <p:cNvSpPr/>
          <p:nvPr/>
        </p:nvSpPr>
        <p:spPr>
          <a:xfrm>
            <a:off x="3582619" y="15935249"/>
            <a:ext cx="3543300" cy="390449"/>
          </a:xfrm>
          <a:prstGeom prst="rect">
            <a:avLst/>
          </a:prstGeom>
          <a:solidFill>
            <a:srgbClr val="1ABC9C">
              <a:alpha val="30000"/>
            </a:srgbClr>
          </a:solidFill>
          <a:ln/>
        </p:spPr>
      </p:sp>
      <p:sp>
        <p:nvSpPr>
          <p:cNvPr id="183" name="Shape 181"/>
          <p:cNvSpPr/>
          <p:nvPr/>
        </p:nvSpPr>
        <p:spPr>
          <a:xfrm>
            <a:off x="3582619" y="16306495"/>
            <a:ext cx="3543300" cy="19202"/>
          </a:xfrm>
          <a:prstGeom prst="rect">
            <a:avLst/>
          </a:prstGeom>
          <a:solidFill>
            <a:srgbClr val="E5E7EB"/>
          </a:solidFill>
          <a:ln/>
        </p:spPr>
      </p:sp>
      <p:sp>
        <p:nvSpPr>
          <p:cNvPr id="184" name="Text 182"/>
          <p:cNvSpPr txBox="1"/>
          <p:nvPr/>
        </p:nvSpPr>
        <p:spPr>
          <a:xfrm>
            <a:off x="5179162" y="16030346"/>
            <a:ext cx="467258" cy="181051"/>
          </a:xfrm>
          <a:prstGeom prst="rect">
            <a:avLst/>
          </a:prstGeom>
          <a:noFill/>
          <a:ln/>
        </p:spPr>
        <p:txBody>
          <a:bodyPr wrap="square" lIns="0" tIns="0" rIns="0" bIns="0" rtlCol="0" anchor="ctr"/>
          <a:lstStyle/>
          <a:p>
            <a:pPr marL="0" indent="0" algn="ctr">
              <a:buNone/>
            </a:pPr>
            <a:r>
              <a:rPr lang="en-US" sz="1200" b="1" dirty="0">
                <a:solidFill>
                  <a:srgbClr val="2C3E50"/>
                </a:solidFill>
                <a:latin typeface="Raleway" pitchFamily="34" charset="0"/>
                <a:ea typeface="Raleway" pitchFamily="34" charset="-122"/>
                <a:cs typeface="Raleway" pitchFamily="34" charset="-120"/>
              </a:rPr>
              <a:t>2025</a:t>
            </a:r>
            <a:endParaRPr lang="en-US" sz="1200" dirty="0"/>
          </a:p>
        </p:txBody>
      </p:sp>
      <p:sp>
        <p:nvSpPr>
          <p:cNvPr id="185" name="Shape 183"/>
          <p:cNvSpPr/>
          <p:nvPr/>
        </p:nvSpPr>
        <p:spPr>
          <a:xfrm>
            <a:off x="7125005" y="15935249"/>
            <a:ext cx="3543300" cy="390449"/>
          </a:xfrm>
          <a:prstGeom prst="rect">
            <a:avLst/>
          </a:prstGeom>
          <a:solidFill>
            <a:srgbClr val="2E86C1">
              <a:alpha val="30000"/>
            </a:srgbClr>
          </a:solidFill>
          <a:ln/>
        </p:spPr>
      </p:sp>
      <p:sp>
        <p:nvSpPr>
          <p:cNvPr id="186" name="Shape 184"/>
          <p:cNvSpPr/>
          <p:nvPr/>
        </p:nvSpPr>
        <p:spPr>
          <a:xfrm>
            <a:off x="7125005" y="16306495"/>
            <a:ext cx="3543300" cy="19202"/>
          </a:xfrm>
          <a:prstGeom prst="rect">
            <a:avLst/>
          </a:prstGeom>
          <a:solidFill>
            <a:srgbClr val="E5E7EB"/>
          </a:solidFill>
          <a:ln/>
        </p:spPr>
      </p:sp>
      <p:sp>
        <p:nvSpPr>
          <p:cNvPr id="187" name="Text 185"/>
          <p:cNvSpPr txBox="1"/>
          <p:nvPr/>
        </p:nvSpPr>
        <p:spPr>
          <a:xfrm>
            <a:off x="8717890" y="16030346"/>
            <a:ext cx="476402" cy="181051"/>
          </a:xfrm>
          <a:prstGeom prst="rect">
            <a:avLst/>
          </a:prstGeom>
          <a:noFill/>
          <a:ln/>
        </p:spPr>
        <p:txBody>
          <a:bodyPr wrap="square" lIns="0" tIns="0" rIns="0" bIns="0" rtlCol="0" anchor="ctr"/>
          <a:lstStyle/>
          <a:p>
            <a:pPr marL="0" indent="0" algn="ctr">
              <a:buNone/>
            </a:pPr>
            <a:r>
              <a:rPr lang="en-US" sz="1200" b="1" dirty="0">
                <a:solidFill>
                  <a:srgbClr val="2C3E50"/>
                </a:solidFill>
                <a:latin typeface="Raleway" pitchFamily="34" charset="0"/>
                <a:ea typeface="Raleway" pitchFamily="34" charset="-122"/>
                <a:cs typeface="Raleway" pitchFamily="34" charset="-120"/>
              </a:rPr>
              <a:t>2026</a:t>
            </a:r>
            <a:endParaRPr lang="en-US" sz="1200" dirty="0"/>
          </a:p>
        </p:txBody>
      </p:sp>
      <p:sp>
        <p:nvSpPr>
          <p:cNvPr id="188" name="Shape 186"/>
          <p:cNvSpPr/>
          <p:nvPr/>
        </p:nvSpPr>
        <p:spPr>
          <a:xfrm>
            <a:off x="10668305" y="15935249"/>
            <a:ext cx="3543300" cy="390449"/>
          </a:xfrm>
          <a:prstGeom prst="rect">
            <a:avLst/>
          </a:prstGeom>
          <a:solidFill>
            <a:srgbClr val="9B59B6">
              <a:alpha val="30000"/>
            </a:srgbClr>
          </a:solidFill>
          <a:ln/>
        </p:spPr>
      </p:sp>
      <p:sp>
        <p:nvSpPr>
          <p:cNvPr id="189" name="Shape 187"/>
          <p:cNvSpPr/>
          <p:nvPr/>
        </p:nvSpPr>
        <p:spPr>
          <a:xfrm>
            <a:off x="10668305" y="16306495"/>
            <a:ext cx="3543300" cy="19202"/>
          </a:xfrm>
          <a:prstGeom prst="rect">
            <a:avLst/>
          </a:prstGeom>
          <a:solidFill>
            <a:srgbClr val="E5E7EB"/>
          </a:solidFill>
          <a:ln/>
        </p:spPr>
      </p:sp>
      <p:sp>
        <p:nvSpPr>
          <p:cNvPr id="190" name="Text 188"/>
          <p:cNvSpPr txBox="1"/>
          <p:nvPr/>
        </p:nvSpPr>
        <p:spPr>
          <a:xfrm>
            <a:off x="12263933" y="16030346"/>
            <a:ext cx="467258" cy="181051"/>
          </a:xfrm>
          <a:prstGeom prst="rect">
            <a:avLst/>
          </a:prstGeom>
          <a:noFill/>
          <a:ln/>
        </p:spPr>
        <p:txBody>
          <a:bodyPr wrap="square" lIns="0" tIns="0" rIns="0" bIns="0" rtlCol="0" anchor="ctr"/>
          <a:lstStyle/>
          <a:p>
            <a:pPr marL="0" indent="0" algn="ctr">
              <a:buNone/>
            </a:pPr>
            <a:r>
              <a:rPr lang="en-US" sz="1200" b="1" dirty="0">
                <a:solidFill>
                  <a:srgbClr val="2C3E50"/>
                </a:solidFill>
                <a:latin typeface="Raleway" pitchFamily="34" charset="0"/>
                <a:ea typeface="Raleway" pitchFamily="34" charset="-122"/>
                <a:cs typeface="Raleway" pitchFamily="34" charset="-120"/>
              </a:rPr>
              <a:t>2027</a:t>
            </a:r>
            <a:endParaRPr lang="en-US" sz="1200" dirty="0"/>
          </a:p>
        </p:txBody>
      </p:sp>
      <p:sp>
        <p:nvSpPr>
          <p:cNvPr id="191" name="Shape 189"/>
          <p:cNvSpPr/>
          <p:nvPr/>
        </p:nvSpPr>
        <p:spPr>
          <a:xfrm>
            <a:off x="14210690" y="15935249"/>
            <a:ext cx="3552444" cy="390449"/>
          </a:xfrm>
          <a:prstGeom prst="rect">
            <a:avLst/>
          </a:prstGeom>
          <a:solidFill>
            <a:srgbClr val="F1C40F">
              <a:alpha val="30000"/>
            </a:srgbClr>
          </a:solidFill>
          <a:ln/>
        </p:spPr>
      </p:sp>
      <p:sp>
        <p:nvSpPr>
          <p:cNvPr id="192" name="Shape 190"/>
          <p:cNvSpPr/>
          <p:nvPr/>
        </p:nvSpPr>
        <p:spPr>
          <a:xfrm>
            <a:off x="14210690" y="16306495"/>
            <a:ext cx="3552444" cy="19202"/>
          </a:xfrm>
          <a:prstGeom prst="rect">
            <a:avLst/>
          </a:prstGeom>
          <a:solidFill>
            <a:srgbClr val="E5E7EB"/>
          </a:solidFill>
          <a:ln/>
        </p:spPr>
      </p:sp>
      <p:sp>
        <p:nvSpPr>
          <p:cNvPr id="193" name="Text 191"/>
          <p:cNvSpPr txBox="1"/>
          <p:nvPr/>
        </p:nvSpPr>
        <p:spPr>
          <a:xfrm>
            <a:off x="15803575" y="16030346"/>
            <a:ext cx="476402" cy="181051"/>
          </a:xfrm>
          <a:prstGeom prst="rect">
            <a:avLst/>
          </a:prstGeom>
          <a:noFill/>
          <a:ln/>
        </p:spPr>
        <p:txBody>
          <a:bodyPr wrap="square" lIns="0" tIns="0" rIns="0" bIns="0" rtlCol="0" anchor="ctr"/>
          <a:lstStyle/>
          <a:p>
            <a:pPr marL="0" indent="0" algn="ctr">
              <a:buNone/>
            </a:pPr>
            <a:r>
              <a:rPr lang="en-US" sz="1200" b="1" dirty="0">
                <a:solidFill>
                  <a:srgbClr val="2C3E50"/>
                </a:solidFill>
                <a:latin typeface="Raleway" pitchFamily="34" charset="0"/>
                <a:ea typeface="Raleway" pitchFamily="34" charset="-122"/>
                <a:cs typeface="Raleway" pitchFamily="34" charset="-120"/>
              </a:rPr>
              <a:t>2028</a:t>
            </a:r>
            <a:endParaRPr lang="en-US" sz="1200" dirty="0"/>
          </a:p>
        </p:txBody>
      </p:sp>
      <p:sp>
        <p:nvSpPr>
          <p:cNvPr id="194" name="Shape 192"/>
          <p:cNvSpPr/>
          <p:nvPr/>
        </p:nvSpPr>
        <p:spPr>
          <a:xfrm>
            <a:off x="3582619" y="16707002"/>
            <a:ext cx="886054" cy="19202"/>
          </a:xfrm>
          <a:prstGeom prst="rect">
            <a:avLst/>
          </a:prstGeom>
          <a:solidFill>
            <a:srgbClr val="E5E7EB"/>
          </a:solidFill>
          <a:ln/>
        </p:spPr>
      </p:sp>
      <p:sp>
        <p:nvSpPr>
          <p:cNvPr id="195" name="Shape 193"/>
          <p:cNvSpPr/>
          <p:nvPr/>
        </p:nvSpPr>
        <p:spPr>
          <a:xfrm>
            <a:off x="4468673" y="16707002"/>
            <a:ext cx="886054" cy="19202"/>
          </a:xfrm>
          <a:prstGeom prst="rect">
            <a:avLst/>
          </a:prstGeom>
          <a:solidFill>
            <a:srgbClr val="E5E7EB"/>
          </a:solidFill>
          <a:ln/>
        </p:spPr>
      </p:sp>
      <p:sp>
        <p:nvSpPr>
          <p:cNvPr id="196" name="Shape 194"/>
          <p:cNvSpPr/>
          <p:nvPr/>
        </p:nvSpPr>
        <p:spPr>
          <a:xfrm>
            <a:off x="5353812" y="16707002"/>
            <a:ext cx="886054" cy="19202"/>
          </a:xfrm>
          <a:prstGeom prst="rect">
            <a:avLst/>
          </a:prstGeom>
          <a:solidFill>
            <a:srgbClr val="E5E7EB"/>
          </a:solidFill>
          <a:ln/>
        </p:spPr>
      </p:sp>
      <p:sp>
        <p:nvSpPr>
          <p:cNvPr id="197" name="Shape 195"/>
          <p:cNvSpPr/>
          <p:nvPr/>
        </p:nvSpPr>
        <p:spPr>
          <a:xfrm>
            <a:off x="6239866" y="16707002"/>
            <a:ext cx="886054" cy="19202"/>
          </a:xfrm>
          <a:prstGeom prst="rect">
            <a:avLst/>
          </a:prstGeom>
          <a:solidFill>
            <a:srgbClr val="E5E7EB"/>
          </a:solidFill>
          <a:ln/>
        </p:spPr>
      </p:sp>
      <p:sp>
        <p:nvSpPr>
          <p:cNvPr id="198" name="Shape 196"/>
          <p:cNvSpPr/>
          <p:nvPr/>
        </p:nvSpPr>
        <p:spPr>
          <a:xfrm>
            <a:off x="7125005" y="16707002"/>
            <a:ext cx="886054" cy="19202"/>
          </a:xfrm>
          <a:prstGeom prst="rect">
            <a:avLst/>
          </a:prstGeom>
          <a:solidFill>
            <a:srgbClr val="E5E7EB"/>
          </a:solidFill>
          <a:ln/>
        </p:spPr>
      </p:sp>
      <p:sp>
        <p:nvSpPr>
          <p:cNvPr id="199" name="Shape 197"/>
          <p:cNvSpPr/>
          <p:nvPr/>
        </p:nvSpPr>
        <p:spPr>
          <a:xfrm>
            <a:off x="8011058" y="16707002"/>
            <a:ext cx="886054" cy="19202"/>
          </a:xfrm>
          <a:prstGeom prst="rect">
            <a:avLst/>
          </a:prstGeom>
          <a:solidFill>
            <a:srgbClr val="E5E7EB"/>
          </a:solidFill>
          <a:ln/>
        </p:spPr>
      </p:sp>
      <p:sp>
        <p:nvSpPr>
          <p:cNvPr id="200" name="Shape 198"/>
          <p:cNvSpPr/>
          <p:nvPr/>
        </p:nvSpPr>
        <p:spPr>
          <a:xfrm>
            <a:off x="8896198" y="16707002"/>
            <a:ext cx="886054" cy="19202"/>
          </a:xfrm>
          <a:prstGeom prst="rect">
            <a:avLst/>
          </a:prstGeom>
          <a:solidFill>
            <a:srgbClr val="E5E7EB"/>
          </a:solidFill>
          <a:ln/>
        </p:spPr>
      </p:sp>
      <p:sp>
        <p:nvSpPr>
          <p:cNvPr id="201" name="Shape 199"/>
          <p:cNvSpPr/>
          <p:nvPr/>
        </p:nvSpPr>
        <p:spPr>
          <a:xfrm>
            <a:off x="9782251" y="16707002"/>
            <a:ext cx="886054" cy="19202"/>
          </a:xfrm>
          <a:prstGeom prst="rect">
            <a:avLst/>
          </a:prstGeom>
          <a:solidFill>
            <a:srgbClr val="E5E7EB"/>
          </a:solidFill>
          <a:ln/>
        </p:spPr>
      </p:sp>
      <p:sp>
        <p:nvSpPr>
          <p:cNvPr id="202" name="Shape 200"/>
          <p:cNvSpPr/>
          <p:nvPr/>
        </p:nvSpPr>
        <p:spPr>
          <a:xfrm>
            <a:off x="10668305" y="16707002"/>
            <a:ext cx="886054" cy="19202"/>
          </a:xfrm>
          <a:prstGeom prst="rect">
            <a:avLst/>
          </a:prstGeom>
          <a:solidFill>
            <a:srgbClr val="E5E7EB"/>
          </a:solidFill>
          <a:ln/>
        </p:spPr>
      </p:sp>
      <p:sp>
        <p:nvSpPr>
          <p:cNvPr id="203" name="Shape 201"/>
          <p:cNvSpPr/>
          <p:nvPr/>
        </p:nvSpPr>
        <p:spPr>
          <a:xfrm>
            <a:off x="11553444" y="16707002"/>
            <a:ext cx="886054" cy="19202"/>
          </a:xfrm>
          <a:prstGeom prst="rect">
            <a:avLst/>
          </a:prstGeom>
          <a:solidFill>
            <a:srgbClr val="E5E7EB"/>
          </a:solidFill>
          <a:ln/>
        </p:spPr>
      </p:sp>
      <p:sp>
        <p:nvSpPr>
          <p:cNvPr id="204" name="Shape 202"/>
          <p:cNvSpPr/>
          <p:nvPr/>
        </p:nvSpPr>
        <p:spPr>
          <a:xfrm>
            <a:off x="12439498" y="16707002"/>
            <a:ext cx="886054" cy="19202"/>
          </a:xfrm>
          <a:prstGeom prst="rect">
            <a:avLst/>
          </a:prstGeom>
          <a:solidFill>
            <a:srgbClr val="E5E7EB"/>
          </a:solidFill>
          <a:ln/>
        </p:spPr>
      </p:sp>
      <p:sp>
        <p:nvSpPr>
          <p:cNvPr id="205" name="Shape 203"/>
          <p:cNvSpPr/>
          <p:nvPr/>
        </p:nvSpPr>
        <p:spPr>
          <a:xfrm>
            <a:off x="13324637" y="16707002"/>
            <a:ext cx="886054" cy="19202"/>
          </a:xfrm>
          <a:prstGeom prst="rect">
            <a:avLst/>
          </a:prstGeom>
          <a:solidFill>
            <a:srgbClr val="E5E7EB"/>
          </a:solidFill>
          <a:ln/>
        </p:spPr>
      </p:sp>
      <p:sp>
        <p:nvSpPr>
          <p:cNvPr id="206" name="Shape 204"/>
          <p:cNvSpPr/>
          <p:nvPr/>
        </p:nvSpPr>
        <p:spPr>
          <a:xfrm>
            <a:off x="14210690" y="16707002"/>
            <a:ext cx="886054" cy="19202"/>
          </a:xfrm>
          <a:prstGeom prst="rect">
            <a:avLst/>
          </a:prstGeom>
          <a:solidFill>
            <a:srgbClr val="E5E7EB"/>
          </a:solidFill>
          <a:ln/>
        </p:spPr>
      </p:sp>
      <p:sp>
        <p:nvSpPr>
          <p:cNvPr id="207" name="Shape 205"/>
          <p:cNvSpPr/>
          <p:nvPr/>
        </p:nvSpPr>
        <p:spPr>
          <a:xfrm>
            <a:off x="15096744" y="16707002"/>
            <a:ext cx="886054" cy="19202"/>
          </a:xfrm>
          <a:prstGeom prst="rect">
            <a:avLst/>
          </a:prstGeom>
          <a:solidFill>
            <a:srgbClr val="E5E7EB"/>
          </a:solidFill>
          <a:ln/>
        </p:spPr>
      </p:sp>
      <p:sp>
        <p:nvSpPr>
          <p:cNvPr id="208" name="Shape 206"/>
          <p:cNvSpPr/>
          <p:nvPr/>
        </p:nvSpPr>
        <p:spPr>
          <a:xfrm>
            <a:off x="15981883" y="16707002"/>
            <a:ext cx="886054" cy="19202"/>
          </a:xfrm>
          <a:prstGeom prst="rect">
            <a:avLst/>
          </a:prstGeom>
          <a:solidFill>
            <a:srgbClr val="E5E7EB"/>
          </a:solidFill>
          <a:ln/>
        </p:spPr>
      </p:sp>
      <p:sp>
        <p:nvSpPr>
          <p:cNvPr id="209" name="Shape 207"/>
          <p:cNvSpPr/>
          <p:nvPr/>
        </p:nvSpPr>
        <p:spPr>
          <a:xfrm>
            <a:off x="16867937" y="16707002"/>
            <a:ext cx="895198" cy="19202"/>
          </a:xfrm>
          <a:prstGeom prst="rect">
            <a:avLst/>
          </a:prstGeom>
          <a:solidFill>
            <a:srgbClr val="E5E7EB"/>
          </a:solidFill>
          <a:ln/>
        </p:spPr>
      </p:sp>
      <p:sp>
        <p:nvSpPr>
          <p:cNvPr id="210" name="Text 208"/>
          <p:cNvSpPr txBox="1"/>
          <p:nvPr/>
        </p:nvSpPr>
        <p:spPr>
          <a:xfrm>
            <a:off x="3943807" y="16430854"/>
            <a:ext cx="286207" cy="181051"/>
          </a:xfrm>
          <a:prstGeom prst="rect">
            <a:avLst/>
          </a:prstGeom>
          <a:noFill/>
          <a:ln/>
        </p:spPr>
        <p:txBody>
          <a:bodyPr wrap="square" lIns="0" tIns="0" rIns="0" bIns="0" rtlCol="0" anchor="ctr"/>
          <a:lstStyle/>
          <a:p>
            <a:pPr marL="0" indent="0" algn="ctr">
              <a:buNone/>
            </a:pPr>
            <a:r>
              <a:rPr lang="en-US" sz="1200" b="1" dirty="0">
                <a:solidFill>
                  <a:srgbClr val="2C3E50"/>
                </a:solidFill>
                <a:latin typeface="Raleway" pitchFamily="34" charset="0"/>
                <a:ea typeface="Raleway" pitchFamily="34" charset="-122"/>
                <a:cs typeface="Raleway" pitchFamily="34" charset="-120"/>
              </a:rPr>
              <a:t>T1</a:t>
            </a:r>
            <a:endParaRPr lang="en-US" sz="1200" dirty="0"/>
          </a:p>
        </p:txBody>
      </p:sp>
      <p:sp>
        <p:nvSpPr>
          <p:cNvPr id="211" name="Text 209"/>
          <p:cNvSpPr txBox="1"/>
          <p:nvPr/>
        </p:nvSpPr>
        <p:spPr>
          <a:xfrm>
            <a:off x="4822546" y="16430854"/>
            <a:ext cx="295351" cy="181051"/>
          </a:xfrm>
          <a:prstGeom prst="rect">
            <a:avLst/>
          </a:prstGeom>
          <a:noFill/>
          <a:ln/>
        </p:spPr>
        <p:txBody>
          <a:bodyPr wrap="square" lIns="0" tIns="0" rIns="0" bIns="0" rtlCol="0" anchor="ctr"/>
          <a:lstStyle/>
          <a:p>
            <a:pPr marL="0" indent="0" algn="ctr">
              <a:buNone/>
            </a:pPr>
            <a:r>
              <a:rPr lang="en-US" sz="1200" b="1" dirty="0">
                <a:solidFill>
                  <a:srgbClr val="2C3E50"/>
                </a:solidFill>
                <a:latin typeface="Raleway" pitchFamily="34" charset="0"/>
                <a:ea typeface="Raleway" pitchFamily="34" charset="-122"/>
                <a:cs typeface="Raleway" pitchFamily="34" charset="-120"/>
              </a:rPr>
              <a:t>T2</a:t>
            </a:r>
            <a:endParaRPr lang="en-US" sz="1200" dirty="0"/>
          </a:p>
        </p:txBody>
      </p:sp>
      <p:sp>
        <p:nvSpPr>
          <p:cNvPr id="212" name="Text 210"/>
          <p:cNvSpPr txBox="1"/>
          <p:nvPr/>
        </p:nvSpPr>
        <p:spPr>
          <a:xfrm>
            <a:off x="5709514" y="16430854"/>
            <a:ext cx="295351" cy="181051"/>
          </a:xfrm>
          <a:prstGeom prst="rect">
            <a:avLst/>
          </a:prstGeom>
          <a:noFill/>
          <a:ln/>
        </p:spPr>
        <p:txBody>
          <a:bodyPr wrap="square" lIns="0" tIns="0" rIns="0" bIns="0" rtlCol="0" anchor="ctr"/>
          <a:lstStyle/>
          <a:p>
            <a:pPr marL="0" indent="0" algn="ctr">
              <a:buNone/>
            </a:pPr>
            <a:r>
              <a:rPr lang="en-US" sz="1200" b="1" dirty="0">
                <a:solidFill>
                  <a:srgbClr val="2C3E50"/>
                </a:solidFill>
                <a:latin typeface="Raleway" pitchFamily="34" charset="0"/>
                <a:ea typeface="Raleway" pitchFamily="34" charset="-122"/>
                <a:cs typeface="Raleway" pitchFamily="34" charset="-120"/>
              </a:rPr>
              <a:t>T3</a:t>
            </a:r>
            <a:endParaRPr lang="en-US" sz="1200" dirty="0"/>
          </a:p>
        </p:txBody>
      </p:sp>
      <p:sp>
        <p:nvSpPr>
          <p:cNvPr id="213" name="Text 211"/>
          <p:cNvSpPr txBox="1"/>
          <p:nvPr/>
        </p:nvSpPr>
        <p:spPr>
          <a:xfrm>
            <a:off x="6597396" y="16430854"/>
            <a:ext cx="286207" cy="181051"/>
          </a:xfrm>
          <a:prstGeom prst="rect">
            <a:avLst/>
          </a:prstGeom>
          <a:noFill/>
          <a:ln/>
        </p:spPr>
        <p:txBody>
          <a:bodyPr wrap="square" lIns="0" tIns="0" rIns="0" bIns="0" rtlCol="0" anchor="ctr"/>
          <a:lstStyle/>
          <a:p>
            <a:pPr marL="0" indent="0" algn="ctr">
              <a:buNone/>
            </a:pPr>
            <a:r>
              <a:rPr lang="en-US" sz="1200" b="1" dirty="0">
                <a:solidFill>
                  <a:srgbClr val="2C3E50"/>
                </a:solidFill>
                <a:latin typeface="Raleway" pitchFamily="34" charset="0"/>
                <a:ea typeface="Raleway" pitchFamily="34" charset="-122"/>
                <a:cs typeface="Raleway" pitchFamily="34" charset="-120"/>
              </a:rPr>
              <a:t>T4</a:t>
            </a:r>
            <a:endParaRPr lang="en-US" sz="1200" dirty="0"/>
          </a:p>
        </p:txBody>
      </p:sp>
      <p:sp>
        <p:nvSpPr>
          <p:cNvPr id="214" name="Text 212"/>
          <p:cNvSpPr txBox="1"/>
          <p:nvPr/>
        </p:nvSpPr>
        <p:spPr>
          <a:xfrm>
            <a:off x="7486193" y="16430854"/>
            <a:ext cx="286207" cy="181051"/>
          </a:xfrm>
          <a:prstGeom prst="rect">
            <a:avLst/>
          </a:prstGeom>
          <a:noFill/>
          <a:ln/>
        </p:spPr>
        <p:txBody>
          <a:bodyPr wrap="square" lIns="0" tIns="0" rIns="0" bIns="0" rtlCol="0" anchor="ctr"/>
          <a:lstStyle/>
          <a:p>
            <a:pPr marL="0" indent="0" algn="ctr">
              <a:buNone/>
            </a:pPr>
            <a:r>
              <a:rPr lang="en-US" sz="1200" b="1" dirty="0">
                <a:solidFill>
                  <a:srgbClr val="2C3E50"/>
                </a:solidFill>
                <a:latin typeface="Raleway" pitchFamily="34" charset="0"/>
                <a:ea typeface="Raleway" pitchFamily="34" charset="-122"/>
                <a:cs typeface="Raleway" pitchFamily="34" charset="-120"/>
              </a:rPr>
              <a:t>T1</a:t>
            </a:r>
            <a:endParaRPr lang="en-US" sz="1200" dirty="0"/>
          </a:p>
        </p:txBody>
      </p:sp>
      <p:sp>
        <p:nvSpPr>
          <p:cNvPr id="215" name="Text 213"/>
          <p:cNvSpPr txBox="1"/>
          <p:nvPr/>
        </p:nvSpPr>
        <p:spPr>
          <a:xfrm>
            <a:off x="8365846" y="16430854"/>
            <a:ext cx="295351" cy="181051"/>
          </a:xfrm>
          <a:prstGeom prst="rect">
            <a:avLst/>
          </a:prstGeom>
          <a:noFill/>
          <a:ln/>
        </p:spPr>
        <p:txBody>
          <a:bodyPr wrap="square" lIns="0" tIns="0" rIns="0" bIns="0" rtlCol="0" anchor="ctr"/>
          <a:lstStyle/>
          <a:p>
            <a:pPr marL="0" indent="0" algn="ctr">
              <a:buNone/>
            </a:pPr>
            <a:r>
              <a:rPr lang="en-US" sz="1200" b="1" dirty="0">
                <a:solidFill>
                  <a:srgbClr val="2C3E50"/>
                </a:solidFill>
                <a:latin typeface="Raleway" pitchFamily="34" charset="0"/>
                <a:ea typeface="Raleway" pitchFamily="34" charset="-122"/>
                <a:cs typeface="Raleway" pitchFamily="34" charset="-120"/>
              </a:rPr>
              <a:t>T2</a:t>
            </a:r>
            <a:endParaRPr lang="en-US" sz="1200" dirty="0"/>
          </a:p>
        </p:txBody>
      </p:sp>
      <p:sp>
        <p:nvSpPr>
          <p:cNvPr id="216" name="Text 214"/>
          <p:cNvSpPr txBox="1"/>
          <p:nvPr/>
        </p:nvSpPr>
        <p:spPr>
          <a:xfrm>
            <a:off x="9251899" y="16430854"/>
            <a:ext cx="295351" cy="181051"/>
          </a:xfrm>
          <a:prstGeom prst="rect">
            <a:avLst/>
          </a:prstGeom>
          <a:noFill/>
          <a:ln/>
        </p:spPr>
        <p:txBody>
          <a:bodyPr wrap="square" lIns="0" tIns="0" rIns="0" bIns="0" rtlCol="0" anchor="ctr"/>
          <a:lstStyle/>
          <a:p>
            <a:pPr marL="0" indent="0" algn="ctr">
              <a:buNone/>
            </a:pPr>
            <a:r>
              <a:rPr lang="en-US" sz="1200" b="1" dirty="0">
                <a:solidFill>
                  <a:srgbClr val="2C3E50"/>
                </a:solidFill>
                <a:latin typeface="Raleway" pitchFamily="34" charset="0"/>
                <a:ea typeface="Raleway" pitchFamily="34" charset="-122"/>
                <a:cs typeface="Raleway" pitchFamily="34" charset="-120"/>
              </a:rPr>
              <a:t>T3</a:t>
            </a:r>
            <a:endParaRPr lang="en-US" sz="1200" dirty="0"/>
          </a:p>
        </p:txBody>
      </p:sp>
      <p:sp>
        <p:nvSpPr>
          <p:cNvPr id="217" name="Text 215"/>
          <p:cNvSpPr txBox="1"/>
          <p:nvPr/>
        </p:nvSpPr>
        <p:spPr>
          <a:xfrm>
            <a:off x="10139782" y="16430854"/>
            <a:ext cx="286207" cy="181051"/>
          </a:xfrm>
          <a:prstGeom prst="rect">
            <a:avLst/>
          </a:prstGeom>
          <a:noFill/>
          <a:ln/>
        </p:spPr>
        <p:txBody>
          <a:bodyPr wrap="square" lIns="0" tIns="0" rIns="0" bIns="0" rtlCol="0" anchor="ctr"/>
          <a:lstStyle/>
          <a:p>
            <a:pPr marL="0" indent="0" algn="ctr">
              <a:buNone/>
            </a:pPr>
            <a:r>
              <a:rPr lang="en-US" sz="1200" b="1" dirty="0">
                <a:solidFill>
                  <a:srgbClr val="2C3E50"/>
                </a:solidFill>
                <a:latin typeface="Raleway" pitchFamily="34" charset="0"/>
                <a:ea typeface="Raleway" pitchFamily="34" charset="-122"/>
                <a:cs typeface="Raleway" pitchFamily="34" charset="-120"/>
              </a:rPr>
              <a:t>T4</a:t>
            </a:r>
            <a:endParaRPr lang="en-US" sz="1200" dirty="0"/>
          </a:p>
        </p:txBody>
      </p:sp>
      <p:sp>
        <p:nvSpPr>
          <p:cNvPr id="218" name="Text 216"/>
          <p:cNvSpPr txBox="1"/>
          <p:nvPr/>
        </p:nvSpPr>
        <p:spPr>
          <a:xfrm>
            <a:off x="11029493" y="16430854"/>
            <a:ext cx="286207" cy="181051"/>
          </a:xfrm>
          <a:prstGeom prst="rect">
            <a:avLst/>
          </a:prstGeom>
          <a:noFill/>
          <a:ln/>
        </p:spPr>
        <p:txBody>
          <a:bodyPr wrap="square" lIns="0" tIns="0" rIns="0" bIns="0" rtlCol="0" anchor="ctr"/>
          <a:lstStyle/>
          <a:p>
            <a:pPr marL="0" indent="0" algn="ctr">
              <a:buNone/>
            </a:pPr>
            <a:r>
              <a:rPr lang="en-US" sz="1200" b="1" dirty="0">
                <a:solidFill>
                  <a:srgbClr val="2C3E50"/>
                </a:solidFill>
                <a:latin typeface="Raleway" pitchFamily="34" charset="0"/>
                <a:ea typeface="Raleway" pitchFamily="34" charset="-122"/>
                <a:cs typeface="Raleway" pitchFamily="34" charset="-120"/>
              </a:rPr>
              <a:t>T1</a:t>
            </a:r>
            <a:endParaRPr lang="en-US" sz="1200" dirty="0"/>
          </a:p>
        </p:txBody>
      </p:sp>
      <p:sp>
        <p:nvSpPr>
          <p:cNvPr id="219" name="Text 217"/>
          <p:cNvSpPr txBox="1"/>
          <p:nvPr/>
        </p:nvSpPr>
        <p:spPr>
          <a:xfrm>
            <a:off x="11908231" y="16430854"/>
            <a:ext cx="295351" cy="181051"/>
          </a:xfrm>
          <a:prstGeom prst="rect">
            <a:avLst/>
          </a:prstGeom>
          <a:noFill/>
          <a:ln/>
        </p:spPr>
        <p:txBody>
          <a:bodyPr wrap="square" lIns="0" tIns="0" rIns="0" bIns="0" rtlCol="0" anchor="ctr"/>
          <a:lstStyle/>
          <a:p>
            <a:pPr marL="0" indent="0" algn="ctr">
              <a:buNone/>
            </a:pPr>
            <a:r>
              <a:rPr lang="en-US" sz="1200" b="1" dirty="0">
                <a:solidFill>
                  <a:srgbClr val="2C3E50"/>
                </a:solidFill>
                <a:latin typeface="Raleway" pitchFamily="34" charset="0"/>
                <a:ea typeface="Raleway" pitchFamily="34" charset="-122"/>
                <a:cs typeface="Raleway" pitchFamily="34" charset="-120"/>
              </a:rPr>
              <a:t>T2</a:t>
            </a:r>
            <a:endParaRPr lang="en-US" sz="1200" dirty="0"/>
          </a:p>
        </p:txBody>
      </p:sp>
      <p:sp>
        <p:nvSpPr>
          <p:cNvPr id="220" name="Text 218"/>
          <p:cNvSpPr txBox="1"/>
          <p:nvPr/>
        </p:nvSpPr>
        <p:spPr>
          <a:xfrm>
            <a:off x="12795199" y="16430854"/>
            <a:ext cx="295351" cy="181051"/>
          </a:xfrm>
          <a:prstGeom prst="rect">
            <a:avLst/>
          </a:prstGeom>
          <a:noFill/>
          <a:ln/>
        </p:spPr>
        <p:txBody>
          <a:bodyPr wrap="square" lIns="0" tIns="0" rIns="0" bIns="0" rtlCol="0" anchor="ctr"/>
          <a:lstStyle/>
          <a:p>
            <a:pPr marL="0" indent="0" algn="ctr">
              <a:buNone/>
            </a:pPr>
            <a:r>
              <a:rPr lang="en-US" sz="1200" b="1" dirty="0">
                <a:solidFill>
                  <a:srgbClr val="2C3E50"/>
                </a:solidFill>
                <a:latin typeface="Raleway" pitchFamily="34" charset="0"/>
                <a:ea typeface="Raleway" pitchFamily="34" charset="-122"/>
                <a:cs typeface="Raleway" pitchFamily="34" charset="-120"/>
              </a:rPr>
              <a:t>T3</a:t>
            </a:r>
            <a:endParaRPr lang="en-US" sz="1200" dirty="0"/>
          </a:p>
        </p:txBody>
      </p:sp>
      <p:sp>
        <p:nvSpPr>
          <p:cNvPr id="221" name="Text 219"/>
          <p:cNvSpPr txBox="1"/>
          <p:nvPr/>
        </p:nvSpPr>
        <p:spPr>
          <a:xfrm>
            <a:off x="13682167" y="16430854"/>
            <a:ext cx="286207" cy="181051"/>
          </a:xfrm>
          <a:prstGeom prst="rect">
            <a:avLst/>
          </a:prstGeom>
          <a:noFill/>
          <a:ln/>
        </p:spPr>
        <p:txBody>
          <a:bodyPr wrap="square" lIns="0" tIns="0" rIns="0" bIns="0" rtlCol="0" anchor="ctr"/>
          <a:lstStyle/>
          <a:p>
            <a:pPr marL="0" indent="0" algn="ctr">
              <a:buNone/>
            </a:pPr>
            <a:r>
              <a:rPr lang="en-US" sz="1200" b="1" dirty="0">
                <a:solidFill>
                  <a:srgbClr val="2C3E50"/>
                </a:solidFill>
                <a:latin typeface="Raleway" pitchFamily="34" charset="0"/>
                <a:ea typeface="Raleway" pitchFamily="34" charset="-122"/>
                <a:cs typeface="Raleway" pitchFamily="34" charset="-120"/>
              </a:rPr>
              <a:t>T4</a:t>
            </a:r>
            <a:endParaRPr lang="en-US" sz="1200" dirty="0"/>
          </a:p>
        </p:txBody>
      </p:sp>
      <p:sp>
        <p:nvSpPr>
          <p:cNvPr id="222" name="Text 220"/>
          <p:cNvSpPr txBox="1"/>
          <p:nvPr/>
        </p:nvSpPr>
        <p:spPr>
          <a:xfrm>
            <a:off x="14571878" y="16430854"/>
            <a:ext cx="286207" cy="181051"/>
          </a:xfrm>
          <a:prstGeom prst="rect">
            <a:avLst/>
          </a:prstGeom>
          <a:noFill/>
          <a:ln/>
        </p:spPr>
        <p:txBody>
          <a:bodyPr wrap="square" lIns="0" tIns="0" rIns="0" bIns="0" rtlCol="0" anchor="ctr"/>
          <a:lstStyle/>
          <a:p>
            <a:pPr marL="0" indent="0" algn="ctr">
              <a:buNone/>
            </a:pPr>
            <a:r>
              <a:rPr lang="en-US" sz="1200" b="1" dirty="0">
                <a:solidFill>
                  <a:srgbClr val="2C3E50"/>
                </a:solidFill>
                <a:latin typeface="Raleway" pitchFamily="34" charset="0"/>
                <a:ea typeface="Raleway" pitchFamily="34" charset="-122"/>
                <a:cs typeface="Raleway" pitchFamily="34" charset="-120"/>
              </a:rPr>
              <a:t>T1</a:t>
            </a:r>
            <a:endParaRPr lang="en-US" sz="1200" dirty="0"/>
          </a:p>
        </p:txBody>
      </p:sp>
      <p:sp>
        <p:nvSpPr>
          <p:cNvPr id="223" name="Text 221"/>
          <p:cNvSpPr txBox="1"/>
          <p:nvPr/>
        </p:nvSpPr>
        <p:spPr>
          <a:xfrm>
            <a:off x="15450617" y="16430854"/>
            <a:ext cx="295351" cy="181051"/>
          </a:xfrm>
          <a:prstGeom prst="rect">
            <a:avLst/>
          </a:prstGeom>
          <a:noFill/>
          <a:ln/>
        </p:spPr>
        <p:txBody>
          <a:bodyPr wrap="square" lIns="0" tIns="0" rIns="0" bIns="0" rtlCol="0" anchor="ctr"/>
          <a:lstStyle/>
          <a:p>
            <a:pPr marL="0" indent="0" algn="ctr">
              <a:buNone/>
            </a:pPr>
            <a:r>
              <a:rPr lang="en-US" sz="1200" b="1" dirty="0">
                <a:solidFill>
                  <a:srgbClr val="2C3E50"/>
                </a:solidFill>
                <a:latin typeface="Raleway" pitchFamily="34" charset="0"/>
                <a:ea typeface="Raleway" pitchFamily="34" charset="-122"/>
                <a:cs typeface="Raleway" pitchFamily="34" charset="-120"/>
              </a:rPr>
              <a:t>T2</a:t>
            </a:r>
            <a:endParaRPr lang="en-US" sz="1200" dirty="0"/>
          </a:p>
        </p:txBody>
      </p:sp>
      <p:sp>
        <p:nvSpPr>
          <p:cNvPr id="224" name="Text 222"/>
          <p:cNvSpPr txBox="1"/>
          <p:nvPr/>
        </p:nvSpPr>
        <p:spPr>
          <a:xfrm>
            <a:off x="16337585" y="16430854"/>
            <a:ext cx="295351" cy="181051"/>
          </a:xfrm>
          <a:prstGeom prst="rect">
            <a:avLst/>
          </a:prstGeom>
          <a:noFill/>
          <a:ln/>
        </p:spPr>
        <p:txBody>
          <a:bodyPr wrap="square" lIns="0" tIns="0" rIns="0" bIns="0" rtlCol="0" anchor="ctr"/>
          <a:lstStyle/>
          <a:p>
            <a:pPr marL="0" indent="0" algn="ctr">
              <a:buNone/>
            </a:pPr>
            <a:r>
              <a:rPr lang="en-US" sz="1200" b="1" dirty="0">
                <a:solidFill>
                  <a:srgbClr val="2C3E50"/>
                </a:solidFill>
                <a:latin typeface="Raleway" pitchFamily="34" charset="0"/>
                <a:ea typeface="Raleway" pitchFamily="34" charset="-122"/>
                <a:cs typeface="Raleway" pitchFamily="34" charset="-120"/>
              </a:rPr>
              <a:t>T3</a:t>
            </a:r>
            <a:endParaRPr lang="en-US" sz="1200" dirty="0"/>
          </a:p>
        </p:txBody>
      </p:sp>
      <p:sp>
        <p:nvSpPr>
          <p:cNvPr id="225" name="Text 223"/>
          <p:cNvSpPr txBox="1"/>
          <p:nvPr/>
        </p:nvSpPr>
        <p:spPr>
          <a:xfrm>
            <a:off x="17225467" y="16430854"/>
            <a:ext cx="286207" cy="181051"/>
          </a:xfrm>
          <a:prstGeom prst="rect">
            <a:avLst/>
          </a:prstGeom>
          <a:noFill/>
          <a:ln/>
        </p:spPr>
        <p:txBody>
          <a:bodyPr wrap="square" lIns="0" tIns="0" rIns="0" bIns="0" rtlCol="0" anchor="ctr"/>
          <a:lstStyle/>
          <a:p>
            <a:pPr marL="0" indent="0" algn="ctr">
              <a:buNone/>
            </a:pPr>
            <a:r>
              <a:rPr lang="en-US" sz="1200" b="1" dirty="0">
                <a:solidFill>
                  <a:srgbClr val="2C3E50"/>
                </a:solidFill>
                <a:latin typeface="Raleway" pitchFamily="34" charset="0"/>
                <a:ea typeface="Raleway" pitchFamily="34" charset="-122"/>
                <a:cs typeface="Raleway" pitchFamily="34" charset="-120"/>
              </a:rPr>
              <a:t>T4</a:t>
            </a:r>
            <a:endParaRPr lang="en-US" sz="1200" dirty="0"/>
          </a:p>
        </p:txBody>
      </p:sp>
      <p:sp>
        <p:nvSpPr>
          <p:cNvPr id="226" name="Shape 224"/>
          <p:cNvSpPr/>
          <p:nvPr/>
        </p:nvSpPr>
        <p:spPr>
          <a:xfrm>
            <a:off x="533095" y="17040758"/>
            <a:ext cx="3057754" cy="9144"/>
          </a:xfrm>
          <a:prstGeom prst="rect">
            <a:avLst/>
          </a:prstGeom>
          <a:solidFill>
            <a:srgbClr val="E5E7EB"/>
          </a:solidFill>
          <a:ln/>
        </p:spPr>
      </p:sp>
      <p:sp>
        <p:nvSpPr>
          <p:cNvPr id="227" name="Shape 225"/>
          <p:cNvSpPr/>
          <p:nvPr/>
        </p:nvSpPr>
        <p:spPr>
          <a:xfrm>
            <a:off x="533095" y="17350740"/>
            <a:ext cx="3057754" cy="9144"/>
          </a:xfrm>
          <a:prstGeom prst="rect">
            <a:avLst/>
          </a:prstGeom>
          <a:solidFill>
            <a:srgbClr val="E5E7EB"/>
          </a:solidFill>
          <a:ln/>
        </p:spPr>
      </p:sp>
      <p:sp>
        <p:nvSpPr>
          <p:cNvPr id="228" name="Shape 226"/>
          <p:cNvSpPr/>
          <p:nvPr/>
        </p:nvSpPr>
        <p:spPr>
          <a:xfrm>
            <a:off x="533095" y="17664379"/>
            <a:ext cx="3057754" cy="9144"/>
          </a:xfrm>
          <a:prstGeom prst="rect">
            <a:avLst/>
          </a:prstGeom>
          <a:solidFill>
            <a:srgbClr val="E5E7EB"/>
          </a:solidFill>
          <a:ln/>
        </p:spPr>
      </p:sp>
      <p:sp>
        <p:nvSpPr>
          <p:cNvPr id="229" name="Shape 227"/>
          <p:cNvSpPr/>
          <p:nvPr/>
        </p:nvSpPr>
        <p:spPr>
          <a:xfrm>
            <a:off x="533095" y="17978933"/>
            <a:ext cx="3057754" cy="9144"/>
          </a:xfrm>
          <a:prstGeom prst="rect">
            <a:avLst/>
          </a:prstGeom>
          <a:solidFill>
            <a:srgbClr val="E5E7EB"/>
          </a:solidFill>
          <a:ln/>
        </p:spPr>
      </p:sp>
      <p:sp>
        <p:nvSpPr>
          <p:cNvPr id="230" name="Shape 228"/>
          <p:cNvSpPr/>
          <p:nvPr/>
        </p:nvSpPr>
        <p:spPr>
          <a:xfrm>
            <a:off x="533095" y="18293486"/>
            <a:ext cx="3057754" cy="9144"/>
          </a:xfrm>
          <a:prstGeom prst="rect">
            <a:avLst/>
          </a:prstGeom>
          <a:solidFill>
            <a:srgbClr val="E5E7EB"/>
          </a:solidFill>
          <a:ln/>
        </p:spPr>
      </p:sp>
      <p:sp>
        <p:nvSpPr>
          <p:cNvPr id="231" name="Shape 229"/>
          <p:cNvSpPr/>
          <p:nvPr/>
        </p:nvSpPr>
        <p:spPr>
          <a:xfrm>
            <a:off x="533095" y="18608040"/>
            <a:ext cx="3057754" cy="9144"/>
          </a:xfrm>
          <a:prstGeom prst="rect">
            <a:avLst/>
          </a:prstGeom>
          <a:solidFill>
            <a:srgbClr val="E5E7EB"/>
          </a:solidFill>
          <a:ln/>
        </p:spPr>
      </p:sp>
      <p:sp>
        <p:nvSpPr>
          <p:cNvPr id="232" name="Shape 230"/>
          <p:cNvSpPr/>
          <p:nvPr/>
        </p:nvSpPr>
        <p:spPr>
          <a:xfrm>
            <a:off x="533095" y="18921679"/>
            <a:ext cx="3057754" cy="9144"/>
          </a:xfrm>
          <a:prstGeom prst="rect">
            <a:avLst/>
          </a:prstGeom>
          <a:solidFill>
            <a:srgbClr val="E5E7EB"/>
          </a:solidFill>
          <a:ln/>
        </p:spPr>
      </p:sp>
      <p:sp>
        <p:nvSpPr>
          <p:cNvPr id="233" name="Shape 231"/>
          <p:cNvSpPr/>
          <p:nvPr/>
        </p:nvSpPr>
        <p:spPr>
          <a:xfrm>
            <a:off x="533095" y="19236233"/>
            <a:ext cx="3057754" cy="9144"/>
          </a:xfrm>
          <a:prstGeom prst="rect">
            <a:avLst/>
          </a:prstGeom>
          <a:solidFill>
            <a:srgbClr val="E5E7EB"/>
          </a:solidFill>
          <a:ln/>
        </p:spPr>
      </p:sp>
      <p:sp>
        <p:nvSpPr>
          <p:cNvPr id="234" name="Shape 232"/>
          <p:cNvSpPr/>
          <p:nvPr/>
        </p:nvSpPr>
        <p:spPr>
          <a:xfrm>
            <a:off x="533095" y="19550786"/>
            <a:ext cx="3057754" cy="9144"/>
          </a:xfrm>
          <a:prstGeom prst="rect">
            <a:avLst/>
          </a:prstGeom>
          <a:solidFill>
            <a:srgbClr val="E5E7EB"/>
          </a:solidFill>
          <a:ln/>
        </p:spPr>
      </p:sp>
      <p:sp>
        <p:nvSpPr>
          <p:cNvPr id="235" name="Shape 233"/>
          <p:cNvSpPr/>
          <p:nvPr/>
        </p:nvSpPr>
        <p:spPr>
          <a:xfrm>
            <a:off x="533095" y="19865340"/>
            <a:ext cx="3057754" cy="9144"/>
          </a:xfrm>
          <a:prstGeom prst="rect">
            <a:avLst/>
          </a:prstGeom>
          <a:solidFill>
            <a:srgbClr val="E5E7EB"/>
          </a:solidFill>
          <a:ln/>
        </p:spPr>
      </p:sp>
      <p:sp>
        <p:nvSpPr>
          <p:cNvPr id="236" name="Text 234"/>
          <p:cNvSpPr txBox="1"/>
          <p:nvPr/>
        </p:nvSpPr>
        <p:spPr>
          <a:xfrm>
            <a:off x="647395" y="16792956"/>
            <a:ext cx="1772107"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1.1 Agriculture résiliente</a:t>
            </a:r>
            <a:endParaRPr lang="en-US" sz="1200" dirty="0"/>
          </a:p>
        </p:txBody>
      </p:sp>
      <p:sp>
        <p:nvSpPr>
          <p:cNvPr id="237" name="Text 235"/>
          <p:cNvSpPr txBox="1"/>
          <p:nvPr/>
        </p:nvSpPr>
        <p:spPr>
          <a:xfrm>
            <a:off x="647395" y="17106595"/>
            <a:ext cx="1591056"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1.2 Systèmes d'alerte</a:t>
            </a:r>
            <a:endParaRPr lang="en-US" sz="1200" dirty="0"/>
          </a:p>
        </p:txBody>
      </p:sp>
      <p:sp>
        <p:nvSpPr>
          <p:cNvPr id="238" name="Text 236"/>
          <p:cNvSpPr txBox="1"/>
          <p:nvPr/>
        </p:nvSpPr>
        <p:spPr>
          <a:xfrm>
            <a:off x="647395" y="17421149"/>
            <a:ext cx="1267358"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1.3 Reforestation</a:t>
            </a:r>
            <a:endParaRPr lang="en-US" sz="1200" dirty="0"/>
          </a:p>
        </p:txBody>
      </p:sp>
      <p:sp>
        <p:nvSpPr>
          <p:cNvPr id="239" name="Text 237"/>
          <p:cNvSpPr txBox="1"/>
          <p:nvPr/>
        </p:nvSpPr>
        <p:spPr>
          <a:xfrm>
            <a:off x="647395" y="17735702"/>
            <a:ext cx="1485900"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2.1 Forums citoyens</a:t>
            </a:r>
            <a:endParaRPr lang="en-US" sz="1200" dirty="0"/>
          </a:p>
        </p:txBody>
      </p:sp>
      <p:sp>
        <p:nvSpPr>
          <p:cNvPr id="240" name="Text 238"/>
          <p:cNvSpPr txBox="1"/>
          <p:nvPr/>
        </p:nvSpPr>
        <p:spPr>
          <a:xfrm>
            <a:off x="647395" y="18050256"/>
            <a:ext cx="2134210"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2.2 Formation jeunes leaders</a:t>
            </a:r>
            <a:endParaRPr lang="en-US" sz="1200" dirty="0"/>
          </a:p>
        </p:txBody>
      </p:sp>
      <p:sp>
        <p:nvSpPr>
          <p:cNvPr id="241" name="Text 239"/>
          <p:cNvSpPr txBox="1"/>
          <p:nvPr/>
        </p:nvSpPr>
        <p:spPr>
          <a:xfrm>
            <a:off x="647395" y="18363895"/>
            <a:ext cx="2000707"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3.1 Centres d'aide juridique</a:t>
            </a:r>
            <a:endParaRPr lang="en-US" sz="1200" dirty="0"/>
          </a:p>
        </p:txBody>
      </p:sp>
      <p:sp>
        <p:nvSpPr>
          <p:cNvPr id="242" name="Text 240"/>
          <p:cNvSpPr txBox="1"/>
          <p:nvPr/>
        </p:nvSpPr>
        <p:spPr>
          <a:xfrm>
            <a:off x="647395" y="18678449"/>
            <a:ext cx="1991563"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4.1 Coopératives inclusives</a:t>
            </a:r>
            <a:endParaRPr lang="en-US" sz="1200" dirty="0"/>
          </a:p>
        </p:txBody>
      </p:sp>
      <p:sp>
        <p:nvSpPr>
          <p:cNvPr id="243" name="Text 241"/>
          <p:cNvSpPr txBox="1"/>
          <p:nvPr/>
        </p:nvSpPr>
        <p:spPr>
          <a:xfrm>
            <a:off x="647395" y="18993002"/>
            <a:ext cx="2181758"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4.2 Formation professionnelle</a:t>
            </a:r>
            <a:endParaRPr lang="en-US" sz="1200" dirty="0"/>
          </a:p>
        </p:txBody>
      </p:sp>
      <p:sp>
        <p:nvSpPr>
          <p:cNvPr id="244" name="Text 242"/>
          <p:cNvSpPr txBox="1"/>
          <p:nvPr/>
        </p:nvSpPr>
        <p:spPr>
          <a:xfrm>
            <a:off x="647395" y="19307556"/>
            <a:ext cx="1743761"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5.1 Leadership femmes</a:t>
            </a:r>
            <a:endParaRPr lang="en-US" sz="1200" dirty="0"/>
          </a:p>
        </p:txBody>
      </p:sp>
      <p:sp>
        <p:nvSpPr>
          <p:cNvPr id="245" name="Text 243"/>
          <p:cNvSpPr txBox="1"/>
          <p:nvPr/>
        </p:nvSpPr>
        <p:spPr>
          <a:xfrm>
            <a:off x="647395" y="19621195"/>
            <a:ext cx="1552651"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5.2 Campagnes VBG</a:t>
            </a:r>
            <a:endParaRPr lang="en-US" sz="1200" dirty="0"/>
          </a:p>
        </p:txBody>
      </p:sp>
      <p:sp>
        <p:nvSpPr>
          <p:cNvPr id="246" name="Shape 244"/>
          <p:cNvSpPr/>
          <p:nvPr/>
        </p:nvSpPr>
        <p:spPr>
          <a:xfrm>
            <a:off x="3582619" y="17040758"/>
            <a:ext cx="1772107" cy="9144"/>
          </a:xfrm>
          <a:prstGeom prst="rect">
            <a:avLst/>
          </a:prstGeom>
          <a:solidFill>
            <a:srgbClr val="E5E7EB"/>
          </a:solidFill>
          <a:ln/>
        </p:spPr>
      </p:sp>
      <p:sp>
        <p:nvSpPr>
          <p:cNvPr id="247" name="Shape 245"/>
          <p:cNvSpPr/>
          <p:nvPr/>
        </p:nvSpPr>
        <p:spPr>
          <a:xfrm>
            <a:off x="5353812" y="17040758"/>
            <a:ext cx="1772107" cy="9144"/>
          </a:xfrm>
          <a:prstGeom prst="rect">
            <a:avLst/>
          </a:prstGeom>
          <a:solidFill>
            <a:srgbClr val="E5E7EB"/>
          </a:solidFill>
          <a:ln/>
        </p:spPr>
      </p:sp>
      <p:sp>
        <p:nvSpPr>
          <p:cNvPr id="248" name="Shape 246"/>
          <p:cNvSpPr/>
          <p:nvPr/>
        </p:nvSpPr>
        <p:spPr>
          <a:xfrm>
            <a:off x="7125005" y="17040758"/>
            <a:ext cx="1772107" cy="9144"/>
          </a:xfrm>
          <a:prstGeom prst="rect">
            <a:avLst/>
          </a:prstGeom>
          <a:solidFill>
            <a:srgbClr val="E5E7EB"/>
          </a:solidFill>
          <a:ln/>
        </p:spPr>
      </p:sp>
      <p:sp>
        <p:nvSpPr>
          <p:cNvPr id="249" name="Shape 247"/>
          <p:cNvSpPr/>
          <p:nvPr/>
        </p:nvSpPr>
        <p:spPr>
          <a:xfrm>
            <a:off x="8896198" y="17040758"/>
            <a:ext cx="8858707" cy="9144"/>
          </a:xfrm>
          <a:prstGeom prst="rect">
            <a:avLst/>
          </a:prstGeom>
          <a:solidFill>
            <a:srgbClr val="E5E7EB"/>
          </a:solidFill>
          <a:ln/>
        </p:spPr>
      </p:sp>
      <p:sp>
        <p:nvSpPr>
          <p:cNvPr id="250" name="Shape 248"/>
          <p:cNvSpPr/>
          <p:nvPr/>
        </p:nvSpPr>
        <p:spPr>
          <a:xfrm>
            <a:off x="3582619" y="17350740"/>
            <a:ext cx="4429354" cy="9144"/>
          </a:xfrm>
          <a:prstGeom prst="rect">
            <a:avLst/>
          </a:prstGeom>
          <a:solidFill>
            <a:srgbClr val="E5E7EB"/>
          </a:solidFill>
          <a:ln/>
        </p:spPr>
      </p:sp>
      <p:sp>
        <p:nvSpPr>
          <p:cNvPr id="251" name="Shape 249"/>
          <p:cNvSpPr/>
          <p:nvPr/>
        </p:nvSpPr>
        <p:spPr>
          <a:xfrm>
            <a:off x="8011058" y="17350740"/>
            <a:ext cx="1772107" cy="9144"/>
          </a:xfrm>
          <a:prstGeom prst="rect">
            <a:avLst/>
          </a:prstGeom>
          <a:solidFill>
            <a:srgbClr val="E5E7EB"/>
          </a:solidFill>
          <a:ln/>
        </p:spPr>
      </p:sp>
      <p:sp>
        <p:nvSpPr>
          <p:cNvPr id="252" name="Shape 250"/>
          <p:cNvSpPr/>
          <p:nvPr/>
        </p:nvSpPr>
        <p:spPr>
          <a:xfrm>
            <a:off x="9782251" y="17350740"/>
            <a:ext cx="3543300" cy="9144"/>
          </a:xfrm>
          <a:prstGeom prst="rect">
            <a:avLst/>
          </a:prstGeom>
          <a:solidFill>
            <a:srgbClr val="E5E7EB"/>
          </a:solidFill>
          <a:ln/>
        </p:spPr>
      </p:sp>
      <p:sp>
        <p:nvSpPr>
          <p:cNvPr id="253" name="Shape 251"/>
          <p:cNvSpPr/>
          <p:nvPr/>
        </p:nvSpPr>
        <p:spPr>
          <a:xfrm>
            <a:off x="13324637" y="17350740"/>
            <a:ext cx="4438498" cy="9144"/>
          </a:xfrm>
          <a:prstGeom prst="rect">
            <a:avLst/>
          </a:prstGeom>
          <a:solidFill>
            <a:srgbClr val="E5E7EB"/>
          </a:solidFill>
          <a:ln/>
        </p:spPr>
      </p:sp>
      <p:sp>
        <p:nvSpPr>
          <p:cNvPr id="254" name="Shape 252"/>
          <p:cNvSpPr/>
          <p:nvPr/>
        </p:nvSpPr>
        <p:spPr>
          <a:xfrm>
            <a:off x="3582619" y="17664379"/>
            <a:ext cx="14173200" cy="9144"/>
          </a:xfrm>
          <a:prstGeom prst="rect">
            <a:avLst/>
          </a:prstGeom>
          <a:solidFill>
            <a:srgbClr val="E5E7EB"/>
          </a:solidFill>
          <a:ln/>
        </p:spPr>
      </p:sp>
      <p:sp>
        <p:nvSpPr>
          <p:cNvPr id="255" name="Shape 253"/>
          <p:cNvSpPr/>
          <p:nvPr/>
        </p:nvSpPr>
        <p:spPr>
          <a:xfrm>
            <a:off x="3582619" y="17978933"/>
            <a:ext cx="1772107" cy="9144"/>
          </a:xfrm>
          <a:prstGeom prst="rect">
            <a:avLst/>
          </a:prstGeom>
          <a:solidFill>
            <a:srgbClr val="E5E7EB"/>
          </a:solidFill>
          <a:ln/>
        </p:spPr>
      </p:sp>
      <p:sp>
        <p:nvSpPr>
          <p:cNvPr id="256" name="Shape 254"/>
          <p:cNvSpPr/>
          <p:nvPr/>
        </p:nvSpPr>
        <p:spPr>
          <a:xfrm>
            <a:off x="5353812" y="17978933"/>
            <a:ext cx="1772107" cy="9144"/>
          </a:xfrm>
          <a:prstGeom prst="rect">
            <a:avLst/>
          </a:prstGeom>
          <a:solidFill>
            <a:srgbClr val="E5E7EB"/>
          </a:solidFill>
          <a:ln/>
        </p:spPr>
      </p:sp>
      <p:sp>
        <p:nvSpPr>
          <p:cNvPr id="257" name="Shape 255"/>
          <p:cNvSpPr/>
          <p:nvPr/>
        </p:nvSpPr>
        <p:spPr>
          <a:xfrm>
            <a:off x="7125005" y="17978933"/>
            <a:ext cx="3543300" cy="9144"/>
          </a:xfrm>
          <a:prstGeom prst="rect">
            <a:avLst/>
          </a:prstGeom>
          <a:solidFill>
            <a:srgbClr val="E5E7EB"/>
          </a:solidFill>
          <a:ln/>
        </p:spPr>
      </p:sp>
      <p:sp>
        <p:nvSpPr>
          <p:cNvPr id="258" name="Shape 256"/>
          <p:cNvSpPr/>
          <p:nvPr/>
        </p:nvSpPr>
        <p:spPr>
          <a:xfrm>
            <a:off x="10668305" y="17978933"/>
            <a:ext cx="7086600" cy="9144"/>
          </a:xfrm>
          <a:prstGeom prst="rect">
            <a:avLst/>
          </a:prstGeom>
          <a:solidFill>
            <a:srgbClr val="E5E7EB"/>
          </a:solidFill>
          <a:ln/>
        </p:spPr>
      </p:sp>
      <p:sp>
        <p:nvSpPr>
          <p:cNvPr id="259" name="Shape 257"/>
          <p:cNvSpPr/>
          <p:nvPr/>
        </p:nvSpPr>
        <p:spPr>
          <a:xfrm>
            <a:off x="3582619" y="18293486"/>
            <a:ext cx="4429354" cy="9144"/>
          </a:xfrm>
          <a:prstGeom prst="rect">
            <a:avLst/>
          </a:prstGeom>
          <a:solidFill>
            <a:srgbClr val="E5E7EB"/>
          </a:solidFill>
          <a:ln/>
        </p:spPr>
      </p:sp>
      <p:sp>
        <p:nvSpPr>
          <p:cNvPr id="260" name="Shape 258"/>
          <p:cNvSpPr/>
          <p:nvPr/>
        </p:nvSpPr>
        <p:spPr>
          <a:xfrm>
            <a:off x="8011058" y="18293486"/>
            <a:ext cx="9743846" cy="9144"/>
          </a:xfrm>
          <a:prstGeom prst="rect">
            <a:avLst/>
          </a:prstGeom>
          <a:solidFill>
            <a:srgbClr val="E5E7EB"/>
          </a:solidFill>
          <a:ln/>
        </p:spPr>
      </p:sp>
      <p:sp>
        <p:nvSpPr>
          <p:cNvPr id="261" name="Shape 259"/>
          <p:cNvSpPr/>
          <p:nvPr/>
        </p:nvSpPr>
        <p:spPr>
          <a:xfrm>
            <a:off x="3582619" y="18608040"/>
            <a:ext cx="1772107" cy="9144"/>
          </a:xfrm>
          <a:prstGeom prst="rect">
            <a:avLst/>
          </a:prstGeom>
          <a:solidFill>
            <a:srgbClr val="E5E7EB"/>
          </a:solidFill>
          <a:ln/>
        </p:spPr>
      </p:sp>
      <p:sp>
        <p:nvSpPr>
          <p:cNvPr id="262" name="Shape 260"/>
          <p:cNvSpPr/>
          <p:nvPr/>
        </p:nvSpPr>
        <p:spPr>
          <a:xfrm>
            <a:off x="5353812" y="18608040"/>
            <a:ext cx="1772107" cy="9144"/>
          </a:xfrm>
          <a:prstGeom prst="rect">
            <a:avLst/>
          </a:prstGeom>
          <a:solidFill>
            <a:srgbClr val="E5E7EB"/>
          </a:solidFill>
          <a:ln/>
        </p:spPr>
      </p:sp>
      <p:sp>
        <p:nvSpPr>
          <p:cNvPr id="263" name="Shape 261"/>
          <p:cNvSpPr/>
          <p:nvPr/>
        </p:nvSpPr>
        <p:spPr>
          <a:xfrm>
            <a:off x="7125005" y="18608040"/>
            <a:ext cx="3543300" cy="9144"/>
          </a:xfrm>
          <a:prstGeom prst="rect">
            <a:avLst/>
          </a:prstGeom>
          <a:solidFill>
            <a:srgbClr val="E5E7EB"/>
          </a:solidFill>
          <a:ln/>
        </p:spPr>
      </p:sp>
      <p:sp>
        <p:nvSpPr>
          <p:cNvPr id="264" name="Shape 262"/>
          <p:cNvSpPr/>
          <p:nvPr/>
        </p:nvSpPr>
        <p:spPr>
          <a:xfrm>
            <a:off x="10668305" y="18608040"/>
            <a:ext cx="3543300" cy="9144"/>
          </a:xfrm>
          <a:prstGeom prst="rect">
            <a:avLst/>
          </a:prstGeom>
          <a:solidFill>
            <a:srgbClr val="E5E7EB"/>
          </a:solidFill>
          <a:ln/>
        </p:spPr>
      </p:sp>
      <p:sp>
        <p:nvSpPr>
          <p:cNvPr id="265" name="Shape 263"/>
          <p:cNvSpPr/>
          <p:nvPr/>
        </p:nvSpPr>
        <p:spPr>
          <a:xfrm>
            <a:off x="14210690" y="18608040"/>
            <a:ext cx="3552444" cy="9144"/>
          </a:xfrm>
          <a:prstGeom prst="rect">
            <a:avLst/>
          </a:prstGeom>
          <a:solidFill>
            <a:srgbClr val="E5E7EB"/>
          </a:solidFill>
          <a:ln/>
        </p:spPr>
      </p:sp>
      <p:sp>
        <p:nvSpPr>
          <p:cNvPr id="266" name="Shape 264"/>
          <p:cNvSpPr/>
          <p:nvPr/>
        </p:nvSpPr>
        <p:spPr>
          <a:xfrm>
            <a:off x="3582619" y="18921679"/>
            <a:ext cx="14173200" cy="9144"/>
          </a:xfrm>
          <a:prstGeom prst="rect">
            <a:avLst/>
          </a:prstGeom>
          <a:solidFill>
            <a:srgbClr val="E5E7EB"/>
          </a:solidFill>
          <a:ln/>
        </p:spPr>
      </p:sp>
      <p:sp>
        <p:nvSpPr>
          <p:cNvPr id="267" name="Shape 265"/>
          <p:cNvSpPr/>
          <p:nvPr/>
        </p:nvSpPr>
        <p:spPr>
          <a:xfrm>
            <a:off x="3582619" y="19236233"/>
            <a:ext cx="4429354" cy="9144"/>
          </a:xfrm>
          <a:prstGeom prst="rect">
            <a:avLst/>
          </a:prstGeom>
          <a:solidFill>
            <a:srgbClr val="E5E7EB"/>
          </a:solidFill>
          <a:ln/>
        </p:spPr>
      </p:sp>
      <p:sp>
        <p:nvSpPr>
          <p:cNvPr id="268" name="Shape 266"/>
          <p:cNvSpPr/>
          <p:nvPr/>
        </p:nvSpPr>
        <p:spPr>
          <a:xfrm>
            <a:off x="8011058" y="19236233"/>
            <a:ext cx="9743846" cy="9144"/>
          </a:xfrm>
          <a:prstGeom prst="rect">
            <a:avLst/>
          </a:prstGeom>
          <a:solidFill>
            <a:srgbClr val="E5E7EB"/>
          </a:solidFill>
          <a:ln/>
        </p:spPr>
      </p:sp>
      <p:sp>
        <p:nvSpPr>
          <p:cNvPr id="269" name="Shape 267"/>
          <p:cNvSpPr/>
          <p:nvPr/>
        </p:nvSpPr>
        <p:spPr>
          <a:xfrm>
            <a:off x="3582619" y="19550786"/>
            <a:ext cx="1772107" cy="9144"/>
          </a:xfrm>
          <a:prstGeom prst="rect">
            <a:avLst/>
          </a:prstGeom>
          <a:solidFill>
            <a:srgbClr val="E5E7EB"/>
          </a:solidFill>
          <a:ln/>
        </p:spPr>
      </p:sp>
      <p:sp>
        <p:nvSpPr>
          <p:cNvPr id="270" name="Shape 268"/>
          <p:cNvSpPr/>
          <p:nvPr/>
        </p:nvSpPr>
        <p:spPr>
          <a:xfrm>
            <a:off x="5353812" y="19550786"/>
            <a:ext cx="1772107" cy="9144"/>
          </a:xfrm>
          <a:prstGeom prst="rect">
            <a:avLst/>
          </a:prstGeom>
          <a:solidFill>
            <a:srgbClr val="E5E7EB"/>
          </a:solidFill>
          <a:ln/>
        </p:spPr>
      </p:sp>
      <p:sp>
        <p:nvSpPr>
          <p:cNvPr id="271" name="Shape 269"/>
          <p:cNvSpPr/>
          <p:nvPr/>
        </p:nvSpPr>
        <p:spPr>
          <a:xfrm>
            <a:off x="7125005" y="19550786"/>
            <a:ext cx="3543300" cy="9144"/>
          </a:xfrm>
          <a:prstGeom prst="rect">
            <a:avLst/>
          </a:prstGeom>
          <a:solidFill>
            <a:srgbClr val="E5E7EB"/>
          </a:solidFill>
          <a:ln/>
        </p:spPr>
      </p:sp>
      <p:sp>
        <p:nvSpPr>
          <p:cNvPr id="272" name="Shape 270"/>
          <p:cNvSpPr/>
          <p:nvPr/>
        </p:nvSpPr>
        <p:spPr>
          <a:xfrm>
            <a:off x="10668305" y="19550786"/>
            <a:ext cx="3543300" cy="9144"/>
          </a:xfrm>
          <a:prstGeom prst="rect">
            <a:avLst/>
          </a:prstGeom>
          <a:solidFill>
            <a:srgbClr val="E5E7EB"/>
          </a:solidFill>
          <a:ln/>
        </p:spPr>
      </p:sp>
      <p:sp>
        <p:nvSpPr>
          <p:cNvPr id="273" name="Shape 271"/>
          <p:cNvSpPr/>
          <p:nvPr/>
        </p:nvSpPr>
        <p:spPr>
          <a:xfrm>
            <a:off x="14210690" y="19550786"/>
            <a:ext cx="3552444" cy="9144"/>
          </a:xfrm>
          <a:prstGeom prst="rect">
            <a:avLst/>
          </a:prstGeom>
          <a:solidFill>
            <a:srgbClr val="E5E7EB"/>
          </a:solidFill>
          <a:ln/>
        </p:spPr>
      </p:sp>
      <p:sp>
        <p:nvSpPr>
          <p:cNvPr id="274" name="Shape 272"/>
          <p:cNvSpPr/>
          <p:nvPr/>
        </p:nvSpPr>
        <p:spPr>
          <a:xfrm>
            <a:off x="3582619" y="19865340"/>
            <a:ext cx="14173200" cy="9144"/>
          </a:xfrm>
          <a:prstGeom prst="rect">
            <a:avLst/>
          </a:prstGeom>
          <a:solidFill>
            <a:srgbClr val="E5E7EB"/>
          </a:solidFill>
          <a:ln/>
        </p:spPr>
      </p:sp>
      <p:sp>
        <p:nvSpPr>
          <p:cNvPr id="275" name="Shape 273"/>
          <p:cNvSpPr/>
          <p:nvPr/>
        </p:nvSpPr>
        <p:spPr>
          <a:xfrm>
            <a:off x="3621024" y="16773754"/>
            <a:ext cx="1695298" cy="228600"/>
          </a:xfrm>
          <a:prstGeom prst="roundRect">
            <a:avLst>
              <a:gd name="adj" fmla="val 66667"/>
            </a:avLst>
          </a:prstGeom>
          <a:solidFill>
            <a:srgbClr val="3498DB"/>
          </a:solidFill>
          <a:ln/>
        </p:spPr>
      </p:sp>
      <p:sp>
        <p:nvSpPr>
          <p:cNvPr id="276" name="Shape 274"/>
          <p:cNvSpPr/>
          <p:nvPr/>
        </p:nvSpPr>
        <p:spPr>
          <a:xfrm>
            <a:off x="5392217" y="16773754"/>
            <a:ext cx="1695298" cy="228600"/>
          </a:xfrm>
          <a:prstGeom prst="roundRect">
            <a:avLst>
              <a:gd name="adj" fmla="val 66667"/>
            </a:avLst>
          </a:prstGeom>
          <a:solidFill>
            <a:srgbClr val="3498DB"/>
          </a:solidFill>
          <a:ln/>
        </p:spPr>
      </p:sp>
      <p:sp>
        <p:nvSpPr>
          <p:cNvPr id="277" name="Shape 275"/>
          <p:cNvSpPr/>
          <p:nvPr/>
        </p:nvSpPr>
        <p:spPr>
          <a:xfrm>
            <a:off x="7163410" y="16773754"/>
            <a:ext cx="1695298" cy="228600"/>
          </a:xfrm>
          <a:prstGeom prst="roundRect">
            <a:avLst>
              <a:gd name="adj" fmla="val 66667"/>
            </a:avLst>
          </a:prstGeom>
          <a:solidFill>
            <a:srgbClr val="3498DB"/>
          </a:solidFill>
          <a:ln/>
        </p:spPr>
      </p:sp>
      <p:sp>
        <p:nvSpPr>
          <p:cNvPr id="278" name="Shape 276"/>
          <p:cNvSpPr/>
          <p:nvPr/>
        </p:nvSpPr>
        <p:spPr>
          <a:xfrm>
            <a:off x="8049463" y="17088307"/>
            <a:ext cx="1695298" cy="228600"/>
          </a:xfrm>
          <a:prstGeom prst="roundRect">
            <a:avLst>
              <a:gd name="adj" fmla="val 66667"/>
            </a:avLst>
          </a:prstGeom>
          <a:solidFill>
            <a:srgbClr val="3498DB"/>
          </a:solidFill>
          <a:ln/>
        </p:spPr>
      </p:sp>
      <p:sp>
        <p:nvSpPr>
          <p:cNvPr id="279" name="Shape 277"/>
          <p:cNvSpPr/>
          <p:nvPr/>
        </p:nvSpPr>
        <p:spPr>
          <a:xfrm>
            <a:off x="9820656" y="17088307"/>
            <a:ext cx="3467405" cy="228600"/>
          </a:xfrm>
          <a:prstGeom prst="roundRect">
            <a:avLst>
              <a:gd name="adj" fmla="val 66667"/>
            </a:avLst>
          </a:prstGeom>
          <a:solidFill>
            <a:srgbClr val="3498DB"/>
          </a:solidFill>
          <a:ln/>
        </p:spPr>
      </p:sp>
      <p:sp>
        <p:nvSpPr>
          <p:cNvPr id="280" name="Shape 278"/>
          <p:cNvSpPr/>
          <p:nvPr/>
        </p:nvSpPr>
        <p:spPr>
          <a:xfrm>
            <a:off x="3621024" y="17401946"/>
            <a:ext cx="14097305" cy="228600"/>
          </a:xfrm>
          <a:prstGeom prst="roundRect">
            <a:avLst>
              <a:gd name="adj" fmla="val 66667"/>
            </a:avLst>
          </a:prstGeom>
          <a:solidFill>
            <a:srgbClr val="3498DB"/>
          </a:solidFill>
          <a:ln/>
        </p:spPr>
      </p:sp>
      <p:sp>
        <p:nvSpPr>
          <p:cNvPr id="281" name="Shape 279"/>
          <p:cNvSpPr/>
          <p:nvPr/>
        </p:nvSpPr>
        <p:spPr>
          <a:xfrm>
            <a:off x="3621024" y="17716500"/>
            <a:ext cx="1695298" cy="228600"/>
          </a:xfrm>
          <a:prstGeom prst="roundRect">
            <a:avLst>
              <a:gd name="adj" fmla="val 66667"/>
            </a:avLst>
          </a:prstGeom>
          <a:solidFill>
            <a:srgbClr val="3498DB"/>
          </a:solidFill>
          <a:ln/>
        </p:spPr>
      </p:sp>
      <p:sp>
        <p:nvSpPr>
          <p:cNvPr id="282" name="Shape 280"/>
          <p:cNvSpPr/>
          <p:nvPr/>
        </p:nvSpPr>
        <p:spPr>
          <a:xfrm>
            <a:off x="5392217" y="17716500"/>
            <a:ext cx="1695298" cy="228600"/>
          </a:xfrm>
          <a:prstGeom prst="roundRect">
            <a:avLst>
              <a:gd name="adj" fmla="val 66667"/>
            </a:avLst>
          </a:prstGeom>
          <a:solidFill>
            <a:srgbClr val="3498DB"/>
          </a:solidFill>
          <a:ln/>
        </p:spPr>
      </p:sp>
      <p:sp>
        <p:nvSpPr>
          <p:cNvPr id="283" name="Shape 281"/>
          <p:cNvSpPr/>
          <p:nvPr/>
        </p:nvSpPr>
        <p:spPr>
          <a:xfrm>
            <a:off x="7163410" y="17716500"/>
            <a:ext cx="3467405" cy="228600"/>
          </a:xfrm>
          <a:prstGeom prst="roundRect">
            <a:avLst>
              <a:gd name="adj" fmla="val 66667"/>
            </a:avLst>
          </a:prstGeom>
          <a:solidFill>
            <a:srgbClr val="3498DB"/>
          </a:solidFill>
          <a:ln/>
        </p:spPr>
      </p:sp>
      <p:sp>
        <p:nvSpPr>
          <p:cNvPr id="284" name="Shape 282"/>
          <p:cNvSpPr/>
          <p:nvPr/>
        </p:nvSpPr>
        <p:spPr>
          <a:xfrm>
            <a:off x="8049463" y="18031054"/>
            <a:ext cx="9667951" cy="228600"/>
          </a:xfrm>
          <a:prstGeom prst="roundRect">
            <a:avLst>
              <a:gd name="adj" fmla="val 66667"/>
            </a:avLst>
          </a:prstGeom>
          <a:solidFill>
            <a:srgbClr val="3498DB"/>
          </a:solidFill>
          <a:ln/>
        </p:spPr>
      </p:sp>
      <p:sp>
        <p:nvSpPr>
          <p:cNvPr id="285" name="Shape 283"/>
          <p:cNvSpPr/>
          <p:nvPr/>
        </p:nvSpPr>
        <p:spPr>
          <a:xfrm>
            <a:off x="3621024" y="18345607"/>
            <a:ext cx="1695298" cy="228600"/>
          </a:xfrm>
          <a:prstGeom prst="roundRect">
            <a:avLst>
              <a:gd name="adj" fmla="val 66667"/>
            </a:avLst>
          </a:prstGeom>
          <a:solidFill>
            <a:srgbClr val="3498DB"/>
          </a:solidFill>
          <a:ln/>
        </p:spPr>
      </p:sp>
      <p:sp>
        <p:nvSpPr>
          <p:cNvPr id="286" name="Shape 284"/>
          <p:cNvSpPr/>
          <p:nvPr/>
        </p:nvSpPr>
        <p:spPr>
          <a:xfrm>
            <a:off x="5392217" y="18345607"/>
            <a:ext cx="1695298" cy="228600"/>
          </a:xfrm>
          <a:prstGeom prst="roundRect">
            <a:avLst>
              <a:gd name="adj" fmla="val 66667"/>
            </a:avLst>
          </a:prstGeom>
          <a:solidFill>
            <a:srgbClr val="3498DB"/>
          </a:solidFill>
          <a:ln/>
        </p:spPr>
      </p:sp>
      <p:sp>
        <p:nvSpPr>
          <p:cNvPr id="287" name="Shape 285"/>
          <p:cNvSpPr/>
          <p:nvPr/>
        </p:nvSpPr>
        <p:spPr>
          <a:xfrm>
            <a:off x="7163410" y="18345607"/>
            <a:ext cx="3467405" cy="228600"/>
          </a:xfrm>
          <a:prstGeom prst="roundRect">
            <a:avLst>
              <a:gd name="adj" fmla="val 66667"/>
            </a:avLst>
          </a:prstGeom>
          <a:solidFill>
            <a:srgbClr val="3498DB"/>
          </a:solidFill>
          <a:ln/>
        </p:spPr>
      </p:sp>
      <p:sp>
        <p:nvSpPr>
          <p:cNvPr id="288" name="Shape 286"/>
          <p:cNvSpPr/>
          <p:nvPr/>
        </p:nvSpPr>
        <p:spPr>
          <a:xfrm>
            <a:off x="10705795" y="18345607"/>
            <a:ext cx="3467405" cy="228600"/>
          </a:xfrm>
          <a:prstGeom prst="roundRect">
            <a:avLst>
              <a:gd name="adj" fmla="val 66667"/>
            </a:avLst>
          </a:prstGeom>
          <a:solidFill>
            <a:srgbClr val="3498DB"/>
          </a:solidFill>
          <a:ln/>
        </p:spPr>
      </p:sp>
      <p:sp>
        <p:nvSpPr>
          <p:cNvPr id="289" name="Shape 287"/>
          <p:cNvSpPr/>
          <p:nvPr/>
        </p:nvSpPr>
        <p:spPr>
          <a:xfrm>
            <a:off x="3621024" y="18659246"/>
            <a:ext cx="14097305" cy="228600"/>
          </a:xfrm>
          <a:prstGeom prst="roundRect">
            <a:avLst>
              <a:gd name="adj" fmla="val 66667"/>
            </a:avLst>
          </a:prstGeom>
          <a:solidFill>
            <a:srgbClr val="3498DB"/>
          </a:solidFill>
          <a:ln/>
        </p:spPr>
      </p:sp>
      <p:sp>
        <p:nvSpPr>
          <p:cNvPr id="290" name="Shape 288"/>
          <p:cNvSpPr/>
          <p:nvPr/>
        </p:nvSpPr>
        <p:spPr>
          <a:xfrm>
            <a:off x="8049463" y="18973800"/>
            <a:ext cx="9667951" cy="228600"/>
          </a:xfrm>
          <a:prstGeom prst="roundRect">
            <a:avLst>
              <a:gd name="adj" fmla="val 66667"/>
            </a:avLst>
          </a:prstGeom>
          <a:solidFill>
            <a:srgbClr val="3498DB"/>
          </a:solidFill>
          <a:ln/>
        </p:spPr>
      </p:sp>
      <p:sp>
        <p:nvSpPr>
          <p:cNvPr id="291" name="Shape 289"/>
          <p:cNvSpPr/>
          <p:nvPr/>
        </p:nvSpPr>
        <p:spPr>
          <a:xfrm>
            <a:off x="3621024" y="19288354"/>
            <a:ext cx="1695298" cy="228600"/>
          </a:xfrm>
          <a:prstGeom prst="roundRect">
            <a:avLst>
              <a:gd name="adj" fmla="val 66667"/>
            </a:avLst>
          </a:prstGeom>
          <a:solidFill>
            <a:srgbClr val="3498DB"/>
          </a:solidFill>
          <a:ln/>
        </p:spPr>
      </p:sp>
      <p:sp>
        <p:nvSpPr>
          <p:cNvPr id="292" name="Shape 290"/>
          <p:cNvSpPr/>
          <p:nvPr/>
        </p:nvSpPr>
        <p:spPr>
          <a:xfrm>
            <a:off x="5392217" y="19288354"/>
            <a:ext cx="1695298" cy="228600"/>
          </a:xfrm>
          <a:prstGeom prst="roundRect">
            <a:avLst>
              <a:gd name="adj" fmla="val 66667"/>
            </a:avLst>
          </a:prstGeom>
          <a:solidFill>
            <a:srgbClr val="3498DB"/>
          </a:solidFill>
          <a:ln/>
        </p:spPr>
      </p:sp>
      <p:sp>
        <p:nvSpPr>
          <p:cNvPr id="293" name="Shape 291"/>
          <p:cNvSpPr/>
          <p:nvPr/>
        </p:nvSpPr>
        <p:spPr>
          <a:xfrm>
            <a:off x="7163410" y="19288354"/>
            <a:ext cx="3467405" cy="228600"/>
          </a:xfrm>
          <a:prstGeom prst="roundRect">
            <a:avLst>
              <a:gd name="adj" fmla="val 66667"/>
            </a:avLst>
          </a:prstGeom>
          <a:solidFill>
            <a:srgbClr val="3498DB"/>
          </a:solidFill>
          <a:ln/>
        </p:spPr>
      </p:sp>
      <p:sp>
        <p:nvSpPr>
          <p:cNvPr id="294" name="Shape 292"/>
          <p:cNvSpPr/>
          <p:nvPr/>
        </p:nvSpPr>
        <p:spPr>
          <a:xfrm>
            <a:off x="10705795" y="19288354"/>
            <a:ext cx="3467405" cy="228600"/>
          </a:xfrm>
          <a:prstGeom prst="roundRect">
            <a:avLst>
              <a:gd name="adj" fmla="val 66667"/>
            </a:avLst>
          </a:prstGeom>
          <a:solidFill>
            <a:srgbClr val="3498DB"/>
          </a:solidFill>
          <a:ln/>
        </p:spPr>
      </p:sp>
      <p:sp>
        <p:nvSpPr>
          <p:cNvPr id="295" name="Shape 293"/>
          <p:cNvSpPr/>
          <p:nvPr/>
        </p:nvSpPr>
        <p:spPr>
          <a:xfrm>
            <a:off x="3621024" y="19602907"/>
            <a:ext cx="14097305" cy="228600"/>
          </a:xfrm>
          <a:prstGeom prst="roundRect">
            <a:avLst>
              <a:gd name="adj" fmla="val 66667"/>
            </a:avLst>
          </a:prstGeom>
          <a:solidFill>
            <a:srgbClr val="3498DB"/>
          </a:solidFill>
          <a:ln/>
        </p:spPr>
      </p:sp>
      <p:sp>
        <p:nvSpPr>
          <p:cNvPr id="296" name="Shape 294"/>
          <p:cNvSpPr/>
          <p:nvPr/>
        </p:nvSpPr>
        <p:spPr>
          <a:xfrm>
            <a:off x="381305" y="20259446"/>
            <a:ext cx="4267505" cy="1104595"/>
          </a:xfrm>
          <a:prstGeom prst="roundRect">
            <a:avLst>
              <a:gd name="adj" fmla="val 5709"/>
            </a:avLst>
          </a:prstGeom>
          <a:solidFill>
            <a:srgbClr val="FFFFFF"/>
          </a:solidFill>
          <a:ln/>
          <a:effectLst>
            <a:outerShdw blurRad="63500" dist="38100" dir="5400000" algn="bl" rotWithShape="0">
              <a:srgbClr val="000000">
                <a:alpha val="10000"/>
              </a:srgbClr>
            </a:outerShdw>
          </a:effectLst>
        </p:spPr>
      </p:sp>
      <p:sp>
        <p:nvSpPr>
          <p:cNvPr id="297" name="Shape 295"/>
          <p:cNvSpPr/>
          <p:nvPr/>
        </p:nvSpPr>
        <p:spPr>
          <a:xfrm>
            <a:off x="4800600" y="20259446"/>
            <a:ext cx="4267505" cy="1104595"/>
          </a:xfrm>
          <a:prstGeom prst="roundRect">
            <a:avLst>
              <a:gd name="adj" fmla="val 5709"/>
            </a:avLst>
          </a:prstGeom>
          <a:solidFill>
            <a:srgbClr val="FFFFFF"/>
          </a:solidFill>
          <a:ln/>
          <a:effectLst>
            <a:outerShdw blurRad="63500" dist="38100" dir="5400000" algn="bl" rotWithShape="0">
              <a:srgbClr val="000000">
                <a:alpha val="10000"/>
              </a:srgbClr>
            </a:outerShdw>
          </a:effectLst>
        </p:spPr>
      </p:sp>
      <p:sp>
        <p:nvSpPr>
          <p:cNvPr id="298" name="Shape 296"/>
          <p:cNvSpPr/>
          <p:nvPr/>
        </p:nvSpPr>
        <p:spPr>
          <a:xfrm>
            <a:off x="9219895" y="20259446"/>
            <a:ext cx="4267505" cy="1104595"/>
          </a:xfrm>
          <a:prstGeom prst="roundRect">
            <a:avLst>
              <a:gd name="adj" fmla="val 5709"/>
            </a:avLst>
          </a:prstGeom>
          <a:solidFill>
            <a:srgbClr val="FFFFFF"/>
          </a:solidFill>
          <a:ln/>
          <a:effectLst>
            <a:outerShdw blurRad="63500" dist="38100" dir="5400000" algn="bl" rotWithShape="0">
              <a:srgbClr val="000000">
                <a:alpha val="10000"/>
              </a:srgbClr>
            </a:outerShdw>
          </a:effectLst>
        </p:spPr>
      </p:sp>
      <p:sp>
        <p:nvSpPr>
          <p:cNvPr id="299" name="Shape 297"/>
          <p:cNvSpPr/>
          <p:nvPr/>
        </p:nvSpPr>
        <p:spPr>
          <a:xfrm>
            <a:off x="13640105" y="20259446"/>
            <a:ext cx="4267505" cy="1104595"/>
          </a:xfrm>
          <a:prstGeom prst="roundRect">
            <a:avLst>
              <a:gd name="adj" fmla="val 5709"/>
            </a:avLst>
          </a:prstGeom>
          <a:solidFill>
            <a:srgbClr val="FFFFFF"/>
          </a:solidFill>
          <a:ln/>
          <a:effectLst>
            <a:outerShdw blurRad="63500" dist="38100" dir="5400000" algn="bl" rotWithShape="0">
              <a:srgbClr val="000000">
                <a:alpha val="10000"/>
              </a:srgbClr>
            </a:outerShdw>
          </a:effectLst>
        </p:spPr>
      </p:sp>
      <p:sp>
        <p:nvSpPr>
          <p:cNvPr id="300" name="Text 298"/>
          <p:cNvSpPr txBox="1"/>
          <p:nvPr/>
        </p:nvSpPr>
        <p:spPr>
          <a:xfrm>
            <a:off x="533095" y="20440498"/>
            <a:ext cx="1901038" cy="200254"/>
          </a:xfrm>
          <a:prstGeom prst="rect">
            <a:avLst/>
          </a:prstGeom>
          <a:noFill/>
          <a:ln/>
        </p:spPr>
        <p:txBody>
          <a:bodyPr wrap="square" lIns="0" tIns="0" rIns="0" bIns="0" rtlCol="0" anchor="ctr"/>
          <a:lstStyle/>
          <a:p>
            <a:pPr marL="0" indent="0" algn="l">
              <a:buNone/>
            </a:pPr>
            <a:r>
              <a:rPr lang="en-US" sz="1300" b="1" dirty="0">
                <a:solidFill>
                  <a:srgbClr val="2C3E50"/>
                </a:solidFill>
                <a:latin typeface="Raleway" pitchFamily="34" charset="0"/>
                <a:ea typeface="Raleway" pitchFamily="34" charset="-122"/>
                <a:cs typeface="Raleway" pitchFamily="34" charset="-120"/>
              </a:rPr>
              <a:t>Ressources humaines</a:t>
            </a:r>
            <a:endParaRPr lang="en-US" sz="1300" dirty="0"/>
          </a:p>
        </p:txBody>
      </p:sp>
      <p:sp>
        <p:nvSpPr>
          <p:cNvPr id="301" name="Text 299"/>
          <p:cNvSpPr txBox="1"/>
          <p:nvPr/>
        </p:nvSpPr>
        <p:spPr>
          <a:xfrm>
            <a:off x="4953305" y="20440498"/>
            <a:ext cx="1148486" cy="200254"/>
          </a:xfrm>
          <a:prstGeom prst="rect">
            <a:avLst/>
          </a:prstGeom>
          <a:noFill/>
          <a:ln/>
        </p:spPr>
        <p:txBody>
          <a:bodyPr wrap="square" lIns="0" tIns="0" rIns="0" bIns="0" rtlCol="0" anchor="ctr"/>
          <a:lstStyle/>
          <a:p>
            <a:pPr marL="0" indent="0" algn="l">
              <a:buNone/>
            </a:pPr>
            <a:r>
              <a:rPr lang="en-US" sz="1300" b="1" dirty="0">
                <a:solidFill>
                  <a:srgbClr val="2C3E50"/>
                </a:solidFill>
                <a:latin typeface="Raleway" pitchFamily="34" charset="0"/>
                <a:ea typeface="Raleway" pitchFamily="34" charset="-122"/>
                <a:cs typeface="Raleway" pitchFamily="34" charset="-120"/>
              </a:rPr>
              <a:t>Budget total</a:t>
            </a:r>
            <a:endParaRPr lang="en-US" sz="1300" dirty="0"/>
          </a:p>
        </p:txBody>
      </p:sp>
      <p:sp>
        <p:nvSpPr>
          <p:cNvPr id="302" name="Text 300"/>
          <p:cNvSpPr txBox="1"/>
          <p:nvPr/>
        </p:nvSpPr>
        <p:spPr>
          <a:xfrm>
            <a:off x="9372600" y="20440498"/>
            <a:ext cx="1853489" cy="200254"/>
          </a:xfrm>
          <a:prstGeom prst="rect">
            <a:avLst/>
          </a:prstGeom>
          <a:noFill/>
          <a:ln/>
        </p:spPr>
        <p:txBody>
          <a:bodyPr wrap="square" lIns="0" tIns="0" rIns="0" bIns="0" rtlCol="0" anchor="ctr"/>
          <a:lstStyle/>
          <a:p>
            <a:pPr marL="0" indent="0" algn="l">
              <a:buNone/>
            </a:pPr>
            <a:r>
              <a:rPr lang="en-US" sz="1300" b="1" dirty="0">
                <a:solidFill>
                  <a:srgbClr val="2C3E50"/>
                </a:solidFill>
                <a:latin typeface="Raleway" pitchFamily="34" charset="0"/>
                <a:ea typeface="Raleway" pitchFamily="34" charset="-122"/>
                <a:cs typeface="Raleway" pitchFamily="34" charset="-120"/>
              </a:rPr>
              <a:t>Communautés cibles</a:t>
            </a:r>
            <a:endParaRPr lang="en-US" sz="1300" dirty="0"/>
          </a:p>
        </p:txBody>
      </p:sp>
      <p:sp>
        <p:nvSpPr>
          <p:cNvPr id="303" name="Text 301"/>
          <p:cNvSpPr txBox="1"/>
          <p:nvPr/>
        </p:nvSpPr>
        <p:spPr>
          <a:xfrm>
            <a:off x="13791895" y="20440498"/>
            <a:ext cx="1767535" cy="200254"/>
          </a:xfrm>
          <a:prstGeom prst="rect">
            <a:avLst/>
          </a:prstGeom>
          <a:noFill/>
          <a:ln/>
        </p:spPr>
        <p:txBody>
          <a:bodyPr wrap="square" lIns="0" tIns="0" rIns="0" bIns="0" rtlCol="0" anchor="ctr"/>
          <a:lstStyle/>
          <a:p>
            <a:pPr marL="0" indent="0" algn="l">
              <a:buNone/>
            </a:pPr>
            <a:r>
              <a:rPr lang="en-US" sz="1300" b="1" dirty="0">
                <a:solidFill>
                  <a:srgbClr val="2C3E50"/>
                </a:solidFill>
                <a:latin typeface="Raleway" pitchFamily="34" charset="0"/>
                <a:ea typeface="Raleway" pitchFamily="34" charset="-122"/>
                <a:cs typeface="Raleway" pitchFamily="34" charset="-120"/>
              </a:rPr>
              <a:t>Bénéficiaires prévus</a:t>
            </a:r>
            <a:endParaRPr lang="en-US" sz="1300" dirty="0"/>
          </a:p>
        </p:txBody>
      </p:sp>
      <p:sp>
        <p:nvSpPr>
          <p:cNvPr id="304" name="Text 302"/>
          <p:cNvSpPr txBox="1"/>
          <p:nvPr/>
        </p:nvSpPr>
        <p:spPr>
          <a:xfrm>
            <a:off x="533095" y="20774254"/>
            <a:ext cx="3477463" cy="4096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20 permanents + 30 consultants + 50 volontaires communautaires</a:t>
            </a:r>
            <a:endParaRPr lang="en-US" sz="1200" dirty="0"/>
          </a:p>
        </p:txBody>
      </p:sp>
      <p:sp>
        <p:nvSpPr>
          <p:cNvPr id="305" name="Text 303"/>
          <p:cNvSpPr txBox="1"/>
          <p:nvPr/>
        </p:nvSpPr>
        <p:spPr>
          <a:xfrm>
            <a:off x="9372600" y="20774254"/>
            <a:ext cx="3381451"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12 communautés dans 3 régions d'intervention</a:t>
            </a:r>
            <a:endParaRPr lang="en-US" sz="1200" dirty="0"/>
          </a:p>
        </p:txBody>
      </p:sp>
      <p:sp>
        <p:nvSpPr>
          <p:cNvPr id="306" name="Text 304"/>
          <p:cNvSpPr txBox="1"/>
          <p:nvPr/>
        </p:nvSpPr>
        <p:spPr>
          <a:xfrm>
            <a:off x="13791895" y="20774254"/>
            <a:ext cx="2419502"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3,000 directs et 10,000+ indirects</a:t>
            </a:r>
            <a:endParaRPr lang="en-US" sz="1200" dirty="0"/>
          </a:p>
        </p:txBody>
      </p:sp>
      <p:sp>
        <p:nvSpPr>
          <p:cNvPr id="307" name="Text 305"/>
          <p:cNvSpPr txBox="1"/>
          <p:nvPr/>
        </p:nvSpPr>
        <p:spPr>
          <a:xfrm>
            <a:off x="4953305" y="20774254"/>
            <a:ext cx="1743761" cy="228600"/>
          </a:xfrm>
          <a:prstGeom prst="rect">
            <a:avLst/>
          </a:prstGeom>
          <a:noFill/>
          <a:ln/>
        </p:spPr>
        <p:txBody>
          <a:bodyPr wrap="square" lIns="0" tIns="0" rIns="0" bIns="0" rtlCol="0" anchor="ctr"/>
          <a:lstStyle/>
          <a:p>
            <a:pPr marL="0" indent="0" algn="l">
              <a:buNone/>
            </a:pPr>
            <a:r>
              <a:rPr lang="en-US" sz="1500" b="1" dirty="0">
                <a:solidFill>
                  <a:srgbClr val="1D4ED8"/>
                </a:solidFill>
                <a:latin typeface="Raleway" pitchFamily="34" charset="0"/>
                <a:ea typeface="Raleway" pitchFamily="34" charset="-122"/>
                <a:cs typeface="Raleway" pitchFamily="34" charset="-120"/>
              </a:rPr>
              <a:t>455 millions FCFA</a:t>
            </a:r>
            <a:endParaRPr lang="en-US" sz="1500" dirty="0"/>
          </a:p>
        </p:txBody>
      </p:sp>
      <p:sp>
        <p:nvSpPr>
          <p:cNvPr id="308" name="Shape 306"/>
          <p:cNvSpPr/>
          <p:nvPr/>
        </p:nvSpPr>
        <p:spPr>
          <a:xfrm>
            <a:off x="0" y="21745346"/>
            <a:ext cx="18288000" cy="543154"/>
          </a:xfrm>
          <a:prstGeom prst="rect">
            <a:avLst/>
          </a:prstGeom>
          <a:solidFill>
            <a:srgbClr val="F3F4F6"/>
          </a:solidFill>
          <a:ln/>
        </p:spPr>
      </p:sp>
      <p:sp>
        <p:nvSpPr>
          <p:cNvPr id="309" name="Shape 307"/>
          <p:cNvSpPr/>
          <p:nvPr/>
        </p:nvSpPr>
        <p:spPr>
          <a:xfrm>
            <a:off x="0" y="21745346"/>
            <a:ext cx="18288000" cy="9144"/>
          </a:xfrm>
          <a:prstGeom prst="rect">
            <a:avLst/>
          </a:prstGeom>
          <a:solidFill>
            <a:srgbClr val="E5E7EB"/>
          </a:solidFill>
          <a:ln/>
        </p:spPr>
      </p:sp>
      <p:pic>
        <p:nvPicPr>
          <p:cNvPr id="310" name="Image 0" descr="preencoded.png"/>
          <p:cNvPicPr>
            <a:picLocks noChangeAspect="1"/>
          </p:cNvPicPr>
          <p:nvPr/>
        </p:nvPicPr>
        <p:blipFill>
          <a:blip r:embed="rId3"/>
          <a:srcRect/>
          <a:stretch/>
        </p:blipFill>
        <p:spPr>
          <a:xfrm>
            <a:off x="457200" y="21936456"/>
            <a:ext cx="152705" cy="152705"/>
          </a:xfrm>
          <a:prstGeom prst="rect">
            <a:avLst/>
          </a:prstGeom>
        </p:spPr>
      </p:pic>
      <p:sp>
        <p:nvSpPr>
          <p:cNvPr id="311" name="Text 308"/>
          <p:cNvSpPr txBox="1"/>
          <p:nvPr/>
        </p:nvSpPr>
        <p:spPr>
          <a:xfrm>
            <a:off x="685800" y="21926398"/>
            <a:ext cx="2410358" cy="181051"/>
          </a:xfrm>
          <a:prstGeom prst="rect">
            <a:avLst/>
          </a:prstGeom>
          <a:noFill/>
          <a:ln/>
        </p:spPr>
        <p:txBody>
          <a:bodyPr wrap="square" lIns="0" tIns="0" rIns="0" bIns="0" rtlCol="0" anchor="ctr"/>
          <a:lstStyle/>
          <a:p>
            <a:pPr marL="0" indent="0" algn="l">
              <a:buNone/>
            </a:pPr>
            <a:r>
              <a:rPr lang="en-US" sz="1200" dirty="0">
                <a:solidFill>
                  <a:srgbClr val="374151"/>
                </a:solidFill>
                <a:latin typeface="Raleway" pitchFamily="34" charset="0"/>
                <a:ea typeface="Raleway" pitchFamily="34" charset="-122"/>
                <a:cs typeface="Raleway" pitchFamily="34" charset="-120"/>
              </a:rPr>
              <a:t>Contact@jerestaure-bienetre.org</a:t>
            </a:r>
            <a:endParaRPr lang="en-US" sz="1200" dirty="0"/>
          </a:p>
        </p:txBody>
      </p:sp>
      <p:pic>
        <p:nvPicPr>
          <p:cNvPr id="312" name="Image 1" descr="preencoded.png"/>
          <p:cNvPicPr>
            <a:picLocks noChangeAspect="1"/>
          </p:cNvPicPr>
          <p:nvPr/>
        </p:nvPicPr>
        <p:blipFill>
          <a:blip r:embed="rId4"/>
          <a:srcRect/>
          <a:stretch/>
        </p:blipFill>
        <p:spPr>
          <a:xfrm>
            <a:off x="3209544" y="21936456"/>
            <a:ext cx="152705" cy="152705"/>
          </a:xfrm>
          <a:prstGeom prst="rect">
            <a:avLst/>
          </a:prstGeom>
        </p:spPr>
      </p:pic>
      <p:sp>
        <p:nvSpPr>
          <p:cNvPr id="313" name="Text 309"/>
          <p:cNvSpPr txBox="1"/>
          <p:nvPr/>
        </p:nvSpPr>
        <p:spPr>
          <a:xfrm>
            <a:off x="3438144" y="21926398"/>
            <a:ext cx="1286561" cy="181051"/>
          </a:xfrm>
          <a:prstGeom prst="rect">
            <a:avLst/>
          </a:prstGeom>
          <a:noFill/>
          <a:ln/>
        </p:spPr>
        <p:txBody>
          <a:bodyPr wrap="square" lIns="0" tIns="0" rIns="0" bIns="0" rtlCol="0" anchor="ctr"/>
          <a:lstStyle/>
          <a:p>
            <a:pPr marL="0" indent="0" algn="l">
              <a:buNone/>
            </a:pPr>
            <a:r>
              <a:rPr lang="en-US" sz="1200" dirty="0">
                <a:solidFill>
                  <a:srgbClr val="374151"/>
                </a:solidFill>
                <a:latin typeface="Raleway" pitchFamily="34" charset="0"/>
                <a:ea typeface="Raleway" pitchFamily="34" charset="-122"/>
                <a:cs typeface="Raleway" pitchFamily="34" charset="-120"/>
              </a:rPr>
              <a:t>+229 96 24 94 86</a:t>
            </a:r>
            <a:endParaRPr lang="en-US" sz="1200" dirty="0"/>
          </a:p>
        </p:txBody>
      </p:sp>
      <p:sp>
        <p:nvSpPr>
          <p:cNvPr id="314" name="Text 310"/>
          <p:cNvSpPr txBox="1"/>
          <p:nvPr/>
        </p:nvSpPr>
        <p:spPr>
          <a:xfrm>
            <a:off x="9790481" y="21926398"/>
            <a:ext cx="2067458" cy="181051"/>
          </a:xfrm>
          <a:prstGeom prst="rect">
            <a:avLst/>
          </a:prstGeom>
          <a:noFill/>
          <a:ln/>
        </p:spPr>
        <p:txBody>
          <a:bodyPr wrap="square" lIns="0" tIns="0" rIns="0" bIns="0" rtlCol="0" anchor="ctr"/>
          <a:lstStyle/>
          <a:p>
            <a:pPr marL="0" indent="0" algn="l">
              <a:buNone/>
            </a:pPr>
            <a:r>
              <a:rPr lang="en-US" sz="1200" dirty="0">
                <a:solidFill>
                  <a:srgbClr val="6B7280"/>
                </a:solidFill>
                <a:latin typeface="Raleway" pitchFamily="34" charset="0"/>
                <a:ea typeface="Raleway" pitchFamily="34" charset="-122"/>
                <a:cs typeface="Raleway" pitchFamily="34" charset="-120"/>
              </a:rPr>
              <a:t>Plan Stratégique 2025-2028</a:t>
            </a:r>
            <a:endParaRPr lang="en-US" sz="1200" dirty="0"/>
          </a:p>
        </p:txBody>
      </p:sp>
      <p:pic>
        <p:nvPicPr>
          <p:cNvPr id="315" name="Image 2" descr="preencoded.png"/>
          <p:cNvPicPr>
            <a:picLocks noChangeAspect="1"/>
          </p:cNvPicPr>
          <p:nvPr/>
        </p:nvPicPr>
        <p:blipFill>
          <a:blip r:embed="rId5"/>
          <a:srcRect l="-989999" r="-989999"/>
          <a:stretch/>
        </p:blipFill>
        <p:spPr>
          <a:xfrm>
            <a:off x="16925544" y="22098305"/>
            <a:ext cx="190195" cy="9144"/>
          </a:xfrm>
          <a:prstGeom prst="rect">
            <a:avLst/>
          </a:prstGeom>
        </p:spPr>
      </p:pic>
      <p:pic>
        <p:nvPicPr>
          <p:cNvPr id="316" name="Image 3" descr="preencoded.png"/>
          <p:cNvPicPr>
            <a:picLocks noChangeAspect="1"/>
          </p:cNvPicPr>
          <p:nvPr/>
        </p:nvPicPr>
        <p:blipFill>
          <a:blip r:embed="rId6"/>
          <a:srcRect l="-989999" r="-989999"/>
          <a:stretch/>
        </p:blipFill>
        <p:spPr>
          <a:xfrm>
            <a:off x="17268444" y="22098305"/>
            <a:ext cx="190195" cy="9144"/>
          </a:xfrm>
          <a:prstGeom prst="rect">
            <a:avLst/>
          </a:prstGeom>
        </p:spPr>
      </p:pic>
      <p:pic>
        <p:nvPicPr>
          <p:cNvPr id="317" name="Image 4" descr="preencoded.png"/>
          <p:cNvPicPr>
            <a:picLocks noChangeAspect="1"/>
          </p:cNvPicPr>
          <p:nvPr/>
        </p:nvPicPr>
        <p:blipFill>
          <a:blip r:embed="rId7"/>
          <a:srcRect l="-1016667" r="-1016667"/>
          <a:stretch/>
        </p:blipFill>
        <p:spPr>
          <a:xfrm>
            <a:off x="17611344" y="22098305"/>
            <a:ext cx="219456" cy="9144"/>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Shape 0"/>
          <p:cNvSpPr/>
          <p:nvPr/>
        </p:nvSpPr>
        <p:spPr>
          <a:xfrm>
            <a:off x="0" y="0"/>
            <a:ext cx="18288000" cy="13496544"/>
          </a:xfrm>
          <a:prstGeom prst="rect">
            <a:avLst/>
          </a:prstGeom>
          <a:solidFill>
            <a:srgbClr val="F8F9FA"/>
          </a:solidFill>
          <a:ln/>
        </p:spPr>
      </p:sp>
      <p:sp>
        <p:nvSpPr>
          <p:cNvPr id="3" name="Shape 1"/>
          <p:cNvSpPr/>
          <p:nvPr/>
        </p:nvSpPr>
        <p:spPr>
          <a:xfrm>
            <a:off x="0" y="0"/>
            <a:ext cx="18288000" cy="838505"/>
          </a:xfrm>
          <a:prstGeom prst="rect">
            <a:avLst/>
          </a:prstGeom>
          <a:solidFill>
            <a:srgbClr val="1A5276"/>
          </a:solidFill>
          <a:ln/>
        </p:spPr>
      </p:sp>
      <p:sp>
        <p:nvSpPr>
          <p:cNvPr id="4" name="Text 2"/>
          <p:cNvSpPr txBox="1"/>
          <p:nvPr/>
        </p:nvSpPr>
        <p:spPr>
          <a:xfrm>
            <a:off x="457200" y="209398"/>
            <a:ext cx="8897112" cy="419710"/>
          </a:xfrm>
          <a:prstGeom prst="rect">
            <a:avLst/>
          </a:prstGeom>
          <a:noFill/>
          <a:ln/>
        </p:spPr>
        <p:txBody>
          <a:bodyPr wrap="square" lIns="0" tIns="0" rIns="0" bIns="0" rtlCol="0" anchor="ctr"/>
          <a:lstStyle/>
          <a:p>
            <a:pPr marL="0" indent="0" algn="l">
              <a:buNone/>
            </a:pPr>
            <a:r>
              <a:rPr lang="en-US" sz="2700" b="1" dirty="0">
                <a:solidFill>
                  <a:srgbClr val="FFFFFF"/>
                </a:solidFill>
                <a:latin typeface="Montserrat" pitchFamily="34" charset="0"/>
                <a:ea typeface="Montserrat" pitchFamily="34" charset="-122"/>
                <a:cs typeface="Montserrat" pitchFamily="34" charset="-120"/>
              </a:rPr>
              <a:t>Budget prévisionnel &amp; Mobilisation des ressources</a:t>
            </a:r>
            <a:endParaRPr lang="en-US" sz="2700" dirty="0"/>
          </a:p>
        </p:txBody>
      </p:sp>
      <p:sp>
        <p:nvSpPr>
          <p:cNvPr id="5" name="Shape 3"/>
          <p:cNvSpPr/>
          <p:nvPr/>
        </p:nvSpPr>
        <p:spPr>
          <a:xfrm>
            <a:off x="0" y="838505"/>
            <a:ext cx="18288000" cy="12115800"/>
          </a:xfrm>
          <a:prstGeom prst="rect">
            <a:avLst/>
          </a:prstGeom>
          <a:solidFill>
            <a:srgbClr val="F9FAFB"/>
          </a:solidFill>
          <a:ln/>
        </p:spPr>
      </p:sp>
      <p:pic>
        <p:nvPicPr>
          <p:cNvPr id="6" name="Image 0" descr="preencoded.png"/>
          <p:cNvPicPr>
            <a:picLocks noChangeAspect="1"/>
          </p:cNvPicPr>
          <p:nvPr/>
        </p:nvPicPr>
        <p:blipFill>
          <a:blip r:embed="rId3"/>
          <a:srcRect t="-44" b="-44"/>
          <a:stretch/>
        </p:blipFill>
        <p:spPr>
          <a:xfrm>
            <a:off x="457200" y="1333195"/>
            <a:ext cx="256946" cy="228600"/>
          </a:xfrm>
          <a:prstGeom prst="rect">
            <a:avLst/>
          </a:prstGeom>
        </p:spPr>
      </p:pic>
      <p:sp>
        <p:nvSpPr>
          <p:cNvPr id="7" name="Text 4"/>
          <p:cNvSpPr txBox="1"/>
          <p:nvPr/>
        </p:nvSpPr>
        <p:spPr>
          <a:xfrm>
            <a:off x="828446" y="1295705"/>
            <a:ext cx="3838651" cy="305410"/>
          </a:xfrm>
          <a:prstGeom prst="rect">
            <a:avLst/>
          </a:prstGeom>
          <a:noFill/>
          <a:ln/>
        </p:spPr>
        <p:txBody>
          <a:bodyPr wrap="square" lIns="0" tIns="0" rIns="0" bIns="0" rtlCol="0" anchor="ctr"/>
          <a:lstStyle/>
          <a:p>
            <a:pPr marL="0" indent="0" algn="l">
              <a:buNone/>
            </a:pPr>
            <a:r>
              <a:rPr lang="en-US" sz="1800" b="1" dirty="0">
                <a:solidFill>
                  <a:srgbClr val="2C3E50"/>
                </a:solidFill>
                <a:latin typeface="Montserrat" pitchFamily="34" charset="0"/>
                <a:ea typeface="Montserrat" pitchFamily="34" charset="-122"/>
                <a:cs typeface="Montserrat" pitchFamily="34" charset="-120"/>
              </a:rPr>
              <a:t>Budget prévisionnel 2025-2028</a:t>
            </a:r>
            <a:endParaRPr lang="en-US" sz="1800" dirty="0"/>
          </a:p>
        </p:txBody>
      </p:sp>
      <p:sp>
        <p:nvSpPr>
          <p:cNvPr id="8" name="Shape 5"/>
          <p:cNvSpPr/>
          <p:nvPr/>
        </p:nvSpPr>
        <p:spPr>
          <a:xfrm>
            <a:off x="461772" y="1757477"/>
            <a:ext cx="17364456" cy="694944"/>
          </a:xfrm>
          <a:prstGeom prst="rect">
            <a:avLst/>
          </a:prstGeom>
          <a:solidFill>
            <a:srgbClr val="1A5276"/>
          </a:solidFill>
          <a:ln/>
        </p:spPr>
      </p:sp>
      <p:sp>
        <p:nvSpPr>
          <p:cNvPr id="9" name="Text 6"/>
          <p:cNvSpPr txBox="1"/>
          <p:nvPr/>
        </p:nvSpPr>
        <p:spPr>
          <a:xfrm>
            <a:off x="619049" y="2009851"/>
            <a:ext cx="1420063" cy="181051"/>
          </a:xfrm>
          <a:prstGeom prst="rect">
            <a:avLst/>
          </a:prstGeom>
          <a:noFill/>
          <a:ln/>
        </p:spPr>
        <p:txBody>
          <a:bodyPr wrap="square" lIns="0" tIns="0" rIns="0" bIns="0" rtlCol="0" anchor="ctr"/>
          <a:lstStyle/>
          <a:p>
            <a:pPr marL="0" indent="0" algn="l">
              <a:buNone/>
            </a:pPr>
            <a:r>
              <a:rPr lang="en-US" sz="1200" b="1" dirty="0">
                <a:solidFill>
                  <a:srgbClr val="FFFFFF"/>
                </a:solidFill>
                <a:latin typeface="Raleway" pitchFamily="34" charset="0"/>
                <a:ea typeface="Raleway" pitchFamily="34" charset="-122"/>
                <a:cs typeface="Raleway" pitchFamily="34" charset="-120"/>
              </a:rPr>
              <a:t>Axes stratégiques</a:t>
            </a:r>
            <a:endParaRPr lang="en-US" sz="1200" dirty="0"/>
          </a:p>
        </p:txBody>
      </p:sp>
      <p:sp>
        <p:nvSpPr>
          <p:cNvPr id="10" name="Text 7"/>
          <p:cNvSpPr txBox="1"/>
          <p:nvPr/>
        </p:nvSpPr>
        <p:spPr>
          <a:xfrm>
            <a:off x="5453482" y="1895551"/>
            <a:ext cx="467258" cy="181051"/>
          </a:xfrm>
          <a:prstGeom prst="rect">
            <a:avLst/>
          </a:prstGeom>
          <a:noFill/>
          <a:ln/>
        </p:spPr>
        <p:txBody>
          <a:bodyPr wrap="square" lIns="0" tIns="0" rIns="0" bIns="0" rtlCol="0" anchor="ctr"/>
          <a:lstStyle/>
          <a:p>
            <a:pPr marL="0" indent="0" algn="ctr">
              <a:buNone/>
            </a:pPr>
            <a:r>
              <a:rPr lang="en-US" sz="1200" b="1" dirty="0">
                <a:solidFill>
                  <a:srgbClr val="FFFFFF"/>
                </a:solidFill>
                <a:latin typeface="Raleway" pitchFamily="34" charset="0"/>
                <a:ea typeface="Raleway" pitchFamily="34" charset="-122"/>
                <a:cs typeface="Raleway" pitchFamily="34" charset="-120"/>
              </a:rPr>
              <a:t>2025</a:t>
            </a:r>
            <a:endParaRPr lang="en-US" sz="1200" dirty="0"/>
          </a:p>
        </p:txBody>
      </p:sp>
      <p:sp>
        <p:nvSpPr>
          <p:cNvPr id="11" name="Text 8"/>
          <p:cNvSpPr txBox="1"/>
          <p:nvPr/>
        </p:nvSpPr>
        <p:spPr>
          <a:xfrm>
            <a:off x="5105095" y="2124151"/>
            <a:ext cx="1162202" cy="181051"/>
          </a:xfrm>
          <a:prstGeom prst="rect">
            <a:avLst/>
          </a:prstGeom>
          <a:noFill/>
          <a:ln/>
        </p:spPr>
        <p:txBody>
          <a:bodyPr wrap="square" lIns="0" tIns="0" rIns="0" bIns="0" rtlCol="0" anchor="ctr"/>
          <a:lstStyle/>
          <a:p>
            <a:pPr marL="0" indent="0" algn="ctr">
              <a:buNone/>
            </a:pPr>
            <a:r>
              <a:rPr lang="en-US" sz="1200" b="1" dirty="0">
                <a:solidFill>
                  <a:srgbClr val="FFFFFF"/>
                </a:solidFill>
                <a:latin typeface="Raleway" pitchFamily="34" charset="0"/>
                <a:ea typeface="Raleway" pitchFamily="34" charset="-122"/>
                <a:cs typeface="Raleway" pitchFamily="34" charset="-120"/>
              </a:rPr>
              <a:t>(milliers FCFA)</a:t>
            </a:r>
            <a:endParaRPr lang="en-US" sz="1200" dirty="0"/>
          </a:p>
        </p:txBody>
      </p:sp>
      <p:sp>
        <p:nvSpPr>
          <p:cNvPr id="12" name="Text 9"/>
          <p:cNvSpPr txBox="1"/>
          <p:nvPr/>
        </p:nvSpPr>
        <p:spPr>
          <a:xfrm>
            <a:off x="7883042" y="1895551"/>
            <a:ext cx="476402" cy="181051"/>
          </a:xfrm>
          <a:prstGeom prst="rect">
            <a:avLst/>
          </a:prstGeom>
          <a:noFill/>
          <a:ln/>
        </p:spPr>
        <p:txBody>
          <a:bodyPr wrap="square" lIns="0" tIns="0" rIns="0" bIns="0" rtlCol="0" anchor="ctr"/>
          <a:lstStyle/>
          <a:p>
            <a:pPr marL="0" indent="0" algn="ctr">
              <a:buNone/>
            </a:pPr>
            <a:r>
              <a:rPr lang="en-US" sz="1200" b="1" dirty="0">
                <a:solidFill>
                  <a:srgbClr val="FFFFFF"/>
                </a:solidFill>
                <a:latin typeface="Raleway" pitchFamily="34" charset="0"/>
                <a:ea typeface="Raleway" pitchFamily="34" charset="-122"/>
                <a:cs typeface="Raleway" pitchFamily="34" charset="-120"/>
              </a:rPr>
              <a:t>2026</a:t>
            </a:r>
            <a:endParaRPr lang="en-US" sz="1200" dirty="0"/>
          </a:p>
        </p:txBody>
      </p:sp>
      <p:sp>
        <p:nvSpPr>
          <p:cNvPr id="13" name="Text 10"/>
          <p:cNvSpPr txBox="1"/>
          <p:nvPr/>
        </p:nvSpPr>
        <p:spPr>
          <a:xfrm>
            <a:off x="7538314" y="2124151"/>
            <a:ext cx="1162202" cy="181051"/>
          </a:xfrm>
          <a:prstGeom prst="rect">
            <a:avLst/>
          </a:prstGeom>
          <a:noFill/>
          <a:ln/>
        </p:spPr>
        <p:txBody>
          <a:bodyPr wrap="square" lIns="0" tIns="0" rIns="0" bIns="0" rtlCol="0" anchor="ctr"/>
          <a:lstStyle/>
          <a:p>
            <a:pPr marL="0" indent="0" algn="ctr">
              <a:buNone/>
            </a:pPr>
            <a:r>
              <a:rPr lang="en-US" sz="1200" b="1" dirty="0">
                <a:solidFill>
                  <a:srgbClr val="FFFFFF"/>
                </a:solidFill>
                <a:latin typeface="Raleway" pitchFamily="34" charset="0"/>
                <a:ea typeface="Raleway" pitchFamily="34" charset="-122"/>
                <a:cs typeface="Raleway" pitchFamily="34" charset="-120"/>
              </a:rPr>
              <a:t>(milliers FCFA)</a:t>
            </a:r>
            <a:endParaRPr lang="en-US" sz="1200" dirty="0"/>
          </a:p>
        </p:txBody>
      </p:sp>
      <p:sp>
        <p:nvSpPr>
          <p:cNvPr id="14" name="Text 11"/>
          <p:cNvSpPr txBox="1"/>
          <p:nvPr/>
        </p:nvSpPr>
        <p:spPr>
          <a:xfrm>
            <a:off x="10319918" y="1895551"/>
            <a:ext cx="467258" cy="181051"/>
          </a:xfrm>
          <a:prstGeom prst="rect">
            <a:avLst/>
          </a:prstGeom>
          <a:noFill/>
          <a:ln/>
        </p:spPr>
        <p:txBody>
          <a:bodyPr wrap="square" lIns="0" tIns="0" rIns="0" bIns="0" rtlCol="0" anchor="ctr"/>
          <a:lstStyle/>
          <a:p>
            <a:pPr marL="0" indent="0" algn="ctr">
              <a:buNone/>
            </a:pPr>
            <a:r>
              <a:rPr lang="en-US" sz="1200" b="1" dirty="0">
                <a:solidFill>
                  <a:srgbClr val="FFFFFF"/>
                </a:solidFill>
                <a:latin typeface="Raleway" pitchFamily="34" charset="0"/>
                <a:ea typeface="Raleway" pitchFamily="34" charset="-122"/>
                <a:cs typeface="Raleway" pitchFamily="34" charset="-120"/>
              </a:rPr>
              <a:t>2027</a:t>
            </a:r>
            <a:endParaRPr lang="en-US" sz="1200" dirty="0"/>
          </a:p>
        </p:txBody>
      </p:sp>
      <p:sp>
        <p:nvSpPr>
          <p:cNvPr id="15" name="Text 12"/>
          <p:cNvSpPr txBox="1"/>
          <p:nvPr/>
        </p:nvSpPr>
        <p:spPr>
          <a:xfrm>
            <a:off x="9972446" y="2124151"/>
            <a:ext cx="1162202" cy="181051"/>
          </a:xfrm>
          <a:prstGeom prst="rect">
            <a:avLst/>
          </a:prstGeom>
          <a:noFill/>
          <a:ln/>
        </p:spPr>
        <p:txBody>
          <a:bodyPr wrap="square" lIns="0" tIns="0" rIns="0" bIns="0" rtlCol="0" anchor="ctr"/>
          <a:lstStyle/>
          <a:p>
            <a:pPr marL="0" indent="0" algn="ctr">
              <a:buNone/>
            </a:pPr>
            <a:r>
              <a:rPr lang="en-US" sz="1200" b="1" dirty="0">
                <a:solidFill>
                  <a:srgbClr val="FFFFFF"/>
                </a:solidFill>
                <a:latin typeface="Raleway" pitchFamily="34" charset="0"/>
                <a:ea typeface="Raleway" pitchFamily="34" charset="-122"/>
                <a:cs typeface="Raleway" pitchFamily="34" charset="-120"/>
              </a:rPr>
              <a:t>(milliers FCFA)</a:t>
            </a:r>
            <a:endParaRPr lang="en-US" sz="1200" dirty="0"/>
          </a:p>
        </p:txBody>
      </p:sp>
      <p:sp>
        <p:nvSpPr>
          <p:cNvPr id="16" name="Text 13"/>
          <p:cNvSpPr txBox="1"/>
          <p:nvPr/>
        </p:nvSpPr>
        <p:spPr>
          <a:xfrm>
            <a:off x="12750394" y="1895551"/>
            <a:ext cx="476402" cy="181051"/>
          </a:xfrm>
          <a:prstGeom prst="rect">
            <a:avLst/>
          </a:prstGeom>
          <a:noFill/>
          <a:ln/>
        </p:spPr>
        <p:txBody>
          <a:bodyPr wrap="square" lIns="0" tIns="0" rIns="0" bIns="0" rtlCol="0" anchor="ctr"/>
          <a:lstStyle/>
          <a:p>
            <a:pPr marL="0" indent="0" algn="ctr">
              <a:buNone/>
            </a:pPr>
            <a:r>
              <a:rPr lang="en-US" sz="1200" b="1" dirty="0">
                <a:solidFill>
                  <a:srgbClr val="FFFFFF"/>
                </a:solidFill>
                <a:latin typeface="Raleway" pitchFamily="34" charset="0"/>
                <a:ea typeface="Raleway" pitchFamily="34" charset="-122"/>
                <a:cs typeface="Raleway" pitchFamily="34" charset="-120"/>
              </a:rPr>
              <a:t>2028</a:t>
            </a:r>
            <a:endParaRPr lang="en-US" sz="1200" dirty="0"/>
          </a:p>
        </p:txBody>
      </p:sp>
      <p:sp>
        <p:nvSpPr>
          <p:cNvPr id="17" name="Text 14"/>
          <p:cNvSpPr txBox="1"/>
          <p:nvPr/>
        </p:nvSpPr>
        <p:spPr>
          <a:xfrm>
            <a:off x="12405665" y="2124151"/>
            <a:ext cx="1162202" cy="181051"/>
          </a:xfrm>
          <a:prstGeom prst="rect">
            <a:avLst/>
          </a:prstGeom>
          <a:noFill/>
          <a:ln/>
        </p:spPr>
        <p:txBody>
          <a:bodyPr wrap="square" lIns="0" tIns="0" rIns="0" bIns="0" rtlCol="0" anchor="ctr"/>
          <a:lstStyle/>
          <a:p>
            <a:pPr marL="0" indent="0" algn="ctr">
              <a:buNone/>
            </a:pPr>
            <a:r>
              <a:rPr lang="en-US" sz="1200" b="1" dirty="0">
                <a:solidFill>
                  <a:srgbClr val="FFFFFF"/>
                </a:solidFill>
                <a:latin typeface="Raleway" pitchFamily="34" charset="0"/>
                <a:ea typeface="Raleway" pitchFamily="34" charset="-122"/>
                <a:cs typeface="Raleway" pitchFamily="34" charset="-120"/>
              </a:rPr>
              <a:t>(milliers FCFA)</a:t>
            </a:r>
            <a:endParaRPr lang="en-US" sz="1200" dirty="0"/>
          </a:p>
        </p:txBody>
      </p:sp>
      <p:sp>
        <p:nvSpPr>
          <p:cNvPr id="18" name="Text 15"/>
          <p:cNvSpPr txBox="1"/>
          <p:nvPr/>
        </p:nvSpPr>
        <p:spPr>
          <a:xfrm>
            <a:off x="15179954" y="1895551"/>
            <a:ext cx="486461" cy="181051"/>
          </a:xfrm>
          <a:prstGeom prst="rect">
            <a:avLst/>
          </a:prstGeom>
          <a:noFill/>
          <a:ln/>
        </p:spPr>
        <p:txBody>
          <a:bodyPr wrap="square" lIns="0" tIns="0" rIns="0" bIns="0" rtlCol="0" anchor="ctr"/>
          <a:lstStyle/>
          <a:p>
            <a:pPr marL="0" indent="0" algn="ctr">
              <a:buNone/>
            </a:pPr>
            <a:r>
              <a:rPr lang="en-US" sz="1200" b="1" dirty="0">
                <a:solidFill>
                  <a:srgbClr val="FFFFFF"/>
                </a:solidFill>
                <a:latin typeface="Raleway" pitchFamily="34" charset="0"/>
                <a:ea typeface="Raleway" pitchFamily="34" charset="-122"/>
                <a:cs typeface="Raleway" pitchFamily="34" charset="-120"/>
              </a:rPr>
              <a:t>Total</a:t>
            </a:r>
            <a:endParaRPr lang="en-US" sz="1200" dirty="0"/>
          </a:p>
        </p:txBody>
      </p:sp>
      <p:sp>
        <p:nvSpPr>
          <p:cNvPr id="19" name="Text 16"/>
          <p:cNvSpPr txBox="1"/>
          <p:nvPr/>
        </p:nvSpPr>
        <p:spPr>
          <a:xfrm>
            <a:off x="14838883" y="2124151"/>
            <a:ext cx="1162202" cy="181051"/>
          </a:xfrm>
          <a:prstGeom prst="rect">
            <a:avLst/>
          </a:prstGeom>
          <a:noFill/>
          <a:ln/>
        </p:spPr>
        <p:txBody>
          <a:bodyPr wrap="square" lIns="0" tIns="0" rIns="0" bIns="0" rtlCol="0" anchor="ctr"/>
          <a:lstStyle/>
          <a:p>
            <a:pPr marL="0" indent="0" algn="ctr">
              <a:buNone/>
            </a:pPr>
            <a:r>
              <a:rPr lang="en-US" sz="1200" b="1" dirty="0">
                <a:solidFill>
                  <a:srgbClr val="FFFFFF"/>
                </a:solidFill>
                <a:latin typeface="Raleway" pitchFamily="34" charset="0"/>
                <a:ea typeface="Raleway" pitchFamily="34" charset="-122"/>
                <a:cs typeface="Raleway" pitchFamily="34" charset="-120"/>
              </a:rPr>
              <a:t>(milliers FCFA)</a:t>
            </a:r>
            <a:endParaRPr lang="en-US" sz="1200" dirty="0"/>
          </a:p>
        </p:txBody>
      </p:sp>
      <p:sp>
        <p:nvSpPr>
          <p:cNvPr id="20" name="Text 17"/>
          <p:cNvSpPr txBox="1"/>
          <p:nvPr/>
        </p:nvSpPr>
        <p:spPr>
          <a:xfrm>
            <a:off x="17140428" y="2009851"/>
            <a:ext cx="238658" cy="181051"/>
          </a:xfrm>
          <a:prstGeom prst="rect">
            <a:avLst/>
          </a:prstGeom>
          <a:noFill/>
          <a:ln/>
        </p:spPr>
        <p:txBody>
          <a:bodyPr wrap="square" lIns="0" tIns="0" rIns="0" bIns="0" rtlCol="0" anchor="ctr"/>
          <a:lstStyle/>
          <a:p>
            <a:pPr marL="0" indent="0" algn="ctr">
              <a:buNone/>
            </a:pPr>
            <a:r>
              <a:rPr lang="en-US" sz="1200" b="1" dirty="0">
                <a:solidFill>
                  <a:srgbClr val="FFFFFF"/>
                </a:solidFill>
                <a:latin typeface="Raleway" pitchFamily="34" charset="0"/>
                <a:ea typeface="Raleway" pitchFamily="34" charset="-122"/>
                <a:cs typeface="Raleway" pitchFamily="34" charset="-120"/>
              </a:rPr>
              <a:t>%</a:t>
            </a:r>
            <a:endParaRPr lang="en-US" sz="1200" dirty="0"/>
          </a:p>
        </p:txBody>
      </p:sp>
      <p:sp>
        <p:nvSpPr>
          <p:cNvPr id="21" name="Shape 18"/>
          <p:cNvSpPr/>
          <p:nvPr/>
        </p:nvSpPr>
        <p:spPr>
          <a:xfrm>
            <a:off x="461772" y="2905049"/>
            <a:ext cx="3952951" cy="9144"/>
          </a:xfrm>
          <a:prstGeom prst="rect">
            <a:avLst/>
          </a:prstGeom>
          <a:solidFill>
            <a:srgbClr val="E5E7EB"/>
          </a:solidFill>
          <a:ln/>
        </p:spPr>
      </p:sp>
      <p:sp>
        <p:nvSpPr>
          <p:cNvPr id="22" name="Shape 19"/>
          <p:cNvSpPr/>
          <p:nvPr/>
        </p:nvSpPr>
        <p:spPr>
          <a:xfrm>
            <a:off x="461772" y="3834079"/>
            <a:ext cx="3952951" cy="9144"/>
          </a:xfrm>
          <a:prstGeom prst="rect">
            <a:avLst/>
          </a:prstGeom>
          <a:solidFill>
            <a:srgbClr val="E5E7EB"/>
          </a:solidFill>
          <a:ln/>
        </p:spPr>
      </p:sp>
      <p:sp>
        <p:nvSpPr>
          <p:cNvPr id="23" name="Shape 20"/>
          <p:cNvSpPr/>
          <p:nvPr/>
        </p:nvSpPr>
        <p:spPr>
          <a:xfrm>
            <a:off x="461772" y="4767682"/>
            <a:ext cx="3952951" cy="9144"/>
          </a:xfrm>
          <a:prstGeom prst="rect">
            <a:avLst/>
          </a:prstGeom>
          <a:solidFill>
            <a:srgbClr val="E5E7EB"/>
          </a:solidFill>
          <a:ln/>
        </p:spPr>
      </p:sp>
      <p:sp>
        <p:nvSpPr>
          <p:cNvPr id="24" name="Text 21"/>
          <p:cNvSpPr txBox="1"/>
          <p:nvPr/>
        </p:nvSpPr>
        <p:spPr>
          <a:xfrm>
            <a:off x="619049" y="2581351"/>
            <a:ext cx="2000707" cy="181051"/>
          </a:xfrm>
          <a:prstGeom prst="rect">
            <a:avLst/>
          </a:prstGeom>
          <a:noFill/>
          <a:ln/>
        </p:spPr>
        <p:txBody>
          <a:bodyPr wrap="square" lIns="0" tIns="0" rIns="0" bIns="0" rtlCol="0" anchor="ctr"/>
          <a:lstStyle/>
          <a:p>
            <a:pPr marL="0" indent="0" algn="l">
              <a:buNone/>
            </a:pPr>
            <a:r>
              <a:rPr lang="en-US" sz="1200" b="1" dirty="0">
                <a:solidFill>
                  <a:srgbClr val="2C3E50"/>
                </a:solidFill>
                <a:latin typeface="Raleway" pitchFamily="34" charset="0"/>
                <a:ea typeface="Raleway" pitchFamily="34" charset="-122"/>
                <a:cs typeface="Raleway" pitchFamily="34" charset="-120"/>
              </a:rPr>
              <a:t>1. Changement climatique</a:t>
            </a:r>
            <a:endParaRPr lang="en-US" sz="1200" dirty="0"/>
          </a:p>
        </p:txBody>
      </p:sp>
      <p:sp>
        <p:nvSpPr>
          <p:cNvPr id="25" name="Text 22"/>
          <p:cNvSpPr txBox="1"/>
          <p:nvPr/>
        </p:nvSpPr>
        <p:spPr>
          <a:xfrm>
            <a:off x="619049" y="3514954"/>
            <a:ext cx="1353312" cy="181051"/>
          </a:xfrm>
          <a:prstGeom prst="rect">
            <a:avLst/>
          </a:prstGeom>
          <a:noFill/>
          <a:ln/>
        </p:spPr>
        <p:txBody>
          <a:bodyPr wrap="square" lIns="0" tIns="0" rIns="0" bIns="0" rtlCol="0" anchor="ctr"/>
          <a:lstStyle/>
          <a:p>
            <a:pPr marL="0" indent="0" algn="l">
              <a:buNone/>
            </a:pPr>
            <a:r>
              <a:rPr lang="en-US" sz="1200" b="1" dirty="0">
                <a:solidFill>
                  <a:srgbClr val="2C3E50"/>
                </a:solidFill>
                <a:latin typeface="Raleway" pitchFamily="34" charset="0"/>
                <a:ea typeface="Raleway" pitchFamily="34" charset="-122"/>
                <a:cs typeface="Raleway" pitchFamily="34" charset="-120"/>
              </a:rPr>
              <a:t>3. Droits humains</a:t>
            </a:r>
            <a:endParaRPr lang="en-US" sz="1200" dirty="0"/>
          </a:p>
        </p:txBody>
      </p:sp>
      <p:sp>
        <p:nvSpPr>
          <p:cNvPr id="26" name="Text 23"/>
          <p:cNvSpPr txBox="1"/>
          <p:nvPr/>
        </p:nvSpPr>
        <p:spPr>
          <a:xfrm>
            <a:off x="619049" y="4448556"/>
            <a:ext cx="1457554" cy="181051"/>
          </a:xfrm>
          <a:prstGeom prst="rect">
            <a:avLst/>
          </a:prstGeom>
          <a:noFill/>
          <a:ln/>
        </p:spPr>
        <p:txBody>
          <a:bodyPr wrap="square" lIns="0" tIns="0" rIns="0" bIns="0" rtlCol="0" anchor="ctr"/>
          <a:lstStyle/>
          <a:p>
            <a:pPr marL="0" indent="0" algn="l">
              <a:buNone/>
            </a:pPr>
            <a:r>
              <a:rPr lang="en-US" sz="1200" b="1" dirty="0">
                <a:solidFill>
                  <a:srgbClr val="2C3E50"/>
                </a:solidFill>
                <a:latin typeface="Raleway" pitchFamily="34" charset="0"/>
                <a:ea typeface="Raleway" pitchFamily="34" charset="-122"/>
                <a:cs typeface="Raleway" pitchFamily="34" charset="-120"/>
              </a:rPr>
              <a:t>5. Égalité de genre</a:t>
            </a:r>
            <a:endParaRPr lang="en-US" sz="1200" dirty="0"/>
          </a:p>
        </p:txBody>
      </p:sp>
      <p:sp>
        <p:nvSpPr>
          <p:cNvPr id="27" name="Shape 24"/>
          <p:cNvSpPr/>
          <p:nvPr/>
        </p:nvSpPr>
        <p:spPr>
          <a:xfrm>
            <a:off x="4411980" y="2905049"/>
            <a:ext cx="2438705" cy="9144"/>
          </a:xfrm>
          <a:prstGeom prst="rect">
            <a:avLst/>
          </a:prstGeom>
          <a:solidFill>
            <a:srgbClr val="E5E7EB"/>
          </a:solidFill>
          <a:ln/>
        </p:spPr>
      </p:sp>
      <p:sp>
        <p:nvSpPr>
          <p:cNvPr id="28" name="Shape 25"/>
          <p:cNvSpPr/>
          <p:nvPr/>
        </p:nvSpPr>
        <p:spPr>
          <a:xfrm>
            <a:off x="6845198" y="2905049"/>
            <a:ext cx="2438705" cy="9144"/>
          </a:xfrm>
          <a:prstGeom prst="rect">
            <a:avLst/>
          </a:prstGeom>
          <a:solidFill>
            <a:srgbClr val="E5E7EB"/>
          </a:solidFill>
          <a:ln/>
        </p:spPr>
      </p:sp>
      <p:sp>
        <p:nvSpPr>
          <p:cNvPr id="29" name="Shape 26"/>
          <p:cNvSpPr/>
          <p:nvPr/>
        </p:nvSpPr>
        <p:spPr>
          <a:xfrm>
            <a:off x="9278417" y="2905049"/>
            <a:ext cx="2438705" cy="9144"/>
          </a:xfrm>
          <a:prstGeom prst="rect">
            <a:avLst/>
          </a:prstGeom>
          <a:solidFill>
            <a:srgbClr val="E5E7EB"/>
          </a:solidFill>
          <a:ln/>
        </p:spPr>
      </p:sp>
      <p:sp>
        <p:nvSpPr>
          <p:cNvPr id="30" name="Shape 27"/>
          <p:cNvSpPr/>
          <p:nvPr/>
        </p:nvSpPr>
        <p:spPr>
          <a:xfrm>
            <a:off x="11711635" y="2905049"/>
            <a:ext cx="2438705" cy="9144"/>
          </a:xfrm>
          <a:prstGeom prst="rect">
            <a:avLst/>
          </a:prstGeom>
          <a:solidFill>
            <a:srgbClr val="E5E7EB"/>
          </a:solidFill>
          <a:ln/>
        </p:spPr>
      </p:sp>
      <p:sp>
        <p:nvSpPr>
          <p:cNvPr id="31" name="Shape 28"/>
          <p:cNvSpPr/>
          <p:nvPr/>
        </p:nvSpPr>
        <p:spPr>
          <a:xfrm>
            <a:off x="16578986" y="2905049"/>
            <a:ext cx="1248156" cy="9144"/>
          </a:xfrm>
          <a:prstGeom prst="rect">
            <a:avLst/>
          </a:prstGeom>
          <a:solidFill>
            <a:srgbClr val="E5E7EB"/>
          </a:solidFill>
          <a:ln/>
        </p:spPr>
      </p:sp>
      <p:sp>
        <p:nvSpPr>
          <p:cNvPr id="32" name="Shape 29"/>
          <p:cNvSpPr/>
          <p:nvPr/>
        </p:nvSpPr>
        <p:spPr>
          <a:xfrm>
            <a:off x="4411980" y="3834079"/>
            <a:ext cx="2438705" cy="9144"/>
          </a:xfrm>
          <a:prstGeom prst="rect">
            <a:avLst/>
          </a:prstGeom>
          <a:solidFill>
            <a:srgbClr val="E5E7EB"/>
          </a:solidFill>
          <a:ln/>
        </p:spPr>
      </p:sp>
      <p:sp>
        <p:nvSpPr>
          <p:cNvPr id="33" name="Shape 30"/>
          <p:cNvSpPr/>
          <p:nvPr/>
        </p:nvSpPr>
        <p:spPr>
          <a:xfrm>
            <a:off x="6845198" y="3834079"/>
            <a:ext cx="2438705" cy="9144"/>
          </a:xfrm>
          <a:prstGeom prst="rect">
            <a:avLst/>
          </a:prstGeom>
          <a:solidFill>
            <a:srgbClr val="E5E7EB"/>
          </a:solidFill>
          <a:ln/>
        </p:spPr>
      </p:sp>
      <p:sp>
        <p:nvSpPr>
          <p:cNvPr id="34" name="Shape 31"/>
          <p:cNvSpPr/>
          <p:nvPr/>
        </p:nvSpPr>
        <p:spPr>
          <a:xfrm>
            <a:off x="9278417" y="3834079"/>
            <a:ext cx="2438705" cy="9144"/>
          </a:xfrm>
          <a:prstGeom prst="rect">
            <a:avLst/>
          </a:prstGeom>
          <a:solidFill>
            <a:srgbClr val="E5E7EB"/>
          </a:solidFill>
          <a:ln/>
        </p:spPr>
      </p:sp>
      <p:sp>
        <p:nvSpPr>
          <p:cNvPr id="35" name="Shape 32"/>
          <p:cNvSpPr/>
          <p:nvPr/>
        </p:nvSpPr>
        <p:spPr>
          <a:xfrm>
            <a:off x="11711635" y="3834079"/>
            <a:ext cx="2438705" cy="9144"/>
          </a:xfrm>
          <a:prstGeom prst="rect">
            <a:avLst/>
          </a:prstGeom>
          <a:solidFill>
            <a:srgbClr val="E5E7EB"/>
          </a:solidFill>
          <a:ln/>
        </p:spPr>
      </p:sp>
      <p:sp>
        <p:nvSpPr>
          <p:cNvPr id="36" name="Shape 33"/>
          <p:cNvSpPr/>
          <p:nvPr/>
        </p:nvSpPr>
        <p:spPr>
          <a:xfrm>
            <a:off x="16578986" y="3834079"/>
            <a:ext cx="1248156" cy="9144"/>
          </a:xfrm>
          <a:prstGeom prst="rect">
            <a:avLst/>
          </a:prstGeom>
          <a:solidFill>
            <a:srgbClr val="E5E7EB"/>
          </a:solidFill>
          <a:ln/>
        </p:spPr>
      </p:sp>
      <p:sp>
        <p:nvSpPr>
          <p:cNvPr id="37" name="Shape 34"/>
          <p:cNvSpPr/>
          <p:nvPr/>
        </p:nvSpPr>
        <p:spPr>
          <a:xfrm>
            <a:off x="4411980" y="4767682"/>
            <a:ext cx="2438705" cy="9144"/>
          </a:xfrm>
          <a:prstGeom prst="rect">
            <a:avLst/>
          </a:prstGeom>
          <a:solidFill>
            <a:srgbClr val="E5E7EB"/>
          </a:solidFill>
          <a:ln/>
        </p:spPr>
      </p:sp>
      <p:sp>
        <p:nvSpPr>
          <p:cNvPr id="38" name="Shape 35"/>
          <p:cNvSpPr/>
          <p:nvPr/>
        </p:nvSpPr>
        <p:spPr>
          <a:xfrm>
            <a:off x="6845198" y="4767682"/>
            <a:ext cx="2438705" cy="9144"/>
          </a:xfrm>
          <a:prstGeom prst="rect">
            <a:avLst/>
          </a:prstGeom>
          <a:solidFill>
            <a:srgbClr val="E5E7EB"/>
          </a:solidFill>
          <a:ln/>
        </p:spPr>
      </p:sp>
      <p:sp>
        <p:nvSpPr>
          <p:cNvPr id="39" name="Shape 36"/>
          <p:cNvSpPr/>
          <p:nvPr/>
        </p:nvSpPr>
        <p:spPr>
          <a:xfrm>
            <a:off x="9278417" y="4767682"/>
            <a:ext cx="2438705" cy="9144"/>
          </a:xfrm>
          <a:prstGeom prst="rect">
            <a:avLst/>
          </a:prstGeom>
          <a:solidFill>
            <a:srgbClr val="E5E7EB"/>
          </a:solidFill>
          <a:ln/>
        </p:spPr>
      </p:sp>
      <p:sp>
        <p:nvSpPr>
          <p:cNvPr id="40" name="Shape 37"/>
          <p:cNvSpPr/>
          <p:nvPr/>
        </p:nvSpPr>
        <p:spPr>
          <a:xfrm>
            <a:off x="11711635" y="4767682"/>
            <a:ext cx="2438705" cy="9144"/>
          </a:xfrm>
          <a:prstGeom prst="rect">
            <a:avLst/>
          </a:prstGeom>
          <a:solidFill>
            <a:srgbClr val="E5E7EB"/>
          </a:solidFill>
          <a:ln/>
        </p:spPr>
      </p:sp>
      <p:sp>
        <p:nvSpPr>
          <p:cNvPr id="41" name="Shape 38"/>
          <p:cNvSpPr/>
          <p:nvPr/>
        </p:nvSpPr>
        <p:spPr>
          <a:xfrm>
            <a:off x="16578986" y="4767682"/>
            <a:ext cx="1248156" cy="9144"/>
          </a:xfrm>
          <a:prstGeom prst="rect">
            <a:avLst/>
          </a:prstGeom>
          <a:solidFill>
            <a:srgbClr val="E5E7EB"/>
          </a:solidFill>
          <a:ln/>
        </p:spPr>
      </p:sp>
      <p:sp>
        <p:nvSpPr>
          <p:cNvPr id="42" name="Text 39"/>
          <p:cNvSpPr txBox="1"/>
          <p:nvPr/>
        </p:nvSpPr>
        <p:spPr>
          <a:xfrm>
            <a:off x="5358384" y="2581351"/>
            <a:ext cx="657454" cy="181051"/>
          </a:xfrm>
          <a:prstGeom prst="rect">
            <a:avLst/>
          </a:prstGeom>
          <a:noFill/>
          <a:ln/>
        </p:spPr>
        <p:txBody>
          <a:bodyPr wrap="square" lIns="0" tIns="0" rIns="0" bIns="0" rtlCol="0" anchor="ctr"/>
          <a:lstStyle/>
          <a:p>
            <a:pPr marL="0" indent="0" algn="ctr">
              <a:buNone/>
            </a:pPr>
            <a:r>
              <a:rPr lang="en-US" sz="1200" dirty="0">
                <a:solidFill>
                  <a:srgbClr val="2C3E50"/>
                </a:solidFill>
                <a:latin typeface="Raleway" pitchFamily="34" charset="0"/>
                <a:ea typeface="Raleway" pitchFamily="34" charset="-122"/>
                <a:cs typeface="Raleway" pitchFamily="34" charset="-120"/>
              </a:rPr>
              <a:t>178,500</a:t>
            </a:r>
            <a:endParaRPr lang="en-US" sz="1200" dirty="0"/>
          </a:p>
        </p:txBody>
      </p:sp>
      <p:sp>
        <p:nvSpPr>
          <p:cNvPr id="43" name="Text 40"/>
          <p:cNvSpPr txBox="1"/>
          <p:nvPr/>
        </p:nvSpPr>
        <p:spPr>
          <a:xfrm>
            <a:off x="7790688" y="2581351"/>
            <a:ext cx="657454" cy="181051"/>
          </a:xfrm>
          <a:prstGeom prst="rect">
            <a:avLst/>
          </a:prstGeom>
          <a:noFill/>
          <a:ln/>
        </p:spPr>
        <p:txBody>
          <a:bodyPr wrap="square" lIns="0" tIns="0" rIns="0" bIns="0" rtlCol="0" anchor="ctr"/>
          <a:lstStyle/>
          <a:p>
            <a:pPr marL="0" indent="0" algn="ctr">
              <a:buNone/>
            </a:pPr>
            <a:r>
              <a:rPr lang="en-US" sz="1200" dirty="0">
                <a:solidFill>
                  <a:srgbClr val="2C3E50"/>
                </a:solidFill>
                <a:latin typeface="Raleway" pitchFamily="34" charset="0"/>
                <a:ea typeface="Raleway" pitchFamily="34" charset="-122"/>
                <a:cs typeface="Raleway" pitchFamily="34" charset="-120"/>
              </a:rPr>
              <a:t>215,000</a:t>
            </a:r>
            <a:endParaRPr lang="en-US" sz="1200" dirty="0"/>
          </a:p>
        </p:txBody>
      </p:sp>
      <p:sp>
        <p:nvSpPr>
          <p:cNvPr id="44" name="Text 41"/>
          <p:cNvSpPr txBox="1"/>
          <p:nvPr/>
        </p:nvSpPr>
        <p:spPr>
          <a:xfrm>
            <a:off x="10215677" y="2581351"/>
            <a:ext cx="676656" cy="181051"/>
          </a:xfrm>
          <a:prstGeom prst="rect">
            <a:avLst/>
          </a:prstGeom>
          <a:noFill/>
          <a:ln/>
        </p:spPr>
        <p:txBody>
          <a:bodyPr wrap="square" lIns="0" tIns="0" rIns="0" bIns="0" rtlCol="0" anchor="ctr"/>
          <a:lstStyle/>
          <a:p>
            <a:pPr marL="0" indent="0" algn="ctr">
              <a:buNone/>
            </a:pPr>
            <a:r>
              <a:rPr lang="en-US" sz="1200" dirty="0">
                <a:solidFill>
                  <a:srgbClr val="2C3E50"/>
                </a:solidFill>
                <a:latin typeface="Raleway" pitchFamily="34" charset="0"/>
                <a:ea typeface="Raleway" pitchFamily="34" charset="-122"/>
                <a:cs typeface="Raleway" pitchFamily="34" charset="-120"/>
              </a:rPr>
              <a:t>245,000</a:t>
            </a:r>
            <a:endParaRPr lang="en-US" sz="1200" dirty="0"/>
          </a:p>
        </p:txBody>
      </p:sp>
      <p:sp>
        <p:nvSpPr>
          <p:cNvPr id="45" name="Text 42"/>
          <p:cNvSpPr txBox="1"/>
          <p:nvPr/>
        </p:nvSpPr>
        <p:spPr>
          <a:xfrm>
            <a:off x="12639751" y="2581351"/>
            <a:ext cx="695858" cy="181051"/>
          </a:xfrm>
          <a:prstGeom prst="rect">
            <a:avLst/>
          </a:prstGeom>
          <a:noFill/>
          <a:ln/>
        </p:spPr>
        <p:txBody>
          <a:bodyPr wrap="square" lIns="0" tIns="0" rIns="0" bIns="0" rtlCol="0" anchor="ctr"/>
          <a:lstStyle/>
          <a:p>
            <a:pPr marL="0" indent="0" algn="ctr">
              <a:buNone/>
            </a:pPr>
            <a:r>
              <a:rPr lang="en-US" sz="1200" dirty="0">
                <a:solidFill>
                  <a:srgbClr val="2C3E50"/>
                </a:solidFill>
                <a:latin typeface="Raleway" pitchFamily="34" charset="0"/>
                <a:ea typeface="Raleway" pitchFamily="34" charset="-122"/>
                <a:cs typeface="Raleway" pitchFamily="34" charset="-120"/>
              </a:rPr>
              <a:t>260,000</a:t>
            </a:r>
            <a:endParaRPr lang="en-US" sz="1200" dirty="0"/>
          </a:p>
        </p:txBody>
      </p:sp>
      <p:sp>
        <p:nvSpPr>
          <p:cNvPr id="46" name="Text 43"/>
          <p:cNvSpPr txBox="1"/>
          <p:nvPr/>
        </p:nvSpPr>
        <p:spPr>
          <a:xfrm>
            <a:off x="17060875" y="2581351"/>
            <a:ext cx="400507" cy="181051"/>
          </a:xfrm>
          <a:prstGeom prst="rect">
            <a:avLst/>
          </a:prstGeom>
          <a:noFill/>
          <a:ln/>
        </p:spPr>
        <p:txBody>
          <a:bodyPr wrap="square" lIns="0" tIns="0" rIns="0" bIns="0" rtlCol="0" anchor="ctr"/>
          <a:lstStyle/>
          <a:p>
            <a:pPr marL="0" indent="0" algn="ctr">
              <a:buNone/>
            </a:pPr>
            <a:r>
              <a:rPr lang="en-US" sz="1200" dirty="0">
                <a:solidFill>
                  <a:srgbClr val="2C3E50"/>
                </a:solidFill>
                <a:latin typeface="Raleway" pitchFamily="34" charset="0"/>
                <a:ea typeface="Raleway" pitchFamily="34" charset="-122"/>
                <a:cs typeface="Raleway" pitchFamily="34" charset="-120"/>
              </a:rPr>
              <a:t>28%</a:t>
            </a:r>
            <a:endParaRPr lang="en-US" sz="1200" dirty="0"/>
          </a:p>
        </p:txBody>
      </p:sp>
      <p:sp>
        <p:nvSpPr>
          <p:cNvPr id="47" name="Text 44"/>
          <p:cNvSpPr txBox="1"/>
          <p:nvPr/>
        </p:nvSpPr>
        <p:spPr>
          <a:xfrm>
            <a:off x="5346497" y="3514954"/>
            <a:ext cx="685800" cy="181051"/>
          </a:xfrm>
          <a:prstGeom prst="rect">
            <a:avLst/>
          </a:prstGeom>
          <a:noFill/>
          <a:ln/>
        </p:spPr>
        <p:txBody>
          <a:bodyPr wrap="square" lIns="0" tIns="0" rIns="0" bIns="0" rtlCol="0" anchor="ctr"/>
          <a:lstStyle/>
          <a:p>
            <a:pPr marL="0" indent="0" algn="ctr">
              <a:buNone/>
            </a:pPr>
            <a:r>
              <a:rPr lang="en-US" sz="1200" dirty="0">
                <a:solidFill>
                  <a:srgbClr val="2C3E50"/>
                </a:solidFill>
                <a:latin typeface="Raleway" pitchFamily="34" charset="0"/>
                <a:ea typeface="Raleway" pitchFamily="34" charset="-122"/>
                <a:cs typeface="Raleway" pitchFamily="34" charset="-120"/>
              </a:rPr>
              <a:t>160,000</a:t>
            </a:r>
            <a:endParaRPr lang="en-US" sz="1200" dirty="0"/>
          </a:p>
        </p:txBody>
      </p:sp>
      <p:sp>
        <p:nvSpPr>
          <p:cNvPr id="48" name="Text 45"/>
          <p:cNvSpPr txBox="1"/>
          <p:nvPr/>
        </p:nvSpPr>
        <p:spPr>
          <a:xfrm>
            <a:off x="7780630" y="3514954"/>
            <a:ext cx="685800" cy="181051"/>
          </a:xfrm>
          <a:prstGeom prst="rect">
            <a:avLst/>
          </a:prstGeom>
          <a:noFill/>
          <a:ln/>
        </p:spPr>
        <p:txBody>
          <a:bodyPr wrap="square" lIns="0" tIns="0" rIns="0" bIns="0" rtlCol="0" anchor="ctr"/>
          <a:lstStyle/>
          <a:p>
            <a:pPr marL="0" indent="0" algn="ctr">
              <a:buNone/>
            </a:pPr>
            <a:r>
              <a:rPr lang="en-US" sz="1200" dirty="0">
                <a:solidFill>
                  <a:srgbClr val="2C3E50"/>
                </a:solidFill>
                <a:latin typeface="Raleway" pitchFamily="34" charset="0"/>
                <a:ea typeface="Raleway" pitchFamily="34" charset="-122"/>
                <a:cs typeface="Raleway" pitchFamily="34" charset="-120"/>
              </a:rPr>
              <a:t>180,000</a:t>
            </a:r>
            <a:endParaRPr lang="en-US" sz="1200" dirty="0"/>
          </a:p>
        </p:txBody>
      </p:sp>
      <p:sp>
        <p:nvSpPr>
          <p:cNvPr id="49" name="Text 46"/>
          <p:cNvSpPr txBox="1"/>
          <p:nvPr/>
        </p:nvSpPr>
        <p:spPr>
          <a:xfrm>
            <a:off x="10204704" y="3514954"/>
            <a:ext cx="695858" cy="181051"/>
          </a:xfrm>
          <a:prstGeom prst="rect">
            <a:avLst/>
          </a:prstGeom>
          <a:noFill/>
          <a:ln/>
        </p:spPr>
        <p:txBody>
          <a:bodyPr wrap="square" lIns="0" tIns="0" rIns="0" bIns="0" rtlCol="0" anchor="ctr"/>
          <a:lstStyle/>
          <a:p>
            <a:pPr marL="0" indent="0" algn="ctr">
              <a:buNone/>
            </a:pPr>
            <a:r>
              <a:rPr lang="en-US" sz="1200" dirty="0">
                <a:solidFill>
                  <a:srgbClr val="2C3E50"/>
                </a:solidFill>
                <a:latin typeface="Raleway" pitchFamily="34" charset="0"/>
                <a:ea typeface="Raleway" pitchFamily="34" charset="-122"/>
                <a:cs typeface="Raleway" pitchFamily="34" charset="-120"/>
              </a:rPr>
              <a:t>200,000</a:t>
            </a:r>
            <a:endParaRPr lang="en-US" sz="1200" dirty="0"/>
          </a:p>
        </p:txBody>
      </p:sp>
      <p:sp>
        <p:nvSpPr>
          <p:cNvPr id="50" name="Text 47"/>
          <p:cNvSpPr txBox="1"/>
          <p:nvPr/>
        </p:nvSpPr>
        <p:spPr>
          <a:xfrm>
            <a:off x="12652553" y="3514954"/>
            <a:ext cx="667512" cy="181051"/>
          </a:xfrm>
          <a:prstGeom prst="rect">
            <a:avLst/>
          </a:prstGeom>
          <a:noFill/>
          <a:ln/>
        </p:spPr>
        <p:txBody>
          <a:bodyPr wrap="square" lIns="0" tIns="0" rIns="0" bIns="0" rtlCol="0" anchor="ctr"/>
          <a:lstStyle/>
          <a:p>
            <a:pPr marL="0" indent="0" algn="ctr">
              <a:buNone/>
            </a:pPr>
            <a:r>
              <a:rPr lang="en-US" sz="1200" dirty="0">
                <a:solidFill>
                  <a:srgbClr val="2C3E50"/>
                </a:solidFill>
                <a:latin typeface="Raleway" pitchFamily="34" charset="0"/>
                <a:ea typeface="Raleway" pitchFamily="34" charset="-122"/>
                <a:cs typeface="Raleway" pitchFamily="34" charset="-120"/>
              </a:rPr>
              <a:t>210,000</a:t>
            </a:r>
            <a:endParaRPr lang="en-US" sz="1200" dirty="0"/>
          </a:p>
        </p:txBody>
      </p:sp>
      <p:sp>
        <p:nvSpPr>
          <p:cNvPr id="51" name="Text 48"/>
          <p:cNvSpPr txBox="1"/>
          <p:nvPr/>
        </p:nvSpPr>
        <p:spPr>
          <a:xfrm>
            <a:off x="17065447" y="3514954"/>
            <a:ext cx="391363" cy="181051"/>
          </a:xfrm>
          <a:prstGeom prst="rect">
            <a:avLst/>
          </a:prstGeom>
          <a:noFill/>
          <a:ln/>
        </p:spPr>
        <p:txBody>
          <a:bodyPr wrap="square" lIns="0" tIns="0" rIns="0" bIns="0" rtlCol="0" anchor="ctr"/>
          <a:lstStyle/>
          <a:p>
            <a:pPr marL="0" indent="0" algn="ctr">
              <a:buNone/>
            </a:pPr>
            <a:r>
              <a:rPr lang="en-US" sz="1200" dirty="0">
                <a:solidFill>
                  <a:srgbClr val="2C3E50"/>
                </a:solidFill>
                <a:latin typeface="Raleway" pitchFamily="34" charset="0"/>
                <a:ea typeface="Raleway" pitchFamily="34" charset="-122"/>
                <a:cs typeface="Raleway" pitchFamily="34" charset="-120"/>
              </a:rPr>
              <a:t>23%</a:t>
            </a:r>
            <a:endParaRPr lang="en-US" sz="1200" dirty="0"/>
          </a:p>
        </p:txBody>
      </p:sp>
      <p:sp>
        <p:nvSpPr>
          <p:cNvPr id="52" name="Text 49"/>
          <p:cNvSpPr txBox="1"/>
          <p:nvPr/>
        </p:nvSpPr>
        <p:spPr>
          <a:xfrm>
            <a:off x="5384902" y="4448556"/>
            <a:ext cx="609905" cy="181051"/>
          </a:xfrm>
          <a:prstGeom prst="rect">
            <a:avLst/>
          </a:prstGeom>
          <a:noFill/>
          <a:ln/>
        </p:spPr>
        <p:txBody>
          <a:bodyPr wrap="square" lIns="0" tIns="0" rIns="0" bIns="0" rtlCol="0" anchor="ctr"/>
          <a:lstStyle/>
          <a:p>
            <a:pPr marL="0" indent="0" algn="ctr">
              <a:buNone/>
            </a:pPr>
            <a:r>
              <a:rPr lang="en-US" sz="1200" dirty="0">
                <a:solidFill>
                  <a:srgbClr val="2C3E50"/>
                </a:solidFill>
                <a:latin typeface="Raleway" pitchFamily="34" charset="0"/>
                <a:ea typeface="Raleway" pitchFamily="34" charset="-122"/>
                <a:cs typeface="Raleway" pitchFamily="34" charset="-120"/>
              </a:rPr>
              <a:t>85,000</a:t>
            </a:r>
            <a:endParaRPr lang="en-US" sz="1200" dirty="0"/>
          </a:p>
        </p:txBody>
      </p:sp>
      <p:sp>
        <p:nvSpPr>
          <p:cNvPr id="53" name="Text 50"/>
          <p:cNvSpPr txBox="1"/>
          <p:nvPr/>
        </p:nvSpPr>
        <p:spPr>
          <a:xfrm>
            <a:off x="7818120" y="4448556"/>
            <a:ext cx="609905" cy="181051"/>
          </a:xfrm>
          <a:prstGeom prst="rect">
            <a:avLst/>
          </a:prstGeom>
          <a:noFill/>
          <a:ln/>
        </p:spPr>
        <p:txBody>
          <a:bodyPr wrap="square" lIns="0" tIns="0" rIns="0" bIns="0" rtlCol="0" anchor="ctr"/>
          <a:lstStyle/>
          <a:p>
            <a:pPr marL="0" indent="0" algn="ctr">
              <a:buNone/>
            </a:pPr>
            <a:r>
              <a:rPr lang="en-US" sz="1200" dirty="0">
                <a:solidFill>
                  <a:srgbClr val="2C3E50"/>
                </a:solidFill>
                <a:latin typeface="Raleway" pitchFamily="34" charset="0"/>
                <a:ea typeface="Raleway" pitchFamily="34" charset="-122"/>
                <a:cs typeface="Raleway" pitchFamily="34" charset="-120"/>
              </a:rPr>
              <a:t>95,000</a:t>
            </a:r>
            <a:endParaRPr lang="en-US" sz="1200" dirty="0"/>
          </a:p>
        </p:txBody>
      </p:sp>
      <p:sp>
        <p:nvSpPr>
          <p:cNvPr id="54" name="Text 51"/>
          <p:cNvSpPr txBox="1"/>
          <p:nvPr/>
        </p:nvSpPr>
        <p:spPr>
          <a:xfrm>
            <a:off x="10231222" y="4448556"/>
            <a:ext cx="648310" cy="181051"/>
          </a:xfrm>
          <a:prstGeom prst="rect">
            <a:avLst/>
          </a:prstGeom>
          <a:noFill/>
          <a:ln/>
        </p:spPr>
        <p:txBody>
          <a:bodyPr wrap="square" lIns="0" tIns="0" rIns="0" bIns="0" rtlCol="0" anchor="ctr"/>
          <a:lstStyle/>
          <a:p>
            <a:pPr marL="0" indent="0" algn="ctr">
              <a:buNone/>
            </a:pPr>
            <a:r>
              <a:rPr lang="en-US" sz="1200" dirty="0">
                <a:solidFill>
                  <a:srgbClr val="2C3E50"/>
                </a:solidFill>
                <a:latin typeface="Raleway" pitchFamily="34" charset="0"/>
                <a:ea typeface="Raleway" pitchFamily="34" charset="-122"/>
                <a:cs typeface="Raleway" pitchFamily="34" charset="-120"/>
              </a:rPr>
              <a:t>115,000</a:t>
            </a:r>
            <a:endParaRPr lang="en-US" sz="1200" dirty="0"/>
          </a:p>
        </p:txBody>
      </p:sp>
      <p:sp>
        <p:nvSpPr>
          <p:cNvPr id="55" name="Text 52"/>
          <p:cNvSpPr txBox="1"/>
          <p:nvPr/>
        </p:nvSpPr>
        <p:spPr>
          <a:xfrm>
            <a:off x="12658039" y="4448556"/>
            <a:ext cx="657454" cy="181051"/>
          </a:xfrm>
          <a:prstGeom prst="rect">
            <a:avLst/>
          </a:prstGeom>
          <a:noFill/>
          <a:ln/>
        </p:spPr>
        <p:txBody>
          <a:bodyPr wrap="square" lIns="0" tIns="0" rIns="0" bIns="0" rtlCol="0" anchor="ctr"/>
          <a:lstStyle/>
          <a:p>
            <a:pPr marL="0" indent="0" algn="ctr">
              <a:buNone/>
            </a:pPr>
            <a:r>
              <a:rPr lang="en-US" sz="1200" dirty="0">
                <a:solidFill>
                  <a:srgbClr val="2C3E50"/>
                </a:solidFill>
                <a:latin typeface="Raleway" pitchFamily="34" charset="0"/>
                <a:ea typeface="Raleway" pitchFamily="34" charset="-122"/>
                <a:cs typeface="Raleway" pitchFamily="34" charset="-120"/>
              </a:rPr>
              <a:t>125,000</a:t>
            </a:r>
            <a:endParaRPr lang="en-US" sz="1200" dirty="0"/>
          </a:p>
        </p:txBody>
      </p:sp>
      <p:sp>
        <p:nvSpPr>
          <p:cNvPr id="56" name="Text 53"/>
          <p:cNvSpPr txBox="1"/>
          <p:nvPr/>
        </p:nvSpPr>
        <p:spPr>
          <a:xfrm>
            <a:off x="17072762" y="4448556"/>
            <a:ext cx="372161" cy="181051"/>
          </a:xfrm>
          <a:prstGeom prst="rect">
            <a:avLst/>
          </a:prstGeom>
          <a:noFill/>
          <a:ln/>
        </p:spPr>
        <p:txBody>
          <a:bodyPr wrap="square" lIns="0" tIns="0" rIns="0" bIns="0" rtlCol="0" anchor="ctr"/>
          <a:lstStyle/>
          <a:p>
            <a:pPr marL="0" indent="0" algn="ctr">
              <a:buNone/>
            </a:pPr>
            <a:r>
              <a:rPr lang="en-US" sz="1200" dirty="0">
                <a:solidFill>
                  <a:srgbClr val="2C3E50"/>
                </a:solidFill>
                <a:latin typeface="Raleway" pitchFamily="34" charset="0"/>
                <a:ea typeface="Raleway" pitchFamily="34" charset="-122"/>
                <a:cs typeface="Raleway" pitchFamily="34" charset="-120"/>
              </a:rPr>
              <a:t>13%</a:t>
            </a:r>
            <a:endParaRPr lang="en-US" sz="1200" dirty="0"/>
          </a:p>
        </p:txBody>
      </p:sp>
      <p:sp>
        <p:nvSpPr>
          <p:cNvPr id="57" name="Shape 54"/>
          <p:cNvSpPr/>
          <p:nvPr/>
        </p:nvSpPr>
        <p:spPr>
          <a:xfrm>
            <a:off x="14145768" y="2905049"/>
            <a:ext cx="2438705" cy="9144"/>
          </a:xfrm>
          <a:prstGeom prst="rect">
            <a:avLst/>
          </a:prstGeom>
          <a:solidFill>
            <a:srgbClr val="E5E7EB"/>
          </a:solidFill>
          <a:ln/>
        </p:spPr>
      </p:sp>
      <p:sp>
        <p:nvSpPr>
          <p:cNvPr id="58" name="Shape 55"/>
          <p:cNvSpPr/>
          <p:nvPr/>
        </p:nvSpPr>
        <p:spPr>
          <a:xfrm>
            <a:off x="14145768" y="3834079"/>
            <a:ext cx="2438705" cy="9144"/>
          </a:xfrm>
          <a:prstGeom prst="rect">
            <a:avLst/>
          </a:prstGeom>
          <a:solidFill>
            <a:srgbClr val="E5E7EB"/>
          </a:solidFill>
          <a:ln/>
        </p:spPr>
      </p:sp>
      <p:sp>
        <p:nvSpPr>
          <p:cNvPr id="59" name="Shape 56"/>
          <p:cNvSpPr/>
          <p:nvPr/>
        </p:nvSpPr>
        <p:spPr>
          <a:xfrm>
            <a:off x="14145768" y="4767682"/>
            <a:ext cx="2438705" cy="9144"/>
          </a:xfrm>
          <a:prstGeom prst="rect">
            <a:avLst/>
          </a:prstGeom>
          <a:solidFill>
            <a:srgbClr val="E5E7EB"/>
          </a:solidFill>
          <a:ln/>
        </p:spPr>
      </p:sp>
      <p:sp>
        <p:nvSpPr>
          <p:cNvPr id="60" name="Text 57"/>
          <p:cNvSpPr txBox="1"/>
          <p:nvPr/>
        </p:nvSpPr>
        <p:spPr>
          <a:xfrm>
            <a:off x="15072970" y="2581351"/>
            <a:ext cx="695858" cy="181051"/>
          </a:xfrm>
          <a:prstGeom prst="rect">
            <a:avLst/>
          </a:prstGeom>
          <a:noFill/>
          <a:ln/>
        </p:spPr>
        <p:txBody>
          <a:bodyPr wrap="square" lIns="0" tIns="0" rIns="0" bIns="0" rtlCol="0" anchor="ctr"/>
          <a:lstStyle/>
          <a:p>
            <a:pPr marL="0" indent="0" algn="ctr">
              <a:buNone/>
            </a:pPr>
            <a:r>
              <a:rPr lang="en-US" sz="1200" b="1" dirty="0">
                <a:solidFill>
                  <a:srgbClr val="2C3E50"/>
                </a:solidFill>
                <a:latin typeface="Raleway" pitchFamily="34" charset="0"/>
                <a:ea typeface="Raleway" pitchFamily="34" charset="-122"/>
                <a:cs typeface="Raleway" pitchFamily="34" charset="-120"/>
              </a:rPr>
              <a:t>898,500</a:t>
            </a:r>
            <a:endParaRPr lang="en-US" sz="1200" dirty="0"/>
          </a:p>
        </p:txBody>
      </p:sp>
      <p:sp>
        <p:nvSpPr>
          <p:cNvPr id="61" name="Text 58"/>
          <p:cNvSpPr txBox="1"/>
          <p:nvPr/>
        </p:nvSpPr>
        <p:spPr>
          <a:xfrm>
            <a:off x="15075713" y="3514954"/>
            <a:ext cx="695858" cy="181051"/>
          </a:xfrm>
          <a:prstGeom prst="rect">
            <a:avLst/>
          </a:prstGeom>
          <a:noFill/>
          <a:ln/>
        </p:spPr>
        <p:txBody>
          <a:bodyPr wrap="square" lIns="0" tIns="0" rIns="0" bIns="0" rtlCol="0" anchor="ctr"/>
          <a:lstStyle/>
          <a:p>
            <a:pPr marL="0" indent="0" algn="ctr">
              <a:buNone/>
            </a:pPr>
            <a:r>
              <a:rPr lang="en-US" sz="1200" b="1" dirty="0">
                <a:solidFill>
                  <a:srgbClr val="2C3E50"/>
                </a:solidFill>
                <a:latin typeface="Raleway" pitchFamily="34" charset="0"/>
                <a:ea typeface="Raleway" pitchFamily="34" charset="-122"/>
                <a:cs typeface="Raleway" pitchFamily="34" charset="-120"/>
              </a:rPr>
              <a:t>750,000</a:t>
            </a:r>
            <a:endParaRPr lang="en-US" sz="1200" dirty="0"/>
          </a:p>
        </p:txBody>
      </p:sp>
      <p:sp>
        <p:nvSpPr>
          <p:cNvPr id="62" name="Text 59"/>
          <p:cNvSpPr txBox="1"/>
          <p:nvPr/>
        </p:nvSpPr>
        <p:spPr>
          <a:xfrm>
            <a:off x="15073884" y="4448556"/>
            <a:ext cx="695858" cy="181051"/>
          </a:xfrm>
          <a:prstGeom prst="rect">
            <a:avLst/>
          </a:prstGeom>
          <a:noFill/>
          <a:ln/>
        </p:spPr>
        <p:txBody>
          <a:bodyPr wrap="square" lIns="0" tIns="0" rIns="0" bIns="0" rtlCol="0" anchor="ctr"/>
          <a:lstStyle/>
          <a:p>
            <a:pPr marL="0" indent="0" algn="ctr">
              <a:buNone/>
            </a:pPr>
            <a:r>
              <a:rPr lang="en-US" sz="1200" b="1" dirty="0">
                <a:solidFill>
                  <a:srgbClr val="2C3E50"/>
                </a:solidFill>
                <a:latin typeface="Raleway" pitchFamily="34" charset="0"/>
                <a:ea typeface="Raleway" pitchFamily="34" charset="-122"/>
                <a:cs typeface="Raleway" pitchFamily="34" charset="-120"/>
              </a:rPr>
              <a:t>420,000</a:t>
            </a:r>
            <a:endParaRPr lang="en-US" sz="1200" dirty="0"/>
          </a:p>
        </p:txBody>
      </p:sp>
      <p:sp>
        <p:nvSpPr>
          <p:cNvPr id="63" name="Shape 60"/>
          <p:cNvSpPr/>
          <p:nvPr/>
        </p:nvSpPr>
        <p:spPr>
          <a:xfrm>
            <a:off x="461772" y="2909621"/>
            <a:ext cx="17364456" cy="466344"/>
          </a:xfrm>
          <a:prstGeom prst="rect">
            <a:avLst/>
          </a:prstGeom>
          <a:solidFill>
            <a:srgbClr val="F1F5F9"/>
          </a:solidFill>
          <a:ln/>
        </p:spPr>
      </p:sp>
      <p:sp>
        <p:nvSpPr>
          <p:cNvPr id="64" name="Shape 61"/>
          <p:cNvSpPr/>
          <p:nvPr/>
        </p:nvSpPr>
        <p:spPr>
          <a:xfrm>
            <a:off x="461772" y="3843223"/>
            <a:ext cx="17364456" cy="466344"/>
          </a:xfrm>
          <a:prstGeom prst="rect">
            <a:avLst/>
          </a:prstGeom>
          <a:solidFill>
            <a:srgbClr val="F1F5F9"/>
          </a:solidFill>
          <a:ln/>
        </p:spPr>
      </p:sp>
      <p:sp>
        <p:nvSpPr>
          <p:cNvPr id="65" name="Shape 62"/>
          <p:cNvSpPr/>
          <p:nvPr/>
        </p:nvSpPr>
        <p:spPr>
          <a:xfrm>
            <a:off x="461772" y="3366821"/>
            <a:ext cx="3952951" cy="9144"/>
          </a:xfrm>
          <a:prstGeom prst="rect">
            <a:avLst/>
          </a:prstGeom>
          <a:solidFill>
            <a:srgbClr val="E5E7EB"/>
          </a:solidFill>
          <a:ln/>
        </p:spPr>
      </p:sp>
      <p:sp>
        <p:nvSpPr>
          <p:cNvPr id="66" name="Shape 63"/>
          <p:cNvSpPr/>
          <p:nvPr/>
        </p:nvSpPr>
        <p:spPr>
          <a:xfrm>
            <a:off x="461772" y="4300423"/>
            <a:ext cx="3952951" cy="9144"/>
          </a:xfrm>
          <a:prstGeom prst="rect">
            <a:avLst/>
          </a:prstGeom>
          <a:solidFill>
            <a:srgbClr val="E5E7EB"/>
          </a:solidFill>
          <a:ln/>
        </p:spPr>
      </p:sp>
      <p:sp>
        <p:nvSpPr>
          <p:cNvPr id="67" name="Text 64"/>
          <p:cNvSpPr txBox="1"/>
          <p:nvPr/>
        </p:nvSpPr>
        <p:spPr>
          <a:xfrm>
            <a:off x="619049" y="3047695"/>
            <a:ext cx="1353312" cy="181051"/>
          </a:xfrm>
          <a:prstGeom prst="rect">
            <a:avLst/>
          </a:prstGeom>
          <a:noFill/>
          <a:ln/>
        </p:spPr>
        <p:txBody>
          <a:bodyPr wrap="square" lIns="0" tIns="0" rIns="0" bIns="0" rtlCol="0" anchor="ctr"/>
          <a:lstStyle/>
          <a:p>
            <a:pPr marL="0" indent="0" algn="l">
              <a:buNone/>
            </a:pPr>
            <a:r>
              <a:rPr lang="en-US" sz="1200" b="1" dirty="0">
                <a:solidFill>
                  <a:srgbClr val="2C3E50"/>
                </a:solidFill>
                <a:latin typeface="Raleway" pitchFamily="34" charset="0"/>
                <a:ea typeface="Raleway" pitchFamily="34" charset="-122"/>
                <a:cs typeface="Raleway" pitchFamily="34" charset="-120"/>
              </a:rPr>
              <a:t>2. Espace civique</a:t>
            </a:r>
            <a:endParaRPr lang="en-US" sz="1200" dirty="0"/>
          </a:p>
        </p:txBody>
      </p:sp>
      <p:sp>
        <p:nvSpPr>
          <p:cNvPr id="68" name="Text 65"/>
          <p:cNvSpPr txBox="1"/>
          <p:nvPr/>
        </p:nvSpPr>
        <p:spPr>
          <a:xfrm>
            <a:off x="619049" y="3981298"/>
            <a:ext cx="1724558" cy="181051"/>
          </a:xfrm>
          <a:prstGeom prst="rect">
            <a:avLst/>
          </a:prstGeom>
          <a:noFill/>
          <a:ln/>
        </p:spPr>
        <p:txBody>
          <a:bodyPr wrap="square" lIns="0" tIns="0" rIns="0" bIns="0" rtlCol="0" anchor="ctr"/>
          <a:lstStyle/>
          <a:p>
            <a:pPr marL="0" indent="0" algn="l">
              <a:buNone/>
            </a:pPr>
            <a:r>
              <a:rPr lang="en-US" sz="1200" b="1" dirty="0">
                <a:solidFill>
                  <a:srgbClr val="2C3E50"/>
                </a:solidFill>
                <a:latin typeface="Raleway" pitchFamily="34" charset="0"/>
                <a:ea typeface="Raleway" pitchFamily="34" charset="-122"/>
                <a:cs typeface="Raleway" pitchFamily="34" charset="-120"/>
              </a:rPr>
              <a:t>4. Justice économique</a:t>
            </a:r>
            <a:endParaRPr lang="en-US" sz="1200" dirty="0"/>
          </a:p>
        </p:txBody>
      </p:sp>
      <p:sp>
        <p:nvSpPr>
          <p:cNvPr id="69" name="Shape 66"/>
          <p:cNvSpPr/>
          <p:nvPr/>
        </p:nvSpPr>
        <p:spPr>
          <a:xfrm>
            <a:off x="4411980" y="3366821"/>
            <a:ext cx="2438705" cy="9144"/>
          </a:xfrm>
          <a:prstGeom prst="rect">
            <a:avLst/>
          </a:prstGeom>
          <a:solidFill>
            <a:srgbClr val="E5E7EB"/>
          </a:solidFill>
          <a:ln/>
        </p:spPr>
      </p:sp>
      <p:sp>
        <p:nvSpPr>
          <p:cNvPr id="70" name="Shape 67"/>
          <p:cNvSpPr/>
          <p:nvPr/>
        </p:nvSpPr>
        <p:spPr>
          <a:xfrm>
            <a:off x="6845198" y="3366821"/>
            <a:ext cx="2438705" cy="9144"/>
          </a:xfrm>
          <a:prstGeom prst="rect">
            <a:avLst/>
          </a:prstGeom>
          <a:solidFill>
            <a:srgbClr val="E5E7EB"/>
          </a:solidFill>
          <a:ln/>
        </p:spPr>
      </p:sp>
      <p:sp>
        <p:nvSpPr>
          <p:cNvPr id="71" name="Shape 68"/>
          <p:cNvSpPr/>
          <p:nvPr/>
        </p:nvSpPr>
        <p:spPr>
          <a:xfrm>
            <a:off x="9278417" y="3366821"/>
            <a:ext cx="2438705" cy="9144"/>
          </a:xfrm>
          <a:prstGeom prst="rect">
            <a:avLst/>
          </a:prstGeom>
          <a:solidFill>
            <a:srgbClr val="E5E7EB"/>
          </a:solidFill>
          <a:ln/>
        </p:spPr>
      </p:sp>
      <p:sp>
        <p:nvSpPr>
          <p:cNvPr id="72" name="Shape 69"/>
          <p:cNvSpPr/>
          <p:nvPr/>
        </p:nvSpPr>
        <p:spPr>
          <a:xfrm>
            <a:off x="11711635" y="3366821"/>
            <a:ext cx="2438705" cy="9144"/>
          </a:xfrm>
          <a:prstGeom prst="rect">
            <a:avLst/>
          </a:prstGeom>
          <a:solidFill>
            <a:srgbClr val="E5E7EB"/>
          </a:solidFill>
          <a:ln/>
        </p:spPr>
      </p:sp>
      <p:sp>
        <p:nvSpPr>
          <p:cNvPr id="73" name="Shape 70"/>
          <p:cNvSpPr/>
          <p:nvPr/>
        </p:nvSpPr>
        <p:spPr>
          <a:xfrm>
            <a:off x="16578986" y="3366821"/>
            <a:ext cx="1248156" cy="9144"/>
          </a:xfrm>
          <a:prstGeom prst="rect">
            <a:avLst/>
          </a:prstGeom>
          <a:solidFill>
            <a:srgbClr val="E5E7EB"/>
          </a:solidFill>
          <a:ln/>
        </p:spPr>
      </p:sp>
      <p:sp>
        <p:nvSpPr>
          <p:cNvPr id="74" name="Shape 71"/>
          <p:cNvSpPr/>
          <p:nvPr/>
        </p:nvSpPr>
        <p:spPr>
          <a:xfrm>
            <a:off x="4411980" y="4300423"/>
            <a:ext cx="2438705" cy="9144"/>
          </a:xfrm>
          <a:prstGeom prst="rect">
            <a:avLst/>
          </a:prstGeom>
          <a:solidFill>
            <a:srgbClr val="E5E7EB"/>
          </a:solidFill>
          <a:ln/>
        </p:spPr>
      </p:sp>
      <p:sp>
        <p:nvSpPr>
          <p:cNvPr id="75" name="Shape 72"/>
          <p:cNvSpPr/>
          <p:nvPr/>
        </p:nvSpPr>
        <p:spPr>
          <a:xfrm>
            <a:off x="6845198" y="4300423"/>
            <a:ext cx="2438705" cy="9144"/>
          </a:xfrm>
          <a:prstGeom prst="rect">
            <a:avLst/>
          </a:prstGeom>
          <a:solidFill>
            <a:srgbClr val="E5E7EB"/>
          </a:solidFill>
          <a:ln/>
        </p:spPr>
      </p:sp>
      <p:sp>
        <p:nvSpPr>
          <p:cNvPr id="76" name="Shape 73"/>
          <p:cNvSpPr/>
          <p:nvPr/>
        </p:nvSpPr>
        <p:spPr>
          <a:xfrm>
            <a:off x="9278417" y="4300423"/>
            <a:ext cx="2438705" cy="9144"/>
          </a:xfrm>
          <a:prstGeom prst="rect">
            <a:avLst/>
          </a:prstGeom>
          <a:solidFill>
            <a:srgbClr val="E5E7EB"/>
          </a:solidFill>
          <a:ln/>
        </p:spPr>
      </p:sp>
      <p:sp>
        <p:nvSpPr>
          <p:cNvPr id="77" name="Shape 74"/>
          <p:cNvSpPr/>
          <p:nvPr/>
        </p:nvSpPr>
        <p:spPr>
          <a:xfrm>
            <a:off x="11711635" y="4300423"/>
            <a:ext cx="2438705" cy="9144"/>
          </a:xfrm>
          <a:prstGeom prst="rect">
            <a:avLst/>
          </a:prstGeom>
          <a:solidFill>
            <a:srgbClr val="E5E7EB"/>
          </a:solidFill>
          <a:ln/>
        </p:spPr>
      </p:sp>
      <p:sp>
        <p:nvSpPr>
          <p:cNvPr id="78" name="Shape 75"/>
          <p:cNvSpPr/>
          <p:nvPr/>
        </p:nvSpPr>
        <p:spPr>
          <a:xfrm>
            <a:off x="16578986" y="4300423"/>
            <a:ext cx="1248156" cy="9144"/>
          </a:xfrm>
          <a:prstGeom prst="rect">
            <a:avLst/>
          </a:prstGeom>
          <a:solidFill>
            <a:srgbClr val="E5E7EB"/>
          </a:solidFill>
          <a:ln/>
        </p:spPr>
      </p:sp>
      <p:sp>
        <p:nvSpPr>
          <p:cNvPr id="79" name="Text 76"/>
          <p:cNvSpPr txBox="1"/>
          <p:nvPr/>
        </p:nvSpPr>
        <p:spPr>
          <a:xfrm>
            <a:off x="5357470" y="3047695"/>
            <a:ext cx="657454" cy="181051"/>
          </a:xfrm>
          <a:prstGeom prst="rect">
            <a:avLst/>
          </a:prstGeom>
          <a:noFill/>
          <a:ln/>
        </p:spPr>
        <p:txBody>
          <a:bodyPr wrap="square" lIns="0" tIns="0" rIns="0" bIns="0" rtlCol="0" anchor="ctr"/>
          <a:lstStyle/>
          <a:p>
            <a:pPr marL="0" indent="0" algn="ctr">
              <a:buNone/>
            </a:pPr>
            <a:r>
              <a:rPr lang="en-US" sz="1200" dirty="0">
                <a:solidFill>
                  <a:srgbClr val="2C3E50"/>
                </a:solidFill>
                <a:latin typeface="Raleway" pitchFamily="34" charset="0"/>
                <a:ea typeface="Raleway" pitchFamily="34" charset="-122"/>
                <a:cs typeface="Raleway" pitchFamily="34" charset="-120"/>
              </a:rPr>
              <a:t>125,000</a:t>
            </a:r>
            <a:endParaRPr lang="en-US" sz="1200" dirty="0"/>
          </a:p>
        </p:txBody>
      </p:sp>
      <p:sp>
        <p:nvSpPr>
          <p:cNvPr id="80" name="Text 77"/>
          <p:cNvSpPr txBox="1"/>
          <p:nvPr/>
        </p:nvSpPr>
        <p:spPr>
          <a:xfrm>
            <a:off x="7784287" y="3047695"/>
            <a:ext cx="676656" cy="181051"/>
          </a:xfrm>
          <a:prstGeom prst="rect">
            <a:avLst/>
          </a:prstGeom>
          <a:noFill/>
          <a:ln/>
        </p:spPr>
        <p:txBody>
          <a:bodyPr wrap="square" lIns="0" tIns="0" rIns="0" bIns="0" rtlCol="0" anchor="ctr"/>
          <a:lstStyle/>
          <a:p>
            <a:pPr marL="0" indent="0" algn="ctr">
              <a:buNone/>
            </a:pPr>
            <a:r>
              <a:rPr lang="en-US" sz="1200" dirty="0">
                <a:solidFill>
                  <a:srgbClr val="2C3E50"/>
                </a:solidFill>
                <a:latin typeface="Raleway" pitchFamily="34" charset="0"/>
                <a:ea typeface="Raleway" pitchFamily="34" charset="-122"/>
                <a:cs typeface="Raleway" pitchFamily="34" charset="-120"/>
              </a:rPr>
              <a:t>150,000</a:t>
            </a:r>
            <a:endParaRPr lang="en-US" sz="1200" dirty="0"/>
          </a:p>
        </p:txBody>
      </p:sp>
      <p:sp>
        <p:nvSpPr>
          <p:cNvPr id="81" name="Text 78"/>
          <p:cNvSpPr txBox="1"/>
          <p:nvPr/>
        </p:nvSpPr>
        <p:spPr>
          <a:xfrm>
            <a:off x="10224821" y="3047695"/>
            <a:ext cx="657454" cy="181051"/>
          </a:xfrm>
          <a:prstGeom prst="rect">
            <a:avLst/>
          </a:prstGeom>
          <a:noFill/>
          <a:ln/>
        </p:spPr>
        <p:txBody>
          <a:bodyPr wrap="square" lIns="0" tIns="0" rIns="0" bIns="0" rtlCol="0" anchor="ctr"/>
          <a:lstStyle/>
          <a:p>
            <a:pPr marL="0" indent="0" algn="ctr">
              <a:buNone/>
            </a:pPr>
            <a:r>
              <a:rPr lang="en-US" sz="1200" dirty="0">
                <a:solidFill>
                  <a:srgbClr val="2C3E50"/>
                </a:solidFill>
                <a:latin typeface="Raleway" pitchFamily="34" charset="0"/>
                <a:ea typeface="Raleway" pitchFamily="34" charset="-122"/>
                <a:cs typeface="Raleway" pitchFamily="34" charset="-120"/>
              </a:rPr>
              <a:t>175,000</a:t>
            </a:r>
            <a:endParaRPr lang="en-US" sz="1200" dirty="0"/>
          </a:p>
        </p:txBody>
      </p:sp>
      <p:sp>
        <p:nvSpPr>
          <p:cNvPr id="82" name="Text 79"/>
          <p:cNvSpPr txBox="1"/>
          <p:nvPr/>
        </p:nvSpPr>
        <p:spPr>
          <a:xfrm>
            <a:off x="12652553" y="3047695"/>
            <a:ext cx="676656" cy="181051"/>
          </a:xfrm>
          <a:prstGeom prst="rect">
            <a:avLst/>
          </a:prstGeom>
          <a:noFill/>
          <a:ln/>
        </p:spPr>
        <p:txBody>
          <a:bodyPr wrap="square" lIns="0" tIns="0" rIns="0" bIns="0" rtlCol="0" anchor="ctr"/>
          <a:lstStyle/>
          <a:p>
            <a:pPr marL="0" indent="0" algn="ctr">
              <a:buNone/>
            </a:pPr>
            <a:r>
              <a:rPr lang="en-US" sz="1200" dirty="0">
                <a:solidFill>
                  <a:srgbClr val="2C3E50"/>
                </a:solidFill>
                <a:latin typeface="Raleway" pitchFamily="34" charset="0"/>
                <a:ea typeface="Raleway" pitchFamily="34" charset="-122"/>
                <a:cs typeface="Raleway" pitchFamily="34" charset="-120"/>
              </a:rPr>
              <a:t>185,000</a:t>
            </a:r>
            <a:endParaRPr lang="en-US" sz="1200" dirty="0"/>
          </a:p>
        </p:txBody>
      </p:sp>
      <p:sp>
        <p:nvSpPr>
          <p:cNvPr id="83" name="Text 80"/>
          <p:cNvSpPr txBox="1"/>
          <p:nvPr/>
        </p:nvSpPr>
        <p:spPr>
          <a:xfrm>
            <a:off x="17059046" y="3047695"/>
            <a:ext cx="400507" cy="181051"/>
          </a:xfrm>
          <a:prstGeom prst="rect">
            <a:avLst/>
          </a:prstGeom>
          <a:noFill/>
          <a:ln/>
        </p:spPr>
        <p:txBody>
          <a:bodyPr wrap="square" lIns="0" tIns="0" rIns="0" bIns="0" rtlCol="0" anchor="ctr"/>
          <a:lstStyle/>
          <a:p>
            <a:pPr marL="0" indent="0" algn="ctr">
              <a:buNone/>
            </a:pPr>
            <a:r>
              <a:rPr lang="en-US" sz="1200" dirty="0">
                <a:solidFill>
                  <a:srgbClr val="2C3E50"/>
                </a:solidFill>
                <a:latin typeface="Raleway" pitchFamily="34" charset="0"/>
                <a:ea typeface="Raleway" pitchFamily="34" charset="-122"/>
                <a:cs typeface="Raleway" pitchFamily="34" charset="-120"/>
              </a:rPr>
              <a:t>20%</a:t>
            </a:r>
            <a:endParaRPr lang="en-US" sz="1200" dirty="0"/>
          </a:p>
        </p:txBody>
      </p:sp>
      <p:sp>
        <p:nvSpPr>
          <p:cNvPr id="84" name="Text 81"/>
          <p:cNvSpPr txBox="1"/>
          <p:nvPr/>
        </p:nvSpPr>
        <p:spPr>
          <a:xfrm>
            <a:off x="5359298" y="3981298"/>
            <a:ext cx="657454" cy="181051"/>
          </a:xfrm>
          <a:prstGeom prst="rect">
            <a:avLst/>
          </a:prstGeom>
          <a:noFill/>
          <a:ln/>
        </p:spPr>
        <p:txBody>
          <a:bodyPr wrap="square" lIns="0" tIns="0" rIns="0" bIns="0" rtlCol="0" anchor="ctr"/>
          <a:lstStyle/>
          <a:p>
            <a:pPr marL="0" indent="0" algn="ctr">
              <a:buNone/>
            </a:pPr>
            <a:r>
              <a:rPr lang="en-US" sz="1200" dirty="0">
                <a:solidFill>
                  <a:srgbClr val="2C3E50"/>
                </a:solidFill>
                <a:latin typeface="Raleway" pitchFamily="34" charset="0"/>
                <a:ea typeface="Raleway" pitchFamily="34" charset="-122"/>
                <a:cs typeface="Raleway" pitchFamily="34" charset="-120"/>
              </a:rPr>
              <a:t>110,000</a:t>
            </a:r>
            <a:endParaRPr lang="en-US" sz="1200" dirty="0"/>
          </a:p>
        </p:txBody>
      </p:sp>
      <p:sp>
        <p:nvSpPr>
          <p:cNvPr id="85" name="Text 82"/>
          <p:cNvSpPr txBox="1"/>
          <p:nvPr/>
        </p:nvSpPr>
        <p:spPr>
          <a:xfrm>
            <a:off x="7789774" y="3981298"/>
            <a:ext cx="667512" cy="181051"/>
          </a:xfrm>
          <a:prstGeom prst="rect">
            <a:avLst/>
          </a:prstGeom>
          <a:noFill/>
          <a:ln/>
        </p:spPr>
        <p:txBody>
          <a:bodyPr wrap="square" lIns="0" tIns="0" rIns="0" bIns="0" rtlCol="0" anchor="ctr"/>
          <a:lstStyle/>
          <a:p>
            <a:pPr marL="0" indent="0" algn="ctr">
              <a:buNone/>
            </a:pPr>
            <a:r>
              <a:rPr lang="en-US" sz="1200" dirty="0">
                <a:solidFill>
                  <a:srgbClr val="2C3E50"/>
                </a:solidFill>
                <a:latin typeface="Raleway" pitchFamily="34" charset="0"/>
                <a:ea typeface="Raleway" pitchFamily="34" charset="-122"/>
                <a:cs typeface="Raleway" pitchFamily="34" charset="-120"/>
              </a:rPr>
              <a:t>135,000</a:t>
            </a:r>
            <a:endParaRPr lang="en-US" sz="1200" dirty="0"/>
          </a:p>
        </p:txBody>
      </p:sp>
      <p:sp>
        <p:nvSpPr>
          <p:cNvPr id="86" name="Text 83"/>
          <p:cNvSpPr txBox="1"/>
          <p:nvPr/>
        </p:nvSpPr>
        <p:spPr>
          <a:xfrm>
            <a:off x="10222992" y="3981298"/>
            <a:ext cx="667512" cy="181051"/>
          </a:xfrm>
          <a:prstGeom prst="rect">
            <a:avLst/>
          </a:prstGeom>
          <a:noFill/>
          <a:ln/>
        </p:spPr>
        <p:txBody>
          <a:bodyPr wrap="square" lIns="0" tIns="0" rIns="0" bIns="0" rtlCol="0" anchor="ctr"/>
          <a:lstStyle/>
          <a:p>
            <a:pPr marL="0" indent="0" algn="ctr">
              <a:buNone/>
            </a:pPr>
            <a:r>
              <a:rPr lang="en-US" sz="1200" dirty="0">
                <a:solidFill>
                  <a:srgbClr val="2C3E50"/>
                </a:solidFill>
                <a:latin typeface="Raleway" pitchFamily="34" charset="0"/>
                <a:ea typeface="Raleway" pitchFamily="34" charset="-122"/>
                <a:cs typeface="Raleway" pitchFamily="34" charset="-120"/>
              </a:rPr>
              <a:t>155,000</a:t>
            </a:r>
            <a:endParaRPr lang="en-US" sz="1200" dirty="0"/>
          </a:p>
        </p:txBody>
      </p:sp>
      <p:sp>
        <p:nvSpPr>
          <p:cNvPr id="87" name="Text 84"/>
          <p:cNvSpPr txBox="1"/>
          <p:nvPr/>
        </p:nvSpPr>
        <p:spPr>
          <a:xfrm>
            <a:off x="12651638" y="3981298"/>
            <a:ext cx="676656" cy="181051"/>
          </a:xfrm>
          <a:prstGeom prst="rect">
            <a:avLst/>
          </a:prstGeom>
          <a:noFill/>
          <a:ln/>
        </p:spPr>
        <p:txBody>
          <a:bodyPr wrap="square" lIns="0" tIns="0" rIns="0" bIns="0" rtlCol="0" anchor="ctr"/>
          <a:lstStyle/>
          <a:p>
            <a:pPr marL="0" indent="0" algn="ctr">
              <a:buNone/>
            </a:pPr>
            <a:r>
              <a:rPr lang="en-US" sz="1200" dirty="0">
                <a:solidFill>
                  <a:srgbClr val="2C3E50"/>
                </a:solidFill>
                <a:latin typeface="Raleway" pitchFamily="34" charset="0"/>
                <a:ea typeface="Raleway" pitchFamily="34" charset="-122"/>
                <a:cs typeface="Raleway" pitchFamily="34" charset="-120"/>
              </a:rPr>
              <a:t>165,000</a:t>
            </a:r>
            <a:endParaRPr lang="en-US" sz="1200" dirty="0"/>
          </a:p>
        </p:txBody>
      </p:sp>
      <p:sp>
        <p:nvSpPr>
          <p:cNvPr id="88" name="Text 85"/>
          <p:cNvSpPr txBox="1"/>
          <p:nvPr/>
        </p:nvSpPr>
        <p:spPr>
          <a:xfrm>
            <a:off x="17068190" y="3981298"/>
            <a:ext cx="381305" cy="181051"/>
          </a:xfrm>
          <a:prstGeom prst="rect">
            <a:avLst/>
          </a:prstGeom>
          <a:noFill/>
          <a:ln/>
        </p:spPr>
        <p:txBody>
          <a:bodyPr wrap="square" lIns="0" tIns="0" rIns="0" bIns="0" rtlCol="0" anchor="ctr"/>
          <a:lstStyle/>
          <a:p>
            <a:pPr marL="0" indent="0" algn="ctr">
              <a:buNone/>
            </a:pPr>
            <a:r>
              <a:rPr lang="en-US" sz="1200" dirty="0">
                <a:solidFill>
                  <a:srgbClr val="2C3E50"/>
                </a:solidFill>
                <a:latin typeface="Raleway" pitchFamily="34" charset="0"/>
                <a:ea typeface="Raleway" pitchFamily="34" charset="-122"/>
                <a:cs typeface="Raleway" pitchFamily="34" charset="-120"/>
              </a:rPr>
              <a:t>18%</a:t>
            </a:r>
            <a:endParaRPr lang="en-US" sz="1200" dirty="0"/>
          </a:p>
        </p:txBody>
      </p:sp>
      <p:sp>
        <p:nvSpPr>
          <p:cNvPr id="89" name="Shape 86"/>
          <p:cNvSpPr/>
          <p:nvPr/>
        </p:nvSpPr>
        <p:spPr>
          <a:xfrm>
            <a:off x="14145768" y="3366821"/>
            <a:ext cx="2438705" cy="9144"/>
          </a:xfrm>
          <a:prstGeom prst="rect">
            <a:avLst/>
          </a:prstGeom>
          <a:solidFill>
            <a:srgbClr val="E5E7EB"/>
          </a:solidFill>
          <a:ln/>
        </p:spPr>
      </p:sp>
      <p:sp>
        <p:nvSpPr>
          <p:cNvPr id="90" name="Shape 87"/>
          <p:cNvSpPr/>
          <p:nvPr/>
        </p:nvSpPr>
        <p:spPr>
          <a:xfrm>
            <a:off x="14145768" y="4300423"/>
            <a:ext cx="2438705" cy="9144"/>
          </a:xfrm>
          <a:prstGeom prst="rect">
            <a:avLst/>
          </a:prstGeom>
          <a:solidFill>
            <a:srgbClr val="E5E7EB"/>
          </a:solidFill>
          <a:ln/>
        </p:spPr>
      </p:sp>
      <p:sp>
        <p:nvSpPr>
          <p:cNvPr id="91" name="Text 88"/>
          <p:cNvSpPr txBox="1"/>
          <p:nvPr/>
        </p:nvSpPr>
        <p:spPr>
          <a:xfrm>
            <a:off x="15074798" y="3047695"/>
            <a:ext cx="695858" cy="181051"/>
          </a:xfrm>
          <a:prstGeom prst="rect">
            <a:avLst/>
          </a:prstGeom>
          <a:noFill/>
          <a:ln/>
        </p:spPr>
        <p:txBody>
          <a:bodyPr wrap="square" lIns="0" tIns="0" rIns="0" bIns="0" rtlCol="0" anchor="ctr"/>
          <a:lstStyle/>
          <a:p>
            <a:pPr marL="0" indent="0" algn="ctr">
              <a:buNone/>
            </a:pPr>
            <a:r>
              <a:rPr lang="en-US" sz="1200" b="1" dirty="0">
                <a:solidFill>
                  <a:srgbClr val="2C3E50"/>
                </a:solidFill>
                <a:latin typeface="Raleway" pitchFamily="34" charset="0"/>
                <a:ea typeface="Raleway" pitchFamily="34" charset="-122"/>
                <a:cs typeface="Raleway" pitchFamily="34" charset="-120"/>
              </a:rPr>
              <a:t>635,000</a:t>
            </a:r>
            <a:endParaRPr lang="en-US" sz="1200" dirty="0"/>
          </a:p>
        </p:txBody>
      </p:sp>
      <p:sp>
        <p:nvSpPr>
          <p:cNvPr id="92" name="Text 89"/>
          <p:cNvSpPr txBox="1"/>
          <p:nvPr/>
        </p:nvSpPr>
        <p:spPr>
          <a:xfrm>
            <a:off x="15074798" y="3981298"/>
            <a:ext cx="695858" cy="181051"/>
          </a:xfrm>
          <a:prstGeom prst="rect">
            <a:avLst/>
          </a:prstGeom>
          <a:noFill/>
          <a:ln/>
        </p:spPr>
        <p:txBody>
          <a:bodyPr wrap="square" lIns="0" tIns="0" rIns="0" bIns="0" rtlCol="0" anchor="ctr"/>
          <a:lstStyle/>
          <a:p>
            <a:pPr marL="0" indent="0" algn="ctr">
              <a:buNone/>
            </a:pPr>
            <a:r>
              <a:rPr lang="en-US" sz="1200" b="1" dirty="0">
                <a:solidFill>
                  <a:srgbClr val="2C3E50"/>
                </a:solidFill>
                <a:latin typeface="Raleway" pitchFamily="34" charset="0"/>
                <a:ea typeface="Raleway" pitchFamily="34" charset="-122"/>
                <a:cs typeface="Raleway" pitchFamily="34" charset="-120"/>
              </a:rPr>
              <a:t>565,000</a:t>
            </a:r>
            <a:endParaRPr lang="en-US" sz="1200" dirty="0"/>
          </a:p>
        </p:txBody>
      </p:sp>
      <p:sp>
        <p:nvSpPr>
          <p:cNvPr id="93" name="Shape 90"/>
          <p:cNvSpPr/>
          <p:nvPr/>
        </p:nvSpPr>
        <p:spPr>
          <a:xfrm>
            <a:off x="461772" y="4776826"/>
            <a:ext cx="17364456" cy="466344"/>
          </a:xfrm>
          <a:prstGeom prst="rect">
            <a:avLst/>
          </a:prstGeom>
          <a:solidFill>
            <a:srgbClr val="E5E7EB"/>
          </a:solidFill>
          <a:ln/>
        </p:spPr>
      </p:sp>
      <p:sp>
        <p:nvSpPr>
          <p:cNvPr id="94" name="Shape 91"/>
          <p:cNvSpPr/>
          <p:nvPr/>
        </p:nvSpPr>
        <p:spPr>
          <a:xfrm>
            <a:off x="461772" y="5234026"/>
            <a:ext cx="3952951" cy="9144"/>
          </a:xfrm>
          <a:prstGeom prst="rect">
            <a:avLst/>
          </a:prstGeom>
          <a:solidFill>
            <a:srgbClr val="E5E7EB"/>
          </a:solidFill>
          <a:ln/>
        </p:spPr>
      </p:sp>
      <p:sp>
        <p:nvSpPr>
          <p:cNvPr id="95" name="Text 92"/>
          <p:cNvSpPr txBox="1"/>
          <p:nvPr/>
        </p:nvSpPr>
        <p:spPr>
          <a:xfrm>
            <a:off x="619049" y="4914900"/>
            <a:ext cx="1019556" cy="181051"/>
          </a:xfrm>
          <a:prstGeom prst="rect">
            <a:avLst/>
          </a:prstGeom>
          <a:noFill/>
          <a:ln/>
        </p:spPr>
        <p:txBody>
          <a:bodyPr wrap="square" lIns="0" tIns="0" rIns="0" bIns="0" rtlCol="0" anchor="ctr"/>
          <a:lstStyle/>
          <a:p>
            <a:pPr marL="0" indent="0" algn="l">
              <a:buNone/>
            </a:pPr>
            <a:r>
              <a:rPr lang="en-US" sz="1200" b="1" dirty="0">
                <a:solidFill>
                  <a:srgbClr val="2C3E50"/>
                </a:solidFill>
                <a:latin typeface="Raleway" pitchFamily="34" charset="0"/>
                <a:ea typeface="Raleway" pitchFamily="34" charset="-122"/>
                <a:cs typeface="Raleway" pitchFamily="34" charset="-120"/>
              </a:rPr>
              <a:t>Total annuel</a:t>
            </a:r>
            <a:endParaRPr lang="en-US" sz="1200" dirty="0"/>
          </a:p>
        </p:txBody>
      </p:sp>
      <p:sp>
        <p:nvSpPr>
          <p:cNvPr id="96" name="Shape 93"/>
          <p:cNvSpPr/>
          <p:nvPr/>
        </p:nvSpPr>
        <p:spPr>
          <a:xfrm>
            <a:off x="4411980" y="5234026"/>
            <a:ext cx="2438705" cy="9144"/>
          </a:xfrm>
          <a:prstGeom prst="rect">
            <a:avLst/>
          </a:prstGeom>
          <a:solidFill>
            <a:srgbClr val="E5E7EB"/>
          </a:solidFill>
          <a:ln/>
        </p:spPr>
      </p:sp>
      <p:sp>
        <p:nvSpPr>
          <p:cNvPr id="97" name="Shape 94"/>
          <p:cNvSpPr/>
          <p:nvPr/>
        </p:nvSpPr>
        <p:spPr>
          <a:xfrm>
            <a:off x="6845198" y="5234026"/>
            <a:ext cx="2438705" cy="9144"/>
          </a:xfrm>
          <a:prstGeom prst="rect">
            <a:avLst/>
          </a:prstGeom>
          <a:solidFill>
            <a:srgbClr val="E5E7EB"/>
          </a:solidFill>
          <a:ln/>
        </p:spPr>
      </p:sp>
      <p:sp>
        <p:nvSpPr>
          <p:cNvPr id="98" name="Shape 95"/>
          <p:cNvSpPr/>
          <p:nvPr/>
        </p:nvSpPr>
        <p:spPr>
          <a:xfrm>
            <a:off x="9278417" y="5234026"/>
            <a:ext cx="2438705" cy="9144"/>
          </a:xfrm>
          <a:prstGeom prst="rect">
            <a:avLst/>
          </a:prstGeom>
          <a:solidFill>
            <a:srgbClr val="E5E7EB"/>
          </a:solidFill>
          <a:ln/>
        </p:spPr>
      </p:sp>
      <p:sp>
        <p:nvSpPr>
          <p:cNvPr id="99" name="Shape 96"/>
          <p:cNvSpPr/>
          <p:nvPr/>
        </p:nvSpPr>
        <p:spPr>
          <a:xfrm>
            <a:off x="11711635" y="5234026"/>
            <a:ext cx="2438705" cy="9144"/>
          </a:xfrm>
          <a:prstGeom prst="rect">
            <a:avLst/>
          </a:prstGeom>
          <a:solidFill>
            <a:srgbClr val="E5E7EB"/>
          </a:solidFill>
          <a:ln/>
        </p:spPr>
      </p:sp>
      <p:sp>
        <p:nvSpPr>
          <p:cNvPr id="100" name="Shape 97"/>
          <p:cNvSpPr/>
          <p:nvPr/>
        </p:nvSpPr>
        <p:spPr>
          <a:xfrm>
            <a:off x="14145768" y="5234026"/>
            <a:ext cx="2438705" cy="9144"/>
          </a:xfrm>
          <a:prstGeom prst="rect">
            <a:avLst/>
          </a:prstGeom>
          <a:solidFill>
            <a:srgbClr val="E5E7EB"/>
          </a:solidFill>
          <a:ln/>
        </p:spPr>
      </p:sp>
      <p:sp>
        <p:nvSpPr>
          <p:cNvPr id="101" name="Shape 98"/>
          <p:cNvSpPr/>
          <p:nvPr/>
        </p:nvSpPr>
        <p:spPr>
          <a:xfrm>
            <a:off x="16578986" y="5234026"/>
            <a:ext cx="1248156" cy="9144"/>
          </a:xfrm>
          <a:prstGeom prst="rect">
            <a:avLst/>
          </a:prstGeom>
          <a:solidFill>
            <a:srgbClr val="E5E7EB"/>
          </a:solidFill>
          <a:ln/>
        </p:spPr>
      </p:sp>
      <p:sp>
        <p:nvSpPr>
          <p:cNvPr id="102" name="Text 99"/>
          <p:cNvSpPr txBox="1"/>
          <p:nvPr/>
        </p:nvSpPr>
        <p:spPr>
          <a:xfrm>
            <a:off x="5340096" y="4914900"/>
            <a:ext cx="695858" cy="181051"/>
          </a:xfrm>
          <a:prstGeom prst="rect">
            <a:avLst/>
          </a:prstGeom>
          <a:noFill/>
          <a:ln/>
        </p:spPr>
        <p:txBody>
          <a:bodyPr wrap="square" lIns="0" tIns="0" rIns="0" bIns="0" rtlCol="0" anchor="ctr"/>
          <a:lstStyle/>
          <a:p>
            <a:pPr marL="0" indent="0" algn="ctr">
              <a:buNone/>
            </a:pPr>
            <a:r>
              <a:rPr lang="en-US" sz="1200" b="1" dirty="0">
                <a:solidFill>
                  <a:srgbClr val="2C3E50"/>
                </a:solidFill>
                <a:latin typeface="Raleway" pitchFamily="34" charset="0"/>
                <a:ea typeface="Raleway" pitchFamily="34" charset="-122"/>
                <a:cs typeface="Raleway" pitchFamily="34" charset="-120"/>
              </a:rPr>
              <a:t>658,500</a:t>
            </a:r>
            <a:endParaRPr lang="en-US" sz="1200" dirty="0"/>
          </a:p>
        </p:txBody>
      </p:sp>
      <p:sp>
        <p:nvSpPr>
          <p:cNvPr id="103" name="Text 100"/>
          <p:cNvSpPr txBox="1"/>
          <p:nvPr/>
        </p:nvSpPr>
        <p:spPr>
          <a:xfrm>
            <a:off x="7776972" y="4914900"/>
            <a:ext cx="685800" cy="181051"/>
          </a:xfrm>
          <a:prstGeom prst="rect">
            <a:avLst/>
          </a:prstGeom>
          <a:noFill/>
          <a:ln/>
        </p:spPr>
        <p:txBody>
          <a:bodyPr wrap="square" lIns="0" tIns="0" rIns="0" bIns="0" rtlCol="0" anchor="ctr"/>
          <a:lstStyle/>
          <a:p>
            <a:pPr marL="0" indent="0" algn="ctr">
              <a:buNone/>
            </a:pPr>
            <a:r>
              <a:rPr lang="en-US" sz="1200" b="1" dirty="0">
                <a:solidFill>
                  <a:srgbClr val="2C3E50"/>
                </a:solidFill>
                <a:latin typeface="Raleway" pitchFamily="34" charset="0"/>
                <a:ea typeface="Raleway" pitchFamily="34" charset="-122"/>
                <a:cs typeface="Raleway" pitchFamily="34" charset="-120"/>
              </a:rPr>
              <a:t>775,000</a:t>
            </a:r>
            <a:endParaRPr lang="en-US" sz="1200" dirty="0"/>
          </a:p>
        </p:txBody>
      </p:sp>
      <p:sp>
        <p:nvSpPr>
          <p:cNvPr id="104" name="Text 101"/>
          <p:cNvSpPr txBox="1"/>
          <p:nvPr/>
        </p:nvSpPr>
        <p:spPr>
          <a:xfrm>
            <a:off x="10199218" y="4914900"/>
            <a:ext cx="715061" cy="181051"/>
          </a:xfrm>
          <a:prstGeom prst="rect">
            <a:avLst/>
          </a:prstGeom>
          <a:noFill/>
          <a:ln/>
        </p:spPr>
        <p:txBody>
          <a:bodyPr wrap="square" lIns="0" tIns="0" rIns="0" bIns="0" rtlCol="0" anchor="ctr"/>
          <a:lstStyle/>
          <a:p>
            <a:pPr marL="0" indent="0" algn="ctr">
              <a:buNone/>
            </a:pPr>
            <a:r>
              <a:rPr lang="en-US" sz="1200" b="1" dirty="0">
                <a:solidFill>
                  <a:srgbClr val="2C3E50"/>
                </a:solidFill>
                <a:latin typeface="Raleway" pitchFamily="34" charset="0"/>
                <a:ea typeface="Raleway" pitchFamily="34" charset="-122"/>
                <a:cs typeface="Raleway" pitchFamily="34" charset="-120"/>
              </a:rPr>
              <a:t>890,000</a:t>
            </a:r>
            <a:endParaRPr lang="en-US" sz="1200" dirty="0"/>
          </a:p>
        </p:txBody>
      </p:sp>
      <p:sp>
        <p:nvSpPr>
          <p:cNvPr id="105" name="Text 102"/>
          <p:cNvSpPr txBox="1"/>
          <p:nvPr/>
        </p:nvSpPr>
        <p:spPr>
          <a:xfrm>
            <a:off x="12639751" y="4914900"/>
            <a:ext cx="695858" cy="181051"/>
          </a:xfrm>
          <a:prstGeom prst="rect">
            <a:avLst/>
          </a:prstGeom>
          <a:noFill/>
          <a:ln/>
        </p:spPr>
        <p:txBody>
          <a:bodyPr wrap="square" lIns="0" tIns="0" rIns="0" bIns="0" rtlCol="0" anchor="ctr"/>
          <a:lstStyle/>
          <a:p>
            <a:pPr marL="0" indent="0" algn="ctr">
              <a:buNone/>
            </a:pPr>
            <a:r>
              <a:rPr lang="en-US" sz="1200" b="1" dirty="0">
                <a:solidFill>
                  <a:srgbClr val="2C3E50"/>
                </a:solidFill>
                <a:latin typeface="Raleway" pitchFamily="34" charset="0"/>
                <a:ea typeface="Raleway" pitchFamily="34" charset="-122"/>
                <a:cs typeface="Raleway" pitchFamily="34" charset="-120"/>
              </a:rPr>
              <a:t>945,000</a:t>
            </a:r>
            <a:endParaRPr lang="en-US" sz="1200" dirty="0"/>
          </a:p>
        </p:txBody>
      </p:sp>
      <p:sp>
        <p:nvSpPr>
          <p:cNvPr id="106" name="Text 103"/>
          <p:cNvSpPr txBox="1"/>
          <p:nvPr/>
        </p:nvSpPr>
        <p:spPr>
          <a:xfrm>
            <a:off x="15013534" y="4914900"/>
            <a:ext cx="819302" cy="181051"/>
          </a:xfrm>
          <a:prstGeom prst="rect">
            <a:avLst/>
          </a:prstGeom>
          <a:noFill/>
          <a:ln/>
        </p:spPr>
        <p:txBody>
          <a:bodyPr wrap="square" lIns="0" tIns="0" rIns="0" bIns="0" rtlCol="0" anchor="ctr"/>
          <a:lstStyle/>
          <a:p>
            <a:pPr marL="0" indent="0" algn="ctr">
              <a:buNone/>
            </a:pPr>
            <a:r>
              <a:rPr lang="en-US" sz="1200" b="1" dirty="0">
                <a:solidFill>
                  <a:srgbClr val="2C3E50"/>
                </a:solidFill>
                <a:latin typeface="Raleway" pitchFamily="34" charset="0"/>
                <a:ea typeface="Raleway" pitchFamily="34" charset="-122"/>
                <a:cs typeface="Raleway" pitchFamily="34" charset="-120"/>
              </a:rPr>
              <a:t>3,268,500</a:t>
            </a:r>
            <a:endParaRPr lang="en-US" sz="1200" dirty="0"/>
          </a:p>
        </p:txBody>
      </p:sp>
      <p:sp>
        <p:nvSpPr>
          <p:cNvPr id="107" name="Text 104"/>
          <p:cNvSpPr txBox="1"/>
          <p:nvPr/>
        </p:nvSpPr>
        <p:spPr>
          <a:xfrm>
            <a:off x="17008754" y="4914900"/>
            <a:ext cx="505663" cy="181051"/>
          </a:xfrm>
          <a:prstGeom prst="rect">
            <a:avLst/>
          </a:prstGeom>
          <a:noFill/>
          <a:ln/>
        </p:spPr>
        <p:txBody>
          <a:bodyPr wrap="square" lIns="0" tIns="0" rIns="0" bIns="0" rtlCol="0" anchor="ctr"/>
          <a:lstStyle/>
          <a:p>
            <a:pPr marL="0" indent="0" algn="ctr">
              <a:buNone/>
            </a:pPr>
            <a:r>
              <a:rPr lang="en-US" sz="1200" b="1" dirty="0">
                <a:solidFill>
                  <a:srgbClr val="2C3E50"/>
                </a:solidFill>
                <a:latin typeface="Raleway" pitchFamily="34" charset="0"/>
                <a:ea typeface="Raleway" pitchFamily="34" charset="-122"/>
                <a:cs typeface="Raleway" pitchFamily="34" charset="-120"/>
              </a:rPr>
              <a:t>100%</a:t>
            </a:r>
            <a:endParaRPr lang="en-US" sz="1200" dirty="0"/>
          </a:p>
        </p:txBody>
      </p:sp>
      <p:sp>
        <p:nvSpPr>
          <p:cNvPr id="108" name="Shape 105"/>
          <p:cNvSpPr/>
          <p:nvPr/>
        </p:nvSpPr>
        <p:spPr>
          <a:xfrm>
            <a:off x="457200" y="5629046"/>
            <a:ext cx="8534095" cy="3543300"/>
          </a:xfrm>
          <a:prstGeom prst="roundRect">
            <a:avLst>
              <a:gd name="adj" fmla="val 555"/>
            </a:avLst>
          </a:prstGeom>
          <a:solidFill>
            <a:srgbClr val="FFFFFF"/>
          </a:solidFill>
          <a:ln/>
          <a:effectLst>
            <a:outerShdw blurRad="63500" dist="38100" dir="5400000" algn="bl" rotWithShape="0">
              <a:srgbClr val="000000">
                <a:alpha val="10000"/>
              </a:srgbClr>
            </a:outerShdw>
          </a:effectLst>
        </p:spPr>
      </p:sp>
      <p:sp>
        <p:nvSpPr>
          <p:cNvPr id="109" name="Shape 106"/>
          <p:cNvSpPr/>
          <p:nvPr/>
        </p:nvSpPr>
        <p:spPr>
          <a:xfrm>
            <a:off x="9296705" y="5629046"/>
            <a:ext cx="8534095" cy="3543300"/>
          </a:xfrm>
          <a:prstGeom prst="roundRect">
            <a:avLst>
              <a:gd name="adj" fmla="val 555"/>
            </a:avLst>
          </a:prstGeom>
          <a:solidFill>
            <a:srgbClr val="FFFFFF"/>
          </a:solidFill>
          <a:ln/>
          <a:effectLst>
            <a:outerShdw blurRad="63500" dist="38100" dir="5400000" algn="bl" rotWithShape="0">
              <a:srgbClr val="000000">
                <a:alpha val="10000"/>
              </a:srgbClr>
            </a:outerShdw>
          </a:effectLst>
        </p:spPr>
      </p:sp>
      <p:sp>
        <p:nvSpPr>
          <p:cNvPr id="110" name="Text 107"/>
          <p:cNvSpPr txBox="1"/>
          <p:nvPr/>
        </p:nvSpPr>
        <p:spPr>
          <a:xfrm>
            <a:off x="609905" y="5800954"/>
            <a:ext cx="3172054" cy="228600"/>
          </a:xfrm>
          <a:prstGeom prst="rect">
            <a:avLst/>
          </a:prstGeom>
          <a:noFill/>
          <a:ln/>
        </p:spPr>
        <p:txBody>
          <a:bodyPr wrap="square" lIns="0" tIns="0" rIns="0" bIns="0" rtlCol="0" anchor="ctr"/>
          <a:lstStyle/>
          <a:p>
            <a:pPr marL="0" indent="0" algn="l">
              <a:buNone/>
            </a:pPr>
            <a:r>
              <a:rPr lang="en-US" sz="1500" b="1" dirty="0">
                <a:solidFill>
                  <a:srgbClr val="2C3E50"/>
                </a:solidFill>
                <a:latin typeface="Montserrat" pitchFamily="34" charset="0"/>
                <a:ea typeface="Montserrat" pitchFamily="34" charset="-122"/>
                <a:cs typeface="Montserrat" pitchFamily="34" charset="-120"/>
              </a:rPr>
              <a:t>Répartition budgétaire par axe</a:t>
            </a:r>
            <a:endParaRPr lang="en-US" sz="1500" dirty="0"/>
          </a:p>
        </p:txBody>
      </p:sp>
      <p:pic>
        <p:nvPicPr>
          <p:cNvPr id="111" name="Image 1" descr="preencoded.png"/>
          <p:cNvPicPr>
            <a:picLocks noChangeAspect="1"/>
          </p:cNvPicPr>
          <p:nvPr/>
        </p:nvPicPr>
        <p:blipFill>
          <a:blip r:embed="rId4"/>
          <a:srcRect/>
          <a:stretch/>
        </p:blipFill>
        <p:spPr>
          <a:xfrm>
            <a:off x="609905" y="6163056"/>
            <a:ext cx="8229600" cy="2857500"/>
          </a:xfrm>
          <a:prstGeom prst="rect">
            <a:avLst/>
          </a:prstGeom>
        </p:spPr>
      </p:pic>
      <p:sp>
        <p:nvSpPr>
          <p:cNvPr id="112" name="Shape 108"/>
          <p:cNvSpPr/>
          <p:nvPr/>
        </p:nvSpPr>
        <p:spPr>
          <a:xfrm>
            <a:off x="9296705" y="5629046"/>
            <a:ext cx="8534095" cy="514807"/>
          </a:xfrm>
          <a:prstGeom prst="roundRect">
            <a:avLst>
              <a:gd name="adj" fmla="val 26314"/>
            </a:avLst>
          </a:prstGeom>
          <a:solidFill>
            <a:srgbClr val="2980B9">
              <a:alpha val="80000"/>
            </a:srgbClr>
          </a:solidFill>
          <a:ln/>
        </p:spPr>
      </p:sp>
      <p:pic>
        <p:nvPicPr>
          <p:cNvPr id="113" name="Image 2" descr="preencoded.png"/>
          <p:cNvPicPr>
            <a:picLocks noChangeAspect="1"/>
          </p:cNvPicPr>
          <p:nvPr/>
        </p:nvPicPr>
        <p:blipFill>
          <a:blip r:embed="rId5"/>
          <a:srcRect l="-1282" r="-1282"/>
          <a:stretch/>
        </p:blipFill>
        <p:spPr>
          <a:xfrm>
            <a:off x="9486900" y="5790895"/>
            <a:ext cx="219456" cy="190195"/>
          </a:xfrm>
          <a:prstGeom prst="rect">
            <a:avLst/>
          </a:prstGeom>
        </p:spPr>
      </p:pic>
      <p:sp>
        <p:nvSpPr>
          <p:cNvPr id="114" name="Text 109"/>
          <p:cNvSpPr txBox="1"/>
          <p:nvPr/>
        </p:nvSpPr>
        <p:spPr>
          <a:xfrm>
            <a:off x="9820656" y="5743346"/>
            <a:ext cx="3857854" cy="286207"/>
          </a:xfrm>
          <a:prstGeom prst="rect">
            <a:avLst/>
          </a:prstGeom>
          <a:noFill/>
          <a:ln/>
        </p:spPr>
        <p:txBody>
          <a:bodyPr wrap="square" lIns="0" tIns="0" rIns="0" bIns="0" rtlCol="0" anchor="ctr"/>
          <a:lstStyle/>
          <a:p>
            <a:pPr marL="0" indent="0" algn="l">
              <a:buNone/>
            </a:pPr>
            <a:r>
              <a:rPr lang="en-US" sz="1500" b="1" dirty="0">
                <a:solidFill>
                  <a:srgbClr val="FFFFFF"/>
                </a:solidFill>
                <a:latin typeface="Raleway" pitchFamily="34" charset="0"/>
                <a:ea typeface="Raleway" pitchFamily="34" charset="-122"/>
                <a:cs typeface="Raleway" pitchFamily="34" charset="-120"/>
              </a:rPr>
              <a:t>Stratégie de mobilisation des ressources</a:t>
            </a:r>
            <a:endParaRPr lang="en-US" sz="1500" dirty="0"/>
          </a:p>
        </p:txBody>
      </p:sp>
      <p:sp>
        <p:nvSpPr>
          <p:cNvPr id="115" name="Shape 110"/>
          <p:cNvSpPr/>
          <p:nvPr/>
        </p:nvSpPr>
        <p:spPr>
          <a:xfrm>
            <a:off x="9296705" y="6143854"/>
            <a:ext cx="8534095" cy="2829154"/>
          </a:xfrm>
          <a:prstGeom prst="rect">
            <a:avLst/>
          </a:prstGeom>
          <a:solidFill>
            <a:srgbClr val="EFF6FF"/>
          </a:solidFill>
          <a:ln/>
        </p:spPr>
      </p:sp>
      <p:pic>
        <p:nvPicPr>
          <p:cNvPr id="116" name="Image 3" descr="preencoded.png"/>
          <p:cNvPicPr>
            <a:picLocks noChangeAspect="1"/>
          </p:cNvPicPr>
          <p:nvPr/>
        </p:nvPicPr>
        <p:blipFill>
          <a:blip r:embed="rId6"/>
          <a:srcRect l="-33" r="-33"/>
          <a:stretch/>
        </p:blipFill>
        <p:spPr>
          <a:xfrm>
            <a:off x="9486900" y="6467551"/>
            <a:ext cx="171907" cy="152705"/>
          </a:xfrm>
          <a:prstGeom prst="rect">
            <a:avLst/>
          </a:prstGeom>
        </p:spPr>
      </p:pic>
      <p:sp>
        <p:nvSpPr>
          <p:cNvPr id="117" name="Text 111"/>
          <p:cNvSpPr txBox="1"/>
          <p:nvPr/>
        </p:nvSpPr>
        <p:spPr>
          <a:xfrm>
            <a:off x="9773107" y="6429146"/>
            <a:ext cx="2105863" cy="181051"/>
          </a:xfrm>
          <a:prstGeom prst="rect">
            <a:avLst/>
          </a:prstGeom>
          <a:noFill/>
          <a:ln/>
        </p:spPr>
        <p:txBody>
          <a:bodyPr wrap="square" lIns="0" tIns="0" rIns="0" bIns="0" rtlCol="0" anchor="ctr"/>
          <a:lstStyle/>
          <a:p>
            <a:pPr marL="0" indent="0" algn="l">
              <a:buNone/>
            </a:pPr>
            <a:r>
              <a:rPr lang="en-US" sz="1200" b="1" dirty="0">
                <a:solidFill>
                  <a:srgbClr val="2C3E50"/>
                </a:solidFill>
                <a:latin typeface="Raleway" pitchFamily="34" charset="0"/>
                <a:ea typeface="Raleway" pitchFamily="34" charset="-122"/>
                <a:cs typeface="Raleway" pitchFamily="34" charset="-120"/>
              </a:rPr>
              <a:t>Diversification des sources :</a:t>
            </a:r>
            <a:endParaRPr lang="en-US" sz="1200" dirty="0"/>
          </a:p>
        </p:txBody>
      </p:sp>
      <p:sp>
        <p:nvSpPr>
          <p:cNvPr id="118" name="Text 112"/>
          <p:cNvSpPr txBox="1"/>
          <p:nvPr/>
        </p:nvSpPr>
        <p:spPr>
          <a:xfrm>
            <a:off x="9753905" y="8467344"/>
            <a:ext cx="1172261" cy="181051"/>
          </a:xfrm>
          <a:prstGeom prst="rect">
            <a:avLst/>
          </a:prstGeom>
          <a:noFill/>
          <a:ln/>
        </p:spPr>
        <p:txBody>
          <a:bodyPr wrap="square" lIns="0" tIns="0" rIns="0" bIns="0" rtlCol="0" anchor="ctr"/>
          <a:lstStyle/>
          <a:p>
            <a:pPr marL="0" indent="0" algn="l">
              <a:buNone/>
            </a:pPr>
            <a:r>
              <a:rPr lang="en-US" sz="1200" b="1" dirty="0">
                <a:solidFill>
                  <a:srgbClr val="2C3E50"/>
                </a:solidFill>
                <a:latin typeface="Raleway" pitchFamily="34" charset="0"/>
                <a:ea typeface="Raleway" pitchFamily="34" charset="-122"/>
                <a:cs typeface="Raleway" pitchFamily="34" charset="-120"/>
              </a:rPr>
              <a:t>Pérennisation :</a:t>
            </a:r>
            <a:endParaRPr lang="en-US" sz="1200" dirty="0"/>
          </a:p>
        </p:txBody>
      </p:sp>
      <p:sp>
        <p:nvSpPr>
          <p:cNvPr id="119" name="Text 113"/>
          <p:cNvSpPr txBox="1"/>
          <p:nvPr/>
        </p:nvSpPr>
        <p:spPr>
          <a:xfrm>
            <a:off x="9773107" y="6429146"/>
            <a:ext cx="7592263" cy="4096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Équilibrer entre bailleurs internationaux (60%), financements nationaux (25%) et ressources propres (15%)</a:t>
            </a:r>
            <a:endParaRPr lang="en-US" sz="1200" dirty="0"/>
          </a:p>
        </p:txBody>
      </p:sp>
      <p:pic>
        <p:nvPicPr>
          <p:cNvPr id="120" name="Image 4" descr="preencoded.png"/>
          <p:cNvPicPr>
            <a:picLocks noChangeAspect="1"/>
          </p:cNvPicPr>
          <p:nvPr/>
        </p:nvPicPr>
        <p:blipFill>
          <a:blip r:embed="rId7"/>
          <a:srcRect t="-180" b="-180"/>
          <a:stretch/>
        </p:blipFill>
        <p:spPr>
          <a:xfrm>
            <a:off x="9486900" y="7077456"/>
            <a:ext cx="190195" cy="152705"/>
          </a:xfrm>
          <a:prstGeom prst="rect">
            <a:avLst/>
          </a:prstGeom>
        </p:spPr>
      </p:pic>
      <p:sp>
        <p:nvSpPr>
          <p:cNvPr id="121" name="Text 114"/>
          <p:cNvSpPr txBox="1"/>
          <p:nvPr/>
        </p:nvSpPr>
        <p:spPr>
          <a:xfrm>
            <a:off x="9791395" y="7039051"/>
            <a:ext cx="2000707" cy="181051"/>
          </a:xfrm>
          <a:prstGeom prst="rect">
            <a:avLst/>
          </a:prstGeom>
          <a:noFill/>
          <a:ln/>
        </p:spPr>
        <p:txBody>
          <a:bodyPr wrap="square" lIns="0" tIns="0" rIns="0" bIns="0" rtlCol="0" anchor="ctr"/>
          <a:lstStyle/>
          <a:p>
            <a:pPr marL="0" indent="0" algn="l">
              <a:buNone/>
            </a:pPr>
            <a:r>
              <a:rPr lang="en-US" sz="1200" b="1" dirty="0">
                <a:solidFill>
                  <a:srgbClr val="2C3E50"/>
                </a:solidFill>
                <a:latin typeface="Raleway" pitchFamily="34" charset="0"/>
                <a:ea typeface="Raleway" pitchFamily="34" charset="-122"/>
                <a:cs typeface="Raleway" pitchFamily="34" charset="-120"/>
              </a:rPr>
              <a:t>Partenariats stratégiques :</a:t>
            </a:r>
            <a:endParaRPr lang="en-US" sz="1200" dirty="0"/>
          </a:p>
        </p:txBody>
      </p:sp>
      <p:sp>
        <p:nvSpPr>
          <p:cNvPr id="122" name="Text 115"/>
          <p:cNvSpPr txBox="1"/>
          <p:nvPr/>
        </p:nvSpPr>
        <p:spPr>
          <a:xfrm>
            <a:off x="9753905" y="7648956"/>
            <a:ext cx="1943100" cy="181051"/>
          </a:xfrm>
          <a:prstGeom prst="rect">
            <a:avLst/>
          </a:prstGeom>
          <a:noFill/>
          <a:ln/>
        </p:spPr>
        <p:txBody>
          <a:bodyPr wrap="square" lIns="0" tIns="0" rIns="0" bIns="0" rtlCol="0" anchor="ctr"/>
          <a:lstStyle/>
          <a:p>
            <a:pPr marL="0" indent="0" algn="l">
              <a:buNone/>
            </a:pPr>
            <a:r>
              <a:rPr lang="en-US" sz="1200" b="1" dirty="0">
                <a:solidFill>
                  <a:srgbClr val="2C3E50"/>
                </a:solidFill>
                <a:latin typeface="Raleway" pitchFamily="34" charset="0"/>
                <a:ea typeface="Raleway" pitchFamily="34" charset="-122"/>
                <a:cs typeface="Raleway" pitchFamily="34" charset="-120"/>
              </a:rPr>
              <a:t>Financements innovants :</a:t>
            </a:r>
            <a:endParaRPr lang="en-US" sz="1200" dirty="0"/>
          </a:p>
        </p:txBody>
      </p:sp>
      <p:sp>
        <p:nvSpPr>
          <p:cNvPr id="123" name="Text 116"/>
          <p:cNvSpPr txBox="1"/>
          <p:nvPr/>
        </p:nvSpPr>
        <p:spPr>
          <a:xfrm>
            <a:off x="9791395" y="7039051"/>
            <a:ext cx="7258507" cy="4096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Développer 5 nouveaux partenariats avec fondations et entreprises privées engagées</a:t>
            </a:r>
            <a:endParaRPr lang="en-US" sz="1200" dirty="0"/>
          </a:p>
        </p:txBody>
      </p:sp>
      <p:pic>
        <p:nvPicPr>
          <p:cNvPr id="124" name="Image 5" descr="preencoded.png"/>
          <p:cNvPicPr>
            <a:picLocks noChangeAspect="1"/>
          </p:cNvPicPr>
          <p:nvPr/>
        </p:nvPicPr>
        <p:blipFill>
          <a:blip r:embed="rId8"/>
          <a:srcRect/>
          <a:stretch/>
        </p:blipFill>
        <p:spPr>
          <a:xfrm>
            <a:off x="9486900" y="7686446"/>
            <a:ext cx="152705" cy="152705"/>
          </a:xfrm>
          <a:prstGeom prst="rect">
            <a:avLst/>
          </a:prstGeom>
        </p:spPr>
      </p:pic>
      <p:sp>
        <p:nvSpPr>
          <p:cNvPr id="125" name="Text 117"/>
          <p:cNvSpPr txBox="1"/>
          <p:nvPr/>
        </p:nvSpPr>
        <p:spPr>
          <a:xfrm>
            <a:off x="11579962" y="7648956"/>
            <a:ext cx="4849063"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Crowdfunding, investissement à impact social, entreprenariat social</a:t>
            </a:r>
            <a:endParaRPr lang="en-US" sz="1200" dirty="0"/>
          </a:p>
        </p:txBody>
      </p:sp>
      <p:pic>
        <p:nvPicPr>
          <p:cNvPr id="126" name="Image 6" descr="preencoded.png"/>
          <p:cNvPicPr>
            <a:picLocks noChangeAspect="1"/>
          </p:cNvPicPr>
          <p:nvPr/>
        </p:nvPicPr>
        <p:blipFill>
          <a:blip r:embed="rId9"/>
          <a:srcRect/>
          <a:stretch/>
        </p:blipFill>
        <p:spPr>
          <a:xfrm>
            <a:off x="9486900" y="8096098"/>
            <a:ext cx="152705" cy="152705"/>
          </a:xfrm>
          <a:prstGeom prst="rect">
            <a:avLst/>
          </a:prstGeom>
        </p:spPr>
      </p:pic>
      <p:sp>
        <p:nvSpPr>
          <p:cNvPr id="127" name="Text 118"/>
          <p:cNvSpPr txBox="1"/>
          <p:nvPr/>
        </p:nvSpPr>
        <p:spPr>
          <a:xfrm>
            <a:off x="9753905" y="8058607"/>
            <a:ext cx="1953158" cy="181051"/>
          </a:xfrm>
          <a:prstGeom prst="rect">
            <a:avLst/>
          </a:prstGeom>
          <a:noFill/>
          <a:ln/>
        </p:spPr>
        <p:txBody>
          <a:bodyPr wrap="square" lIns="0" tIns="0" rIns="0" bIns="0" rtlCol="0" anchor="ctr"/>
          <a:lstStyle/>
          <a:p>
            <a:pPr marL="0" indent="0" algn="l">
              <a:buNone/>
            </a:pPr>
            <a:r>
              <a:rPr lang="en-US" sz="1200" b="1" dirty="0">
                <a:solidFill>
                  <a:srgbClr val="2C3E50"/>
                </a:solidFill>
                <a:latin typeface="Raleway" pitchFamily="34" charset="0"/>
                <a:ea typeface="Raleway" pitchFamily="34" charset="-122"/>
                <a:cs typeface="Raleway" pitchFamily="34" charset="-120"/>
              </a:rPr>
              <a:t>Renforcement capacités :</a:t>
            </a:r>
            <a:endParaRPr lang="en-US" sz="1200" dirty="0"/>
          </a:p>
        </p:txBody>
      </p:sp>
      <p:sp>
        <p:nvSpPr>
          <p:cNvPr id="128" name="Text 119"/>
          <p:cNvSpPr txBox="1"/>
          <p:nvPr/>
        </p:nvSpPr>
        <p:spPr>
          <a:xfrm>
            <a:off x="11590934" y="8058607"/>
            <a:ext cx="5248656"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Formation de l'équipe en mobilisation de ressources et gestion financière</a:t>
            </a:r>
            <a:endParaRPr lang="en-US" sz="1200" dirty="0"/>
          </a:p>
        </p:txBody>
      </p:sp>
      <p:pic>
        <p:nvPicPr>
          <p:cNvPr id="129" name="Image 7" descr="preencoded.png"/>
          <p:cNvPicPr>
            <a:picLocks noChangeAspect="1"/>
          </p:cNvPicPr>
          <p:nvPr/>
        </p:nvPicPr>
        <p:blipFill>
          <a:blip r:embed="rId10"/>
          <a:srcRect/>
          <a:stretch/>
        </p:blipFill>
        <p:spPr>
          <a:xfrm>
            <a:off x="9486900" y="8505749"/>
            <a:ext cx="152705" cy="152705"/>
          </a:xfrm>
          <a:prstGeom prst="rect">
            <a:avLst/>
          </a:prstGeom>
        </p:spPr>
      </p:pic>
      <p:sp>
        <p:nvSpPr>
          <p:cNvPr id="130" name="Text 120"/>
          <p:cNvSpPr txBox="1"/>
          <p:nvPr/>
        </p:nvSpPr>
        <p:spPr>
          <a:xfrm>
            <a:off x="10810037" y="8467344"/>
            <a:ext cx="5220310"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Développer des activités génératrices de revenus et un fonds de réserve</a:t>
            </a:r>
            <a:endParaRPr lang="en-US" sz="1200" dirty="0"/>
          </a:p>
        </p:txBody>
      </p:sp>
      <p:pic>
        <p:nvPicPr>
          <p:cNvPr id="131" name="Image 8" descr="preencoded.png"/>
          <p:cNvPicPr>
            <a:picLocks noChangeAspect="1"/>
          </p:cNvPicPr>
          <p:nvPr/>
        </p:nvPicPr>
        <p:blipFill>
          <a:blip r:embed="rId11"/>
          <a:srcRect t="-44" b="-44"/>
          <a:stretch/>
        </p:blipFill>
        <p:spPr>
          <a:xfrm>
            <a:off x="457200" y="9515246"/>
            <a:ext cx="256946" cy="228600"/>
          </a:xfrm>
          <a:prstGeom prst="rect">
            <a:avLst/>
          </a:prstGeom>
        </p:spPr>
      </p:pic>
      <p:sp>
        <p:nvSpPr>
          <p:cNvPr id="132" name="Text 121"/>
          <p:cNvSpPr txBox="1"/>
          <p:nvPr/>
        </p:nvSpPr>
        <p:spPr>
          <a:xfrm>
            <a:off x="828446" y="9477756"/>
            <a:ext cx="3934663" cy="305410"/>
          </a:xfrm>
          <a:prstGeom prst="rect">
            <a:avLst/>
          </a:prstGeom>
          <a:noFill/>
          <a:ln/>
        </p:spPr>
        <p:txBody>
          <a:bodyPr wrap="square" lIns="0" tIns="0" rIns="0" bIns="0" rtlCol="0" anchor="ctr"/>
          <a:lstStyle/>
          <a:p>
            <a:pPr marL="0" indent="0" algn="l">
              <a:buNone/>
            </a:pPr>
            <a:r>
              <a:rPr lang="en-US" sz="1800" b="1" dirty="0">
                <a:solidFill>
                  <a:srgbClr val="2C3E50"/>
                </a:solidFill>
                <a:latin typeface="Montserrat" pitchFamily="34" charset="0"/>
                <a:ea typeface="Montserrat" pitchFamily="34" charset="-122"/>
                <a:cs typeface="Montserrat" pitchFamily="34" charset="-120"/>
              </a:rPr>
              <a:t>Sources de financement ciblées</a:t>
            </a:r>
            <a:endParaRPr lang="en-US" sz="1800" dirty="0"/>
          </a:p>
        </p:txBody>
      </p:sp>
      <p:sp>
        <p:nvSpPr>
          <p:cNvPr id="133" name="Shape 122"/>
          <p:cNvSpPr/>
          <p:nvPr/>
        </p:nvSpPr>
        <p:spPr>
          <a:xfrm>
            <a:off x="461772" y="9939528"/>
            <a:ext cx="17364456" cy="694944"/>
          </a:xfrm>
          <a:prstGeom prst="rect">
            <a:avLst/>
          </a:prstGeom>
          <a:solidFill>
            <a:srgbClr val="1A5276"/>
          </a:solidFill>
          <a:ln/>
        </p:spPr>
      </p:sp>
      <p:sp>
        <p:nvSpPr>
          <p:cNvPr id="134" name="Text 123"/>
          <p:cNvSpPr txBox="1"/>
          <p:nvPr/>
        </p:nvSpPr>
        <p:spPr>
          <a:xfrm>
            <a:off x="619049" y="10191902"/>
            <a:ext cx="838505" cy="181051"/>
          </a:xfrm>
          <a:prstGeom prst="rect">
            <a:avLst/>
          </a:prstGeom>
          <a:noFill/>
          <a:ln/>
        </p:spPr>
        <p:txBody>
          <a:bodyPr wrap="square" lIns="0" tIns="0" rIns="0" bIns="0" rtlCol="0" anchor="ctr"/>
          <a:lstStyle/>
          <a:p>
            <a:pPr marL="0" indent="0" algn="l">
              <a:buNone/>
            </a:pPr>
            <a:r>
              <a:rPr lang="en-US" sz="1200" b="1" dirty="0">
                <a:solidFill>
                  <a:srgbClr val="FFFFFF"/>
                </a:solidFill>
                <a:latin typeface="Raleway" pitchFamily="34" charset="0"/>
                <a:ea typeface="Raleway" pitchFamily="34" charset="-122"/>
                <a:cs typeface="Raleway" pitchFamily="34" charset="-120"/>
              </a:rPr>
              <a:t>Catégorie</a:t>
            </a:r>
            <a:endParaRPr lang="en-US" sz="1200" dirty="0"/>
          </a:p>
        </p:txBody>
      </p:sp>
      <p:sp>
        <p:nvSpPr>
          <p:cNvPr id="135" name="Text 124"/>
          <p:cNvSpPr txBox="1"/>
          <p:nvPr/>
        </p:nvSpPr>
        <p:spPr>
          <a:xfrm>
            <a:off x="2780690" y="10191902"/>
            <a:ext cx="1543507" cy="181051"/>
          </a:xfrm>
          <a:prstGeom prst="rect">
            <a:avLst/>
          </a:prstGeom>
          <a:noFill/>
          <a:ln/>
        </p:spPr>
        <p:txBody>
          <a:bodyPr wrap="square" lIns="0" tIns="0" rIns="0" bIns="0" rtlCol="0" anchor="ctr"/>
          <a:lstStyle/>
          <a:p>
            <a:pPr marL="0" indent="0" algn="l">
              <a:buNone/>
            </a:pPr>
            <a:r>
              <a:rPr lang="en-US" sz="1200" b="1" dirty="0">
                <a:solidFill>
                  <a:srgbClr val="FFFFFF"/>
                </a:solidFill>
                <a:latin typeface="Raleway" pitchFamily="34" charset="0"/>
                <a:ea typeface="Raleway" pitchFamily="34" charset="-122"/>
                <a:cs typeface="Raleway" pitchFamily="34" charset="-120"/>
              </a:rPr>
              <a:t>Bailleurs potentiels</a:t>
            </a:r>
            <a:endParaRPr lang="en-US" sz="1200" dirty="0"/>
          </a:p>
        </p:txBody>
      </p:sp>
      <p:sp>
        <p:nvSpPr>
          <p:cNvPr id="136" name="Text 125"/>
          <p:cNvSpPr txBox="1"/>
          <p:nvPr/>
        </p:nvSpPr>
        <p:spPr>
          <a:xfrm>
            <a:off x="12139574" y="10191902"/>
            <a:ext cx="1657807" cy="181051"/>
          </a:xfrm>
          <a:prstGeom prst="rect">
            <a:avLst/>
          </a:prstGeom>
          <a:noFill/>
          <a:ln/>
        </p:spPr>
        <p:txBody>
          <a:bodyPr wrap="square" lIns="0" tIns="0" rIns="0" bIns="0" rtlCol="0" anchor="ctr"/>
          <a:lstStyle/>
          <a:p>
            <a:pPr marL="0" indent="0" algn="l">
              <a:buNone/>
            </a:pPr>
            <a:r>
              <a:rPr lang="en-US" sz="1200" b="1" dirty="0">
                <a:solidFill>
                  <a:srgbClr val="FFFFFF"/>
                </a:solidFill>
                <a:latin typeface="Raleway" pitchFamily="34" charset="0"/>
                <a:ea typeface="Raleway" pitchFamily="34" charset="-122"/>
                <a:cs typeface="Raleway" pitchFamily="34" charset="-120"/>
              </a:rPr>
              <a:t>Stratégie d'approche</a:t>
            </a:r>
            <a:endParaRPr lang="en-US" sz="1200" dirty="0"/>
          </a:p>
        </p:txBody>
      </p:sp>
      <p:sp>
        <p:nvSpPr>
          <p:cNvPr id="137" name="Text 126"/>
          <p:cNvSpPr txBox="1"/>
          <p:nvPr/>
        </p:nvSpPr>
        <p:spPr>
          <a:xfrm>
            <a:off x="9944100" y="10077602"/>
            <a:ext cx="1267358" cy="181051"/>
          </a:xfrm>
          <a:prstGeom prst="rect">
            <a:avLst/>
          </a:prstGeom>
          <a:noFill/>
          <a:ln/>
        </p:spPr>
        <p:txBody>
          <a:bodyPr wrap="square" lIns="0" tIns="0" rIns="0" bIns="0" rtlCol="0" anchor="ctr"/>
          <a:lstStyle/>
          <a:p>
            <a:pPr marL="0" indent="0" algn="ctr">
              <a:buNone/>
            </a:pPr>
            <a:r>
              <a:rPr lang="en-US" sz="1200" b="1" dirty="0">
                <a:solidFill>
                  <a:srgbClr val="FFFFFF"/>
                </a:solidFill>
                <a:latin typeface="Raleway" pitchFamily="34" charset="0"/>
                <a:ea typeface="Raleway" pitchFamily="34" charset="-122"/>
                <a:cs typeface="Raleway" pitchFamily="34" charset="-120"/>
              </a:rPr>
              <a:t>Montant estimé</a:t>
            </a:r>
            <a:endParaRPr lang="en-US" sz="1200" dirty="0"/>
          </a:p>
        </p:txBody>
      </p:sp>
      <p:sp>
        <p:nvSpPr>
          <p:cNvPr id="138" name="Text 127"/>
          <p:cNvSpPr txBox="1"/>
          <p:nvPr/>
        </p:nvSpPr>
        <p:spPr>
          <a:xfrm>
            <a:off x="9993478" y="10306202"/>
            <a:ext cx="1162202" cy="181051"/>
          </a:xfrm>
          <a:prstGeom prst="rect">
            <a:avLst/>
          </a:prstGeom>
          <a:noFill/>
          <a:ln/>
        </p:spPr>
        <p:txBody>
          <a:bodyPr wrap="square" lIns="0" tIns="0" rIns="0" bIns="0" rtlCol="0" anchor="ctr"/>
          <a:lstStyle/>
          <a:p>
            <a:pPr marL="0" indent="0" algn="ctr">
              <a:buNone/>
            </a:pPr>
            <a:r>
              <a:rPr lang="en-US" sz="1200" b="1" dirty="0">
                <a:solidFill>
                  <a:srgbClr val="FFFFFF"/>
                </a:solidFill>
                <a:latin typeface="Raleway" pitchFamily="34" charset="0"/>
                <a:ea typeface="Raleway" pitchFamily="34" charset="-122"/>
                <a:cs typeface="Raleway" pitchFamily="34" charset="-120"/>
              </a:rPr>
              <a:t>(milliers FCFA)</a:t>
            </a:r>
            <a:endParaRPr lang="en-US" sz="1200" dirty="0"/>
          </a:p>
        </p:txBody>
      </p:sp>
      <p:sp>
        <p:nvSpPr>
          <p:cNvPr id="139" name="Text 128"/>
          <p:cNvSpPr txBox="1"/>
          <p:nvPr/>
        </p:nvSpPr>
        <p:spPr>
          <a:xfrm>
            <a:off x="11569903" y="10191902"/>
            <a:ext cx="238658" cy="181051"/>
          </a:xfrm>
          <a:prstGeom prst="rect">
            <a:avLst/>
          </a:prstGeom>
          <a:noFill/>
          <a:ln/>
        </p:spPr>
        <p:txBody>
          <a:bodyPr wrap="square" lIns="0" tIns="0" rIns="0" bIns="0" rtlCol="0" anchor="ctr"/>
          <a:lstStyle/>
          <a:p>
            <a:pPr marL="0" indent="0" algn="ctr">
              <a:buNone/>
            </a:pPr>
            <a:r>
              <a:rPr lang="en-US" sz="1200" b="1" dirty="0">
                <a:solidFill>
                  <a:srgbClr val="FFFFFF"/>
                </a:solidFill>
                <a:latin typeface="Raleway" pitchFamily="34" charset="0"/>
                <a:ea typeface="Raleway" pitchFamily="34" charset="-122"/>
                <a:cs typeface="Raleway" pitchFamily="34" charset="-120"/>
              </a:rPr>
              <a:t>%</a:t>
            </a:r>
            <a:endParaRPr lang="en-US" sz="1200" dirty="0"/>
          </a:p>
        </p:txBody>
      </p:sp>
      <p:sp>
        <p:nvSpPr>
          <p:cNvPr id="140" name="Shape 129"/>
          <p:cNvSpPr/>
          <p:nvPr/>
        </p:nvSpPr>
        <p:spPr>
          <a:xfrm>
            <a:off x="461772" y="11087100"/>
            <a:ext cx="2171700" cy="9144"/>
          </a:xfrm>
          <a:prstGeom prst="rect">
            <a:avLst/>
          </a:prstGeom>
          <a:solidFill>
            <a:srgbClr val="E5E7EB"/>
          </a:solidFill>
          <a:ln/>
        </p:spPr>
      </p:sp>
      <p:sp>
        <p:nvSpPr>
          <p:cNvPr id="141" name="Shape 130"/>
          <p:cNvSpPr/>
          <p:nvPr/>
        </p:nvSpPr>
        <p:spPr>
          <a:xfrm>
            <a:off x="2627986" y="11087100"/>
            <a:ext cx="7134149" cy="9144"/>
          </a:xfrm>
          <a:prstGeom prst="rect">
            <a:avLst/>
          </a:prstGeom>
          <a:solidFill>
            <a:srgbClr val="E5E7EB"/>
          </a:solidFill>
          <a:ln/>
        </p:spPr>
      </p:sp>
      <p:sp>
        <p:nvSpPr>
          <p:cNvPr id="142" name="Shape 131"/>
          <p:cNvSpPr/>
          <p:nvPr/>
        </p:nvSpPr>
        <p:spPr>
          <a:xfrm>
            <a:off x="11987784" y="11087100"/>
            <a:ext cx="5838444" cy="9144"/>
          </a:xfrm>
          <a:prstGeom prst="rect">
            <a:avLst/>
          </a:prstGeom>
          <a:solidFill>
            <a:srgbClr val="E5E7EB"/>
          </a:solidFill>
          <a:ln/>
        </p:spPr>
      </p:sp>
      <p:sp>
        <p:nvSpPr>
          <p:cNvPr id="143" name="Shape 132"/>
          <p:cNvSpPr/>
          <p:nvPr/>
        </p:nvSpPr>
        <p:spPr>
          <a:xfrm>
            <a:off x="461772" y="12016130"/>
            <a:ext cx="2171700" cy="9144"/>
          </a:xfrm>
          <a:prstGeom prst="rect">
            <a:avLst/>
          </a:prstGeom>
          <a:solidFill>
            <a:srgbClr val="E5E7EB"/>
          </a:solidFill>
          <a:ln/>
        </p:spPr>
      </p:sp>
      <p:sp>
        <p:nvSpPr>
          <p:cNvPr id="144" name="Shape 133"/>
          <p:cNvSpPr/>
          <p:nvPr/>
        </p:nvSpPr>
        <p:spPr>
          <a:xfrm>
            <a:off x="2627986" y="12016130"/>
            <a:ext cx="7134149" cy="9144"/>
          </a:xfrm>
          <a:prstGeom prst="rect">
            <a:avLst/>
          </a:prstGeom>
          <a:solidFill>
            <a:srgbClr val="E5E7EB"/>
          </a:solidFill>
          <a:ln/>
        </p:spPr>
      </p:sp>
      <p:sp>
        <p:nvSpPr>
          <p:cNvPr id="145" name="Shape 134"/>
          <p:cNvSpPr/>
          <p:nvPr/>
        </p:nvSpPr>
        <p:spPr>
          <a:xfrm>
            <a:off x="11987784" y="12016130"/>
            <a:ext cx="5838444" cy="9144"/>
          </a:xfrm>
          <a:prstGeom prst="rect">
            <a:avLst/>
          </a:prstGeom>
          <a:solidFill>
            <a:srgbClr val="E5E7EB"/>
          </a:solidFill>
          <a:ln/>
        </p:spPr>
      </p:sp>
      <p:sp>
        <p:nvSpPr>
          <p:cNvPr id="146" name="Text 135"/>
          <p:cNvSpPr txBox="1"/>
          <p:nvPr/>
        </p:nvSpPr>
        <p:spPr>
          <a:xfrm>
            <a:off x="619049" y="10763402"/>
            <a:ext cx="1828800" cy="181051"/>
          </a:xfrm>
          <a:prstGeom prst="rect">
            <a:avLst/>
          </a:prstGeom>
          <a:noFill/>
          <a:ln/>
        </p:spPr>
        <p:txBody>
          <a:bodyPr wrap="square" lIns="0" tIns="0" rIns="0" bIns="0" rtlCol="0" anchor="ctr"/>
          <a:lstStyle/>
          <a:p>
            <a:pPr marL="0" indent="0" algn="l">
              <a:buNone/>
            </a:pPr>
            <a:r>
              <a:rPr lang="en-US" sz="1200" b="1" dirty="0">
                <a:solidFill>
                  <a:srgbClr val="2C3E50"/>
                </a:solidFill>
                <a:latin typeface="Raleway" pitchFamily="34" charset="0"/>
                <a:ea typeface="Raleway" pitchFamily="34" charset="-122"/>
                <a:cs typeface="Raleway" pitchFamily="34" charset="-120"/>
              </a:rPr>
              <a:t>Bailleurs internationaux</a:t>
            </a:r>
            <a:endParaRPr lang="en-US" sz="1200" dirty="0"/>
          </a:p>
        </p:txBody>
      </p:sp>
      <p:sp>
        <p:nvSpPr>
          <p:cNvPr id="147" name="Text 136"/>
          <p:cNvSpPr txBox="1"/>
          <p:nvPr/>
        </p:nvSpPr>
        <p:spPr>
          <a:xfrm>
            <a:off x="2780690" y="10763402"/>
            <a:ext cx="6134710"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Union Européenne, AFD, USAID, GIZ, DFID, Fondation Gates, Fonds Vert pour le Climat</a:t>
            </a:r>
            <a:endParaRPr lang="en-US" sz="1200" dirty="0"/>
          </a:p>
        </p:txBody>
      </p:sp>
      <p:sp>
        <p:nvSpPr>
          <p:cNvPr id="148" name="Text 137"/>
          <p:cNvSpPr txBox="1"/>
          <p:nvPr/>
        </p:nvSpPr>
        <p:spPr>
          <a:xfrm>
            <a:off x="12139574" y="10763402"/>
            <a:ext cx="5095951"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Appels à projets, conventions de partenariat, programmes pluriannuels</a:t>
            </a:r>
            <a:endParaRPr lang="en-US" sz="1200" dirty="0"/>
          </a:p>
        </p:txBody>
      </p:sp>
      <p:sp>
        <p:nvSpPr>
          <p:cNvPr id="149" name="Text 138"/>
          <p:cNvSpPr txBox="1"/>
          <p:nvPr/>
        </p:nvSpPr>
        <p:spPr>
          <a:xfrm>
            <a:off x="619049" y="11697005"/>
            <a:ext cx="1752905" cy="181051"/>
          </a:xfrm>
          <a:prstGeom prst="rect">
            <a:avLst/>
          </a:prstGeom>
          <a:noFill/>
          <a:ln/>
        </p:spPr>
        <p:txBody>
          <a:bodyPr wrap="square" lIns="0" tIns="0" rIns="0" bIns="0" rtlCol="0" anchor="ctr"/>
          <a:lstStyle/>
          <a:p>
            <a:pPr marL="0" indent="0" algn="l">
              <a:buNone/>
            </a:pPr>
            <a:r>
              <a:rPr lang="en-US" sz="1200" b="1" dirty="0">
                <a:solidFill>
                  <a:srgbClr val="2C3E50"/>
                </a:solidFill>
                <a:latin typeface="Raleway" pitchFamily="34" charset="0"/>
                <a:ea typeface="Raleway" pitchFamily="34" charset="-122"/>
                <a:cs typeface="Raleway" pitchFamily="34" charset="-120"/>
              </a:rPr>
              <a:t>Mécanismes innovants</a:t>
            </a:r>
            <a:endParaRPr lang="en-US" sz="1200" dirty="0"/>
          </a:p>
        </p:txBody>
      </p:sp>
      <p:sp>
        <p:nvSpPr>
          <p:cNvPr id="150" name="Text 139"/>
          <p:cNvSpPr txBox="1"/>
          <p:nvPr/>
        </p:nvSpPr>
        <p:spPr>
          <a:xfrm>
            <a:off x="2780690" y="11697005"/>
            <a:ext cx="6658661"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Crowdfunding, microfinance verte, investissement à impact, activités génératrices de revenus</a:t>
            </a:r>
            <a:endParaRPr lang="en-US" sz="1200" dirty="0"/>
          </a:p>
        </p:txBody>
      </p:sp>
      <p:sp>
        <p:nvSpPr>
          <p:cNvPr id="151" name="Text 140"/>
          <p:cNvSpPr txBox="1"/>
          <p:nvPr/>
        </p:nvSpPr>
        <p:spPr>
          <a:xfrm>
            <a:off x="12139574" y="11697005"/>
            <a:ext cx="4886554"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Campagnes numériques, modèles hybrides, prestations de services</a:t>
            </a:r>
            <a:endParaRPr lang="en-US" sz="1200" dirty="0"/>
          </a:p>
        </p:txBody>
      </p:sp>
      <p:sp>
        <p:nvSpPr>
          <p:cNvPr id="152" name="Shape 141"/>
          <p:cNvSpPr/>
          <p:nvPr/>
        </p:nvSpPr>
        <p:spPr>
          <a:xfrm>
            <a:off x="9761220" y="11087100"/>
            <a:ext cx="1514246" cy="9144"/>
          </a:xfrm>
          <a:prstGeom prst="rect">
            <a:avLst/>
          </a:prstGeom>
          <a:solidFill>
            <a:srgbClr val="E5E7EB"/>
          </a:solidFill>
          <a:ln/>
        </p:spPr>
      </p:sp>
      <p:sp>
        <p:nvSpPr>
          <p:cNvPr id="153" name="Shape 142"/>
          <p:cNvSpPr/>
          <p:nvPr/>
        </p:nvSpPr>
        <p:spPr>
          <a:xfrm>
            <a:off x="11270894" y="11087100"/>
            <a:ext cx="724205" cy="9144"/>
          </a:xfrm>
          <a:prstGeom prst="rect">
            <a:avLst/>
          </a:prstGeom>
          <a:solidFill>
            <a:srgbClr val="E5E7EB"/>
          </a:solidFill>
          <a:ln/>
        </p:spPr>
      </p:sp>
      <p:sp>
        <p:nvSpPr>
          <p:cNvPr id="154" name="Shape 143"/>
          <p:cNvSpPr/>
          <p:nvPr/>
        </p:nvSpPr>
        <p:spPr>
          <a:xfrm>
            <a:off x="9761220" y="12016130"/>
            <a:ext cx="1514246" cy="9144"/>
          </a:xfrm>
          <a:prstGeom prst="rect">
            <a:avLst/>
          </a:prstGeom>
          <a:solidFill>
            <a:srgbClr val="E5E7EB"/>
          </a:solidFill>
          <a:ln/>
        </p:spPr>
      </p:sp>
      <p:sp>
        <p:nvSpPr>
          <p:cNvPr id="155" name="Shape 144"/>
          <p:cNvSpPr/>
          <p:nvPr/>
        </p:nvSpPr>
        <p:spPr>
          <a:xfrm>
            <a:off x="11270894" y="12016130"/>
            <a:ext cx="724205" cy="9144"/>
          </a:xfrm>
          <a:prstGeom prst="rect">
            <a:avLst/>
          </a:prstGeom>
          <a:solidFill>
            <a:srgbClr val="E5E7EB"/>
          </a:solidFill>
          <a:ln/>
        </p:spPr>
      </p:sp>
      <p:sp>
        <p:nvSpPr>
          <p:cNvPr id="156" name="Text 145"/>
          <p:cNvSpPr txBox="1"/>
          <p:nvPr/>
        </p:nvSpPr>
        <p:spPr>
          <a:xfrm>
            <a:off x="10200132" y="10763402"/>
            <a:ext cx="752551" cy="181051"/>
          </a:xfrm>
          <a:prstGeom prst="rect">
            <a:avLst/>
          </a:prstGeom>
          <a:noFill/>
          <a:ln/>
        </p:spPr>
        <p:txBody>
          <a:bodyPr wrap="square" lIns="0" tIns="0" rIns="0" bIns="0" rtlCol="0" anchor="ctr"/>
          <a:lstStyle/>
          <a:p>
            <a:pPr marL="0" indent="0" algn="ctr">
              <a:buNone/>
            </a:pPr>
            <a:r>
              <a:rPr lang="en-US" sz="1200" dirty="0">
                <a:solidFill>
                  <a:srgbClr val="2C3E50"/>
                </a:solidFill>
                <a:latin typeface="Raleway" pitchFamily="34" charset="0"/>
                <a:ea typeface="Raleway" pitchFamily="34" charset="-122"/>
                <a:cs typeface="Raleway" pitchFamily="34" charset="-120"/>
              </a:rPr>
              <a:t>1,961,100</a:t>
            </a:r>
            <a:endParaRPr lang="en-US" sz="1200" dirty="0"/>
          </a:p>
        </p:txBody>
      </p:sp>
      <p:sp>
        <p:nvSpPr>
          <p:cNvPr id="157" name="Text 146"/>
          <p:cNvSpPr txBox="1"/>
          <p:nvPr/>
        </p:nvSpPr>
        <p:spPr>
          <a:xfrm>
            <a:off x="11482121" y="10763402"/>
            <a:ext cx="409651" cy="181051"/>
          </a:xfrm>
          <a:prstGeom prst="rect">
            <a:avLst/>
          </a:prstGeom>
          <a:noFill/>
          <a:ln/>
        </p:spPr>
        <p:txBody>
          <a:bodyPr wrap="square" lIns="0" tIns="0" rIns="0" bIns="0" rtlCol="0" anchor="ctr"/>
          <a:lstStyle/>
          <a:p>
            <a:pPr marL="0" indent="0" algn="ctr">
              <a:buNone/>
            </a:pPr>
            <a:r>
              <a:rPr lang="en-US" sz="1200" dirty="0">
                <a:solidFill>
                  <a:srgbClr val="2C3E50"/>
                </a:solidFill>
                <a:latin typeface="Raleway" pitchFamily="34" charset="0"/>
                <a:ea typeface="Raleway" pitchFamily="34" charset="-122"/>
                <a:cs typeface="Raleway" pitchFamily="34" charset="-120"/>
              </a:rPr>
              <a:t>60%</a:t>
            </a:r>
            <a:endParaRPr lang="en-US" sz="1200" dirty="0"/>
          </a:p>
        </p:txBody>
      </p:sp>
      <p:sp>
        <p:nvSpPr>
          <p:cNvPr id="158" name="Text 147"/>
          <p:cNvSpPr txBox="1"/>
          <p:nvPr/>
        </p:nvSpPr>
        <p:spPr>
          <a:xfrm>
            <a:off x="10245852" y="11697005"/>
            <a:ext cx="657454" cy="181051"/>
          </a:xfrm>
          <a:prstGeom prst="rect">
            <a:avLst/>
          </a:prstGeom>
          <a:noFill/>
          <a:ln/>
        </p:spPr>
        <p:txBody>
          <a:bodyPr wrap="square" lIns="0" tIns="0" rIns="0" bIns="0" rtlCol="0" anchor="ctr"/>
          <a:lstStyle/>
          <a:p>
            <a:pPr marL="0" indent="0" algn="ctr">
              <a:buNone/>
            </a:pPr>
            <a:r>
              <a:rPr lang="en-US" sz="1200" dirty="0">
                <a:solidFill>
                  <a:srgbClr val="2C3E50"/>
                </a:solidFill>
                <a:latin typeface="Raleway" pitchFamily="34" charset="0"/>
                <a:ea typeface="Raleway" pitchFamily="34" charset="-122"/>
                <a:cs typeface="Raleway" pitchFamily="34" charset="-120"/>
              </a:rPr>
              <a:t>490,275</a:t>
            </a:r>
            <a:endParaRPr lang="en-US" sz="1200" dirty="0"/>
          </a:p>
        </p:txBody>
      </p:sp>
      <p:sp>
        <p:nvSpPr>
          <p:cNvPr id="159" name="Text 148"/>
          <p:cNvSpPr txBox="1"/>
          <p:nvPr/>
        </p:nvSpPr>
        <p:spPr>
          <a:xfrm>
            <a:off x="11500409" y="11697005"/>
            <a:ext cx="372161" cy="181051"/>
          </a:xfrm>
          <a:prstGeom prst="rect">
            <a:avLst/>
          </a:prstGeom>
          <a:noFill/>
          <a:ln/>
        </p:spPr>
        <p:txBody>
          <a:bodyPr wrap="square" lIns="0" tIns="0" rIns="0" bIns="0" rtlCol="0" anchor="ctr"/>
          <a:lstStyle/>
          <a:p>
            <a:pPr marL="0" indent="0" algn="ctr">
              <a:buNone/>
            </a:pPr>
            <a:r>
              <a:rPr lang="en-US" sz="1200" dirty="0">
                <a:solidFill>
                  <a:srgbClr val="2C3E50"/>
                </a:solidFill>
                <a:latin typeface="Raleway" pitchFamily="34" charset="0"/>
                <a:ea typeface="Raleway" pitchFamily="34" charset="-122"/>
                <a:cs typeface="Raleway" pitchFamily="34" charset="-120"/>
              </a:rPr>
              <a:t>15%</a:t>
            </a:r>
            <a:endParaRPr lang="en-US" sz="1200" dirty="0"/>
          </a:p>
        </p:txBody>
      </p:sp>
      <p:sp>
        <p:nvSpPr>
          <p:cNvPr id="160" name="Shape 149"/>
          <p:cNvSpPr/>
          <p:nvPr/>
        </p:nvSpPr>
        <p:spPr>
          <a:xfrm>
            <a:off x="461772" y="11091672"/>
            <a:ext cx="17364456" cy="466344"/>
          </a:xfrm>
          <a:prstGeom prst="rect">
            <a:avLst/>
          </a:prstGeom>
          <a:solidFill>
            <a:srgbClr val="F1F5F9"/>
          </a:solidFill>
          <a:ln/>
        </p:spPr>
      </p:sp>
      <p:sp>
        <p:nvSpPr>
          <p:cNvPr id="161" name="Shape 150"/>
          <p:cNvSpPr/>
          <p:nvPr/>
        </p:nvSpPr>
        <p:spPr>
          <a:xfrm>
            <a:off x="461772" y="11548872"/>
            <a:ext cx="2171700" cy="9144"/>
          </a:xfrm>
          <a:prstGeom prst="rect">
            <a:avLst/>
          </a:prstGeom>
          <a:solidFill>
            <a:srgbClr val="E5E7EB"/>
          </a:solidFill>
          <a:ln/>
        </p:spPr>
      </p:sp>
      <p:sp>
        <p:nvSpPr>
          <p:cNvPr id="162" name="Shape 151"/>
          <p:cNvSpPr/>
          <p:nvPr/>
        </p:nvSpPr>
        <p:spPr>
          <a:xfrm>
            <a:off x="2627986" y="11548872"/>
            <a:ext cx="7134149" cy="9144"/>
          </a:xfrm>
          <a:prstGeom prst="rect">
            <a:avLst/>
          </a:prstGeom>
          <a:solidFill>
            <a:srgbClr val="E5E7EB"/>
          </a:solidFill>
          <a:ln/>
        </p:spPr>
      </p:sp>
      <p:sp>
        <p:nvSpPr>
          <p:cNvPr id="163" name="Shape 152"/>
          <p:cNvSpPr/>
          <p:nvPr/>
        </p:nvSpPr>
        <p:spPr>
          <a:xfrm>
            <a:off x="11987784" y="11548872"/>
            <a:ext cx="5838444" cy="9144"/>
          </a:xfrm>
          <a:prstGeom prst="rect">
            <a:avLst/>
          </a:prstGeom>
          <a:solidFill>
            <a:srgbClr val="E5E7EB"/>
          </a:solidFill>
          <a:ln/>
        </p:spPr>
      </p:sp>
      <p:sp>
        <p:nvSpPr>
          <p:cNvPr id="164" name="Text 153"/>
          <p:cNvSpPr txBox="1"/>
          <p:nvPr/>
        </p:nvSpPr>
        <p:spPr>
          <a:xfrm>
            <a:off x="619049" y="11229746"/>
            <a:ext cx="1886407" cy="181051"/>
          </a:xfrm>
          <a:prstGeom prst="rect">
            <a:avLst/>
          </a:prstGeom>
          <a:noFill/>
          <a:ln/>
        </p:spPr>
        <p:txBody>
          <a:bodyPr wrap="square" lIns="0" tIns="0" rIns="0" bIns="0" rtlCol="0" anchor="ctr"/>
          <a:lstStyle/>
          <a:p>
            <a:pPr marL="0" indent="0" algn="l">
              <a:buNone/>
            </a:pPr>
            <a:r>
              <a:rPr lang="en-US" sz="1200" b="1" dirty="0">
                <a:solidFill>
                  <a:srgbClr val="2C3E50"/>
                </a:solidFill>
                <a:latin typeface="Raleway" pitchFamily="34" charset="0"/>
                <a:ea typeface="Raleway" pitchFamily="34" charset="-122"/>
                <a:cs typeface="Raleway" pitchFamily="34" charset="-120"/>
              </a:rPr>
              <a:t>Financements nationaux</a:t>
            </a:r>
            <a:endParaRPr lang="en-US" sz="1200" dirty="0"/>
          </a:p>
        </p:txBody>
      </p:sp>
      <p:sp>
        <p:nvSpPr>
          <p:cNvPr id="165" name="Text 154"/>
          <p:cNvSpPr txBox="1"/>
          <p:nvPr/>
        </p:nvSpPr>
        <p:spPr>
          <a:xfrm>
            <a:off x="2780690" y="11229746"/>
            <a:ext cx="6010351"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Ministères, programmes gouvernementaux, collectivités locales, entreprises locales</a:t>
            </a:r>
            <a:endParaRPr lang="en-US" sz="1200" dirty="0"/>
          </a:p>
        </p:txBody>
      </p:sp>
      <p:sp>
        <p:nvSpPr>
          <p:cNvPr id="166" name="Text 155"/>
          <p:cNvSpPr txBox="1"/>
          <p:nvPr/>
        </p:nvSpPr>
        <p:spPr>
          <a:xfrm>
            <a:off x="12139574" y="11229746"/>
            <a:ext cx="5410505"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Conventions de collaboration, subventions publiques, mécénat d'entreprise</a:t>
            </a:r>
            <a:endParaRPr lang="en-US" sz="1200" dirty="0"/>
          </a:p>
        </p:txBody>
      </p:sp>
      <p:sp>
        <p:nvSpPr>
          <p:cNvPr id="167" name="Shape 156"/>
          <p:cNvSpPr/>
          <p:nvPr/>
        </p:nvSpPr>
        <p:spPr>
          <a:xfrm>
            <a:off x="9761220" y="11548872"/>
            <a:ext cx="1514246" cy="9144"/>
          </a:xfrm>
          <a:prstGeom prst="rect">
            <a:avLst/>
          </a:prstGeom>
          <a:solidFill>
            <a:srgbClr val="E5E7EB"/>
          </a:solidFill>
          <a:ln/>
        </p:spPr>
      </p:sp>
      <p:sp>
        <p:nvSpPr>
          <p:cNvPr id="168" name="Shape 157"/>
          <p:cNvSpPr/>
          <p:nvPr/>
        </p:nvSpPr>
        <p:spPr>
          <a:xfrm>
            <a:off x="11270894" y="11548872"/>
            <a:ext cx="724205" cy="9144"/>
          </a:xfrm>
          <a:prstGeom prst="rect">
            <a:avLst/>
          </a:prstGeom>
          <a:solidFill>
            <a:srgbClr val="E5E7EB"/>
          </a:solidFill>
          <a:ln/>
        </p:spPr>
      </p:sp>
      <p:sp>
        <p:nvSpPr>
          <p:cNvPr id="169" name="Text 158"/>
          <p:cNvSpPr txBox="1"/>
          <p:nvPr/>
        </p:nvSpPr>
        <p:spPr>
          <a:xfrm>
            <a:off x="10272370" y="11229746"/>
            <a:ext cx="609905" cy="181051"/>
          </a:xfrm>
          <a:prstGeom prst="rect">
            <a:avLst/>
          </a:prstGeom>
          <a:noFill/>
          <a:ln/>
        </p:spPr>
        <p:txBody>
          <a:bodyPr wrap="square" lIns="0" tIns="0" rIns="0" bIns="0" rtlCol="0" anchor="ctr"/>
          <a:lstStyle/>
          <a:p>
            <a:pPr marL="0" indent="0" algn="ctr">
              <a:buNone/>
            </a:pPr>
            <a:r>
              <a:rPr lang="en-US" sz="1200" dirty="0">
                <a:solidFill>
                  <a:srgbClr val="2C3E50"/>
                </a:solidFill>
                <a:latin typeface="Raleway" pitchFamily="34" charset="0"/>
                <a:ea typeface="Raleway" pitchFamily="34" charset="-122"/>
                <a:cs typeface="Raleway" pitchFamily="34" charset="-120"/>
              </a:rPr>
              <a:t>817,125</a:t>
            </a:r>
            <a:endParaRPr lang="en-US" sz="1200" dirty="0"/>
          </a:p>
        </p:txBody>
      </p:sp>
      <p:sp>
        <p:nvSpPr>
          <p:cNvPr id="170" name="Text 159"/>
          <p:cNvSpPr txBox="1"/>
          <p:nvPr/>
        </p:nvSpPr>
        <p:spPr>
          <a:xfrm>
            <a:off x="11494008" y="11229746"/>
            <a:ext cx="391363" cy="181051"/>
          </a:xfrm>
          <a:prstGeom prst="rect">
            <a:avLst/>
          </a:prstGeom>
          <a:noFill/>
          <a:ln/>
        </p:spPr>
        <p:txBody>
          <a:bodyPr wrap="square" lIns="0" tIns="0" rIns="0" bIns="0" rtlCol="0" anchor="ctr"/>
          <a:lstStyle/>
          <a:p>
            <a:pPr marL="0" indent="0" algn="ctr">
              <a:buNone/>
            </a:pPr>
            <a:r>
              <a:rPr lang="en-US" sz="1200" dirty="0">
                <a:solidFill>
                  <a:srgbClr val="2C3E50"/>
                </a:solidFill>
                <a:latin typeface="Raleway" pitchFamily="34" charset="0"/>
                <a:ea typeface="Raleway" pitchFamily="34" charset="-122"/>
                <a:cs typeface="Raleway" pitchFamily="34" charset="-120"/>
              </a:rPr>
              <a:t>25%</a:t>
            </a:r>
            <a:endParaRPr lang="en-US" sz="1200" dirty="0"/>
          </a:p>
        </p:txBody>
      </p:sp>
      <p:sp>
        <p:nvSpPr>
          <p:cNvPr id="171" name="Shape 160"/>
          <p:cNvSpPr/>
          <p:nvPr/>
        </p:nvSpPr>
        <p:spPr>
          <a:xfrm>
            <a:off x="461772" y="12025274"/>
            <a:ext cx="17364456" cy="466344"/>
          </a:xfrm>
          <a:prstGeom prst="rect">
            <a:avLst/>
          </a:prstGeom>
          <a:solidFill>
            <a:srgbClr val="E5E7EB"/>
          </a:solidFill>
          <a:ln/>
        </p:spPr>
      </p:sp>
      <p:sp>
        <p:nvSpPr>
          <p:cNvPr id="172" name="Shape 161"/>
          <p:cNvSpPr/>
          <p:nvPr/>
        </p:nvSpPr>
        <p:spPr>
          <a:xfrm>
            <a:off x="461772" y="12482474"/>
            <a:ext cx="9305849" cy="9144"/>
          </a:xfrm>
          <a:prstGeom prst="rect">
            <a:avLst/>
          </a:prstGeom>
          <a:solidFill>
            <a:srgbClr val="E5E7EB"/>
          </a:solidFill>
          <a:ln/>
        </p:spPr>
      </p:sp>
      <p:sp>
        <p:nvSpPr>
          <p:cNvPr id="173" name="Shape 162"/>
          <p:cNvSpPr/>
          <p:nvPr/>
        </p:nvSpPr>
        <p:spPr>
          <a:xfrm>
            <a:off x="11987784" y="12482474"/>
            <a:ext cx="5838444" cy="9144"/>
          </a:xfrm>
          <a:prstGeom prst="rect">
            <a:avLst/>
          </a:prstGeom>
          <a:solidFill>
            <a:srgbClr val="E5E7EB"/>
          </a:solidFill>
          <a:ln/>
        </p:spPr>
      </p:sp>
      <p:sp>
        <p:nvSpPr>
          <p:cNvPr id="174" name="Text 163"/>
          <p:cNvSpPr txBox="1"/>
          <p:nvPr/>
        </p:nvSpPr>
        <p:spPr>
          <a:xfrm>
            <a:off x="619049" y="12163349"/>
            <a:ext cx="486461" cy="181051"/>
          </a:xfrm>
          <a:prstGeom prst="rect">
            <a:avLst/>
          </a:prstGeom>
          <a:noFill/>
          <a:ln/>
        </p:spPr>
        <p:txBody>
          <a:bodyPr wrap="square" lIns="0" tIns="0" rIns="0" bIns="0" rtlCol="0" anchor="ctr"/>
          <a:lstStyle/>
          <a:p>
            <a:pPr marL="0" indent="0" algn="l">
              <a:buNone/>
            </a:pPr>
            <a:r>
              <a:rPr lang="en-US" sz="1200" b="1" dirty="0">
                <a:solidFill>
                  <a:srgbClr val="2C3E50"/>
                </a:solidFill>
                <a:latin typeface="Raleway" pitchFamily="34" charset="0"/>
                <a:ea typeface="Raleway" pitchFamily="34" charset="-122"/>
                <a:cs typeface="Raleway" pitchFamily="34" charset="-120"/>
              </a:rPr>
              <a:t>Total</a:t>
            </a:r>
            <a:endParaRPr lang="en-US" sz="1200" dirty="0"/>
          </a:p>
        </p:txBody>
      </p:sp>
      <p:sp>
        <p:nvSpPr>
          <p:cNvPr id="175" name="Shape 164"/>
          <p:cNvSpPr/>
          <p:nvPr/>
        </p:nvSpPr>
        <p:spPr>
          <a:xfrm>
            <a:off x="9761220" y="12482474"/>
            <a:ext cx="1514246" cy="9144"/>
          </a:xfrm>
          <a:prstGeom prst="rect">
            <a:avLst/>
          </a:prstGeom>
          <a:solidFill>
            <a:srgbClr val="E5E7EB"/>
          </a:solidFill>
          <a:ln/>
        </p:spPr>
      </p:sp>
      <p:sp>
        <p:nvSpPr>
          <p:cNvPr id="176" name="Shape 165"/>
          <p:cNvSpPr/>
          <p:nvPr/>
        </p:nvSpPr>
        <p:spPr>
          <a:xfrm>
            <a:off x="11270894" y="12482474"/>
            <a:ext cx="724205" cy="9144"/>
          </a:xfrm>
          <a:prstGeom prst="rect">
            <a:avLst/>
          </a:prstGeom>
          <a:solidFill>
            <a:srgbClr val="E5E7EB"/>
          </a:solidFill>
          <a:ln/>
        </p:spPr>
      </p:sp>
      <p:sp>
        <p:nvSpPr>
          <p:cNvPr id="177" name="Text 166"/>
          <p:cNvSpPr txBox="1"/>
          <p:nvPr/>
        </p:nvSpPr>
        <p:spPr>
          <a:xfrm>
            <a:off x="10167214" y="12163349"/>
            <a:ext cx="819302" cy="181051"/>
          </a:xfrm>
          <a:prstGeom prst="rect">
            <a:avLst/>
          </a:prstGeom>
          <a:noFill/>
          <a:ln/>
        </p:spPr>
        <p:txBody>
          <a:bodyPr wrap="square" lIns="0" tIns="0" rIns="0" bIns="0" rtlCol="0" anchor="ctr"/>
          <a:lstStyle/>
          <a:p>
            <a:pPr marL="0" indent="0" algn="ctr">
              <a:buNone/>
            </a:pPr>
            <a:r>
              <a:rPr lang="en-US" sz="1200" b="1" dirty="0">
                <a:solidFill>
                  <a:srgbClr val="2C3E50"/>
                </a:solidFill>
                <a:latin typeface="Raleway" pitchFamily="34" charset="0"/>
                <a:ea typeface="Raleway" pitchFamily="34" charset="-122"/>
                <a:cs typeface="Raleway" pitchFamily="34" charset="-120"/>
              </a:rPr>
              <a:t>3,268,500</a:t>
            </a:r>
            <a:endParaRPr lang="en-US" sz="1200" dirty="0"/>
          </a:p>
        </p:txBody>
      </p:sp>
      <p:sp>
        <p:nvSpPr>
          <p:cNvPr id="178" name="Text 167"/>
          <p:cNvSpPr txBox="1"/>
          <p:nvPr/>
        </p:nvSpPr>
        <p:spPr>
          <a:xfrm>
            <a:off x="11438230" y="12163349"/>
            <a:ext cx="505663" cy="181051"/>
          </a:xfrm>
          <a:prstGeom prst="rect">
            <a:avLst/>
          </a:prstGeom>
          <a:noFill/>
          <a:ln/>
        </p:spPr>
        <p:txBody>
          <a:bodyPr wrap="square" lIns="0" tIns="0" rIns="0" bIns="0" rtlCol="0" anchor="ctr"/>
          <a:lstStyle/>
          <a:p>
            <a:pPr marL="0" indent="0" algn="ctr">
              <a:buNone/>
            </a:pPr>
            <a:r>
              <a:rPr lang="en-US" sz="1200" b="1" dirty="0">
                <a:solidFill>
                  <a:srgbClr val="2C3E50"/>
                </a:solidFill>
                <a:latin typeface="Raleway" pitchFamily="34" charset="0"/>
                <a:ea typeface="Raleway" pitchFamily="34" charset="-122"/>
                <a:cs typeface="Raleway" pitchFamily="34" charset="-120"/>
              </a:rPr>
              <a:t>100%</a:t>
            </a:r>
            <a:endParaRPr lang="en-US" sz="1200" dirty="0"/>
          </a:p>
        </p:txBody>
      </p:sp>
      <p:sp>
        <p:nvSpPr>
          <p:cNvPr id="179" name="Shape 168"/>
          <p:cNvSpPr/>
          <p:nvPr/>
        </p:nvSpPr>
        <p:spPr>
          <a:xfrm>
            <a:off x="0" y="12954305"/>
            <a:ext cx="18288000" cy="543154"/>
          </a:xfrm>
          <a:prstGeom prst="rect">
            <a:avLst/>
          </a:prstGeom>
          <a:solidFill>
            <a:srgbClr val="F3F4F6"/>
          </a:solidFill>
          <a:ln/>
        </p:spPr>
      </p:sp>
      <p:sp>
        <p:nvSpPr>
          <p:cNvPr id="180" name="Shape 169"/>
          <p:cNvSpPr/>
          <p:nvPr/>
        </p:nvSpPr>
        <p:spPr>
          <a:xfrm>
            <a:off x="0" y="12954305"/>
            <a:ext cx="18288000" cy="9144"/>
          </a:xfrm>
          <a:prstGeom prst="rect">
            <a:avLst/>
          </a:prstGeom>
          <a:solidFill>
            <a:srgbClr val="E5E7EB"/>
          </a:solidFill>
          <a:ln/>
        </p:spPr>
      </p:sp>
      <p:pic>
        <p:nvPicPr>
          <p:cNvPr id="181" name="Image 9" descr="preencoded.png"/>
          <p:cNvPicPr>
            <a:picLocks noChangeAspect="1"/>
          </p:cNvPicPr>
          <p:nvPr/>
        </p:nvPicPr>
        <p:blipFill>
          <a:blip r:embed="rId12"/>
          <a:srcRect/>
          <a:stretch/>
        </p:blipFill>
        <p:spPr>
          <a:xfrm>
            <a:off x="457200" y="13144500"/>
            <a:ext cx="152705" cy="152705"/>
          </a:xfrm>
          <a:prstGeom prst="rect">
            <a:avLst/>
          </a:prstGeom>
        </p:spPr>
      </p:pic>
      <p:sp>
        <p:nvSpPr>
          <p:cNvPr id="182" name="Text 170"/>
          <p:cNvSpPr txBox="1"/>
          <p:nvPr/>
        </p:nvSpPr>
        <p:spPr>
          <a:xfrm>
            <a:off x="685800" y="13135356"/>
            <a:ext cx="2410358" cy="181051"/>
          </a:xfrm>
          <a:prstGeom prst="rect">
            <a:avLst/>
          </a:prstGeom>
          <a:noFill/>
          <a:ln/>
        </p:spPr>
        <p:txBody>
          <a:bodyPr wrap="square" lIns="0" tIns="0" rIns="0" bIns="0" rtlCol="0" anchor="ctr"/>
          <a:lstStyle/>
          <a:p>
            <a:pPr marL="0" indent="0" algn="l">
              <a:buNone/>
            </a:pPr>
            <a:r>
              <a:rPr lang="en-US" sz="1200" dirty="0">
                <a:solidFill>
                  <a:srgbClr val="374151"/>
                </a:solidFill>
                <a:latin typeface="Raleway" pitchFamily="34" charset="0"/>
                <a:ea typeface="Raleway" pitchFamily="34" charset="-122"/>
                <a:cs typeface="Raleway" pitchFamily="34" charset="-120"/>
              </a:rPr>
              <a:t>Contact@jerestaure-bienetre.org</a:t>
            </a:r>
            <a:endParaRPr lang="en-US" sz="1200" dirty="0"/>
          </a:p>
        </p:txBody>
      </p:sp>
      <p:pic>
        <p:nvPicPr>
          <p:cNvPr id="183" name="Image 10" descr="preencoded.png"/>
          <p:cNvPicPr>
            <a:picLocks noChangeAspect="1"/>
          </p:cNvPicPr>
          <p:nvPr/>
        </p:nvPicPr>
        <p:blipFill>
          <a:blip r:embed="rId13"/>
          <a:srcRect/>
          <a:stretch/>
        </p:blipFill>
        <p:spPr>
          <a:xfrm>
            <a:off x="3209544" y="13144500"/>
            <a:ext cx="152705" cy="152705"/>
          </a:xfrm>
          <a:prstGeom prst="rect">
            <a:avLst/>
          </a:prstGeom>
        </p:spPr>
      </p:pic>
      <p:sp>
        <p:nvSpPr>
          <p:cNvPr id="184" name="Text 171"/>
          <p:cNvSpPr txBox="1"/>
          <p:nvPr/>
        </p:nvSpPr>
        <p:spPr>
          <a:xfrm>
            <a:off x="3438144" y="13135356"/>
            <a:ext cx="1286561" cy="181051"/>
          </a:xfrm>
          <a:prstGeom prst="rect">
            <a:avLst/>
          </a:prstGeom>
          <a:noFill/>
          <a:ln/>
        </p:spPr>
        <p:txBody>
          <a:bodyPr wrap="square" lIns="0" tIns="0" rIns="0" bIns="0" rtlCol="0" anchor="ctr"/>
          <a:lstStyle/>
          <a:p>
            <a:pPr marL="0" indent="0" algn="l">
              <a:buNone/>
            </a:pPr>
            <a:r>
              <a:rPr lang="en-US" sz="1200" dirty="0">
                <a:solidFill>
                  <a:srgbClr val="374151"/>
                </a:solidFill>
                <a:latin typeface="Raleway" pitchFamily="34" charset="0"/>
                <a:ea typeface="Raleway" pitchFamily="34" charset="-122"/>
                <a:cs typeface="Raleway" pitchFamily="34" charset="-120"/>
              </a:rPr>
              <a:t>+229 96 24 94 86</a:t>
            </a:r>
            <a:endParaRPr lang="en-US" sz="1200" dirty="0"/>
          </a:p>
        </p:txBody>
      </p:sp>
      <p:sp>
        <p:nvSpPr>
          <p:cNvPr id="185" name="Text 172"/>
          <p:cNvSpPr txBox="1"/>
          <p:nvPr/>
        </p:nvSpPr>
        <p:spPr>
          <a:xfrm>
            <a:off x="9790481" y="13135356"/>
            <a:ext cx="2067458" cy="181051"/>
          </a:xfrm>
          <a:prstGeom prst="rect">
            <a:avLst/>
          </a:prstGeom>
          <a:noFill/>
          <a:ln/>
        </p:spPr>
        <p:txBody>
          <a:bodyPr wrap="square" lIns="0" tIns="0" rIns="0" bIns="0" rtlCol="0" anchor="ctr"/>
          <a:lstStyle/>
          <a:p>
            <a:pPr marL="0" indent="0" algn="l">
              <a:buNone/>
            </a:pPr>
            <a:r>
              <a:rPr lang="en-US" sz="1200" dirty="0">
                <a:solidFill>
                  <a:srgbClr val="6B7280"/>
                </a:solidFill>
                <a:latin typeface="Raleway" pitchFamily="34" charset="0"/>
                <a:ea typeface="Raleway" pitchFamily="34" charset="-122"/>
                <a:cs typeface="Raleway" pitchFamily="34" charset="-120"/>
              </a:rPr>
              <a:t>Plan Stratégique 2025-2028</a:t>
            </a:r>
            <a:endParaRPr lang="en-US" sz="1200" dirty="0"/>
          </a:p>
        </p:txBody>
      </p:sp>
      <p:pic>
        <p:nvPicPr>
          <p:cNvPr id="186" name="Image 11" descr="preencoded.png"/>
          <p:cNvPicPr>
            <a:picLocks noChangeAspect="1"/>
          </p:cNvPicPr>
          <p:nvPr/>
        </p:nvPicPr>
        <p:blipFill>
          <a:blip r:embed="rId14"/>
          <a:srcRect l="-989999" r="-989999"/>
          <a:stretch/>
        </p:blipFill>
        <p:spPr>
          <a:xfrm>
            <a:off x="16925544" y="13306349"/>
            <a:ext cx="190195" cy="9144"/>
          </a:xfrm>
          <a:prstGeom prst="rect">
            <a:avLst/>
          </a:prstGeom>
        </p:spPr>
      </p:pic>
      <p:pic>
        <p:nvPicPr>
          <p:cNvPr id="187" name="Image 12" descr="preencoded.png"/>
          <p:cNvPicPr>
            <a:picLocks noChangeAspect="1"/>
          </p:cNvPicPr>
          <p:nvPr/>
        </p:nvPicPr>
        <p:blipFill>
          <a:blip r:embed="rId15"/>
          <a:srcRect l="-989999" r="-989999"/>
          <a:stretch/>
        </p:blipFill>
        <p:spPr>
          <a:xfrm>
            <a:off x="17268444" y="13306349"/>
            <a:ext cx="190195" cy="9144"/>
          </a:xfrm>
          <a:prstGeom prst="rect">
            <a:avLst/>
          </a:prstGeom>
        </p:spPr>
      </p:pic>
      <p:pic>
        <p:nvPicPr>
          <p:cNvPr id="188" name="Image 13" descr="preencoded.png"/>
          <p:cNvPicPr>
            <a:picLocks noChangeAspect="1"/>
          </p:cNvPicPr>
          <p:nvPr/>
        </p:nvPicPr>
        <p:blipFill>
          <a:blip r:embed="rId16"/>
          <a:srcRect l="-1016667" r="-1016667"/>
          <a:stretch/>
        </p:blipFill>
        <p:spPr>
          <a:xfrm>
            <a:off x="17611344" y="13306349"/>
            <a:ext cx="219456" cy="9144"/>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Shape 0"/>
          <p:cNvSpPr/>
          <p:nvPr/>
        </p:nvSpPr>
        <p:spPr>
          <a:xfrm>
            <a:off x="0" y="0"/>
            <a:ext cx="18288000" cy="10287000"/>
          </a:xfrm>
          <a:prstGeom prst="rect">
            <a:avLst/>
          </a:prstGeom>
          <a:solidFill>
            <a:srgbClr val="F8F9FA"/>
          </a:solidFill>
          <a:ln/>
        </p:spPr>
      </p:sp>
      <p:sp>
        <p:nvSpPr>
          <p:cNvPr id="3" name="Shape 1"/>
          <p:cNvSpPr/>
          <p:nvPr/>
        </p:nvSpPr>
        <p:spPr>
          <a:xfrm>
            <a:off x="0" y="0"/>
            <a:ext cx="18288000" cy="838505"/>
          </a:xfrm>
          <a:prstGeom prst="rect">
            <a:avLst/>
          </a:prstGeom>
          <a:solidFill>
            <a:srgbClr val="1A5276"/>
          </a:solidFill>
          <a:ln/>
        </p:spPr>
      </p:sp>
      <p:sp>
        <p:nvSpPr>
          <p:cNvPr id="4" name="Text 2"/>
          <p:cNvSpPr txBox="1"/>
          <p:nvPr/>
        </p:nvSpPr>
        <p:spPr>
          <a:xfrm>
            <a:off x="457200" y="209398"/>
            <a:ext cx="9725558" cy="419710"/>
          </a:xfrm>
          <a:prstGeom prst="rect">
            <a:avLst/>
          </a:prstGeom>
          <a:noFill/>
          <a:ln/>
        </p:spPr>
        <p:txBody>
          <a:bodyPr wrap="square" lIns="0" tIns="0" rIns="0" bIns="0" rtlCol="0" anchor="ctr"/>
          <a:lstStyle/>
          <a:p>
            <a:pPr marL="0" indent="0" algn="l">
              <a:buNone/>
            </a:pPr>
            <a:r>
              <a:rPr lang="en-US" sz="2700" b="1" dirty="0">
                <a:solidFill>
                  <a:srgbClr val="FFFFFF"/>
                </a:solidFill>
                <a:latin typeface="Montserrat" pitchFamily="34" charset="0"/>
                <a:ea typeface="Montserrat" pitchFamily="34" charset="-122"/>
                <a:cs typeface="Montserrat" pitchFamily="34" charset="-120"/>
              </a:rPr>
              <a:t>Suivi-évaluation, Gestion des risques &amp; Communication</a:t>
            </a:r>
            <a:endParaRPr lang="en-US" sz="2700" dirty="0"/>
          </a:p>
        </p:txBody>
      </p:sp>
      <p:sp>
        <p:nvSpPr>
          <p:cNvPr id="5" name="Shape 3"/>
          <p:cNvSpPr/>
          <p:nvPr/>
        </p:nvSpPr>
        <p:spPr>
          <a:xfrm>
            <a:off x="0" y="838505"/>
            <a:ext cx="18288000" cy="8906256"/>
          </a:xfrm>
          <a:prstGeom prst="rect">
            <a:avLst/>
          </a:prstGeom>
          <a:solidFill>
            <a:srgbClr val="F9FAFB"/>
          </a:solidFill>
          <a:ln/>
        </p:spPr>
      </p:sp>
      <p:sp>
        <p:nvSpPr>
          <p:cNvPr id="6" name="Shape 4"/>
          <p:cNvSpPr/>
          <p:nvPr/>
        </p:nvSpPr>
        <p:spPr>
          <a:xfrm>
            <a:off x="304495" y="1143000"/>
            <a:ext cx="5743346" cy="7267651"/>
          </a:xfrm>
          <a:prstGeom prst="roundRect">
            <a:avLst>
              <a:gd name="adj" fmla="val 211"/>
            </a:avLst>
          </a:prstGeom>
          <a:solidFill>
            <a:srgbClr val="FFFFFF"/>
          </a:solidFill>
          <a:ln/>
          <a:effectLst>
            <a:outerShdw blurRad="12700" dist="12700" dir="16200000" algn="bl" rotWithShape="0">
              <a:srgbClr val="000000">
                <a:alpha val="75000"/>
              </a:srgbClr>
            </a:outerShdw>
          </a:effectLst>
        </p:spPr>
      </p:sp>
      <p:sp>
        <p:nvSpPr>
          <p:cNvPr id="7" name="Shape 5"/>
          <p:cNvSpPr/>
          <p:nvPr/>
        </p:nvSpPr>
        <p:spPr>
          <a:xfrm>
            <a:off x="533095" y="1371600"/>
            <a:ext cx="457200" cy="495605"/>
          </a:xfrm>
          <a:prstGeom prst="roundRect">
            <a:avLst>
              <a:gd name="adj" fmla="val 200000"/>
            </a:avLst>
          </a:prstGeom>
          <a:solidFill>
            <a:srgbClr val="DBEAFE"/>
          </a:solidFill>
          <a:ln/>
        </p:spPr>
      </p:sp>
      <p:pic>
        <p:nvPicPr>
          <p:cNvPr id="8" name="Image 0" descr="preencoded.png"/>
          <p:cNvPicPr>
            <a:picLocks noChangeAspect="1"/>
          </p:cNvPicPr>
          <p:nvPr/>
        </p:nvPicPr>
        <p:blipFill>
          <a:blip r:embed="rId3"/>
          <a:srcRect/>
          <a:stretch/>
        </p:blipFill>
        <p:spPr>
          <a:xfrm>
            <a:off x="647395" y="1485900"/>
            <a:ext cx="228600" cy="228600"/>
          </a:xfrm>
          <a:prstGeom prst="rect">
            <a:avLst/>
          </a:prstGeom>
        </p:spPr>
      </p:pic>
      <p:sp>
        <p:nvSpPr>
          <p:cNvPr id="9" name="Text 6"/>
          <p:cNvSpPr txBox="1"/>
          <p:nvPr/>
        </p:nvSpPr>
        <p:spPr>
          <a:xfrm>
            <a:off x="1143000" y="1476756"/>
            <a:ext cx="3572561" cy="277063"/>
          </a:xfrm>
          <a:prstGeom prst="rect">
            <a:avLst/>
          </a:prstGeom>
          <a:noFill/>
          <a:ln/>
        </p:spPr>
        <p:txBody>
          <a:bodyPr wrap="square" lIns="0" tIns="0" rIns="0" bIns="0" rtlCol="0" anchor="ctr"/>
          <a:lstStyle/>
          <a:p>
            <a:pPr marL="0" indent="0" algn="l">
              <a:buNone/>
            </a:pPr>
            <a:r>
              <a:rPr lang="en-US" sz="1800" b="1" dirty="0">
                <a:solidFill>
                  <a:srgbClr val="2C3E50"/>
                </a:solidFill>
                <a:latin typeface="Montserrat" pitchFamily="34" charset="0"/>
                <a:ea typeface="Montserrat" pitchFamily="34" charset="-122"/>
                <a:cs typeface="Montserrat" pitchFamily="34" charset="-120"/>
              </a:rPr>
              <a:t>Système de Suivi-Évaluation</a:t>
            </a:r>
            <a:endParaRPr lang="en-US" sz="1800" dirty="0"/>
          </a:p>
        </p:txBody>
      </p:sp>
      <p:pic>
        <p:nvPicPr>
          <p:cNvPr id="10" name="Image 1" descr="preencoded.png"/>
          <p:cNvPicPr>
            <a:picLocks noChangeAspect="1"/>
          </p:cNvPicPr>
          <p:nvPr/>
        </p:nvPicPr>
        <p:blipFill>
          <a:blip r:embed="rId4"/>
          <a:srcRect/>
          <a:stretch/>
        </p:blipFill>
        <p:spPr>
          <a:xfrm>
            <a:off x="533095" y="2057400"/>
            <a:ext cx="142646" cy="190195"/>
          </a:xfrm>
          <a:prstGeom prst="rect">
            <a:avLst/>
          </a:prstGeom>
        </p:spPr>
      </p:pic>
      <p:sp>
        <p:nvSpPr>
          <p:cNvPr id="11" name="Text 7"/>
          <p:cNvSpPr txBox="1"/>
          <p:nvPr/>
        </p:nvSpPr>
        <p:spPr>
          <a:xfrm>
            <a:off x="752551" y="2018995"/>
            <a:ext cx="1410005" cy="267005"/>
          </a:xfrm>
          <a:prstGeom prst="rect">
            <a:avLst/>
          </a:prstGeom>
          <a:noFill/>
          <a:ln/>
        </p:spPr>
        <p:txBody>
          <a:bodyPr wrap="square" lIns="0" tIns="0" rIns="0" bIns="0" rtlCol="0" anchor="ctr"/>
          <a:lstStyle/>
          <a:p>
            <a:pPr marL="0" indent="0" algn="l">
              <a:buNone/>
            </a:pPr>
            <a:r>
              <a:rPr lang="en-US" sz="1500" b="1" dirty="0">
                <a:solidFill>
                  <a:srgbClr val="2C3E50"/>
                </a:solidFill>
                <a:latin typeface="Raleway" pitchFamily="34" charset="0"/>
                <a:ea typeface="Raleway" pitchFamily="34" charset="-122"/>
                <a:cs typeface="Raleway" pitchFamily="34" charset="-120"/>
              </a:rPr>
              <a:t>Méthodologie</a:t>
            </a:r>
            <a:endParaRPr lang="en-US" sz="1500" dirty="0"/>
          </a:p>
        </p:txBody>
      </p:sp>
      <p:sp>
        <p:nvSpPr>
          <p:cNvPr id="12" name="Text 8"/>
          <p:cNvSpPr txBox="1"/>
          <p:nvPr/>
        </p:nvSpPr>
        <p:spPr>
          <a:xfrm>
            <a:off x="838505" y="2381098"/>
            <a:ext cx="3667658"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Approche participative impliquant les bénéficiaires</a:t>
            </a:r>
            <a:endParaRPr lang="en-US" sz="1200" dirty="0"/>
          </a:p>
        </p:txBody>
      </p:sp>
      <p:sp>
        <p:nvSpPr>
          <p:cNvPr id="13" name="Text 9"/>
          <p:cNvSpPr txBox="1"/>
          <p:nvPr/>
        </p:nvSpPr>
        <p:spPr>
          <a:xfrm>
            <a:off x="838505" y="2686507"/>
            <a:ext cx="3905402"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Collecte de données mixte (quantitative et qualitative)</a:t>
            </a:r>
            <a:endParaRPr lang="en-US" sz="1200" dirty="0"/>
          </a:p>
        </p:txBody>
      </p:sp>
      <p:sp>
        <p:nvSpPr>
          <p:cNvPr id="14" name="Text 10"/>
          <p:cNvSpPr txBox="1"/>
          <p:nvPr/>
        </p:nvSpPr>
        <p:spPr>
          <a:xfrm>
            <a:off x="838505" y="2991002"/>
            <a:ext cx="3877056"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Évaluation basée sur les résultats (outcome mapping)</a:t>
            </a:r>
            <a:endParaRPr lang="en-US" sz="1200" dirty="0"/>
          </a:p>
        </p:txBody>
      </p:sp>
      <p:sp>
        <p:nvSpPr>
          <p:cNvPr id="15" name="Text 11"/>
          <p:cNvSpPr txBox="1"/>
          <p:nvPr/>
        </p:nvSpPr>
        <p:spPr>
          <a:xfrm>
            <a:off x="838505" y="3295498"/>
            <a:ext cx="3191256"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Revues trimestrielles et évaluation annuelle</a:t>
            </a:r>
            <a:endParaRPr lang="en-US" sz="1200" dirty="0"/>
          </a:p>
        </p:txBody>
      </p:sp>
      <p:pic>
        <p:nvPicPr>
          <p:cNvPr id="16" name="Image 2" descr="preencoded.png"/>
          <p:cNvPicPr>
            <a:picLocks noChangeAspect="1"/>
          </p:cNvPicPr>
          <p:nvPr/>
        </p:nvPicPr>
        <p:blipFill>
          <a:blip r:embed="rId5"/>
          <a:srcRect/>
          <a:stretch/>
        </p:blipFill>
        <p:spPr>
          <a:xfrm>
            <a:off x="533095" y="3696005"/>
            <a:ext cx="190195" cy="190195"/>
          </a:xfrm>
          <a:prstGeom prst="rect">
            <a:avLst/>
          </a:prstGeom>
        </p:spPr>
      </p:pic>
      <p:sp>
        <p:nvSpPr>
          <p:cNvPr id="17" name="Text 12"/>
          <p:cNvSpPr txBox="1"/>
          <p:nvPr/>
        </p:nvSpPr>
        <p:spPr>
          <a:xfrm>
            <a:off x="800100" y="3657600"/>
            <a:ext cx="1828800" cy="267005"/>
          </a:xfrm>
          <a:prstGeom prst="rect">
            <a:avLst/>
          </a:prstGeom>
          <a:noFill/>
          <a:ln/>
        </p:spPr>
        <p:txBody>
          <a:bodyPr wrap="square" lIns="0" tIns="0" rIns="0" bIns="0" rtlCol="0" anchor="ctr"/>
          <a:lstStyle/>
          <a:p>
            <a:pPr marL="0" indent="0" algn="l">
              <a:buNone/>
            </a:pPr>
            <a:r>
              <a:rPr lang="en-US" sz="1500" b="1" dirty="0">
                <a:solidFill>
                  <a:srgbClr val="2C3E50"/>
                </a:solidFill>
                <a:latin typeface="Raleway" pitchFamily="34" charset="0"/>
                <a:ea typeface="Raleway" pitchFamily="34" charset="-122"/>
                <a:cs typeface="Raleway" pitchFamily="34" charset="-120"/>
              </a:rPr>
              <a:t>Outils &amp; Dispositifs</a:t>
            </a:r>
            <a:endParaRPr lang="en-US" sz="1500" dirty="0"/>
          </a:p>
        </p:txBody>
      </p:sp>
      <p:sp>
        <p:nvSpPr>
          <p:cNvPr id="18" name="Shape 13"/>
          <p:cNvSpPr/>
          <p:nvPr/>
        </p:nvSpPr>
        <p:spPr>
          <a:xfrm>
            <a:off x="533095" y="4000500"/>
            <a:ext cx="5286146" cy="381305"/>
          </a:xfrm>
          <a:prstGeom prst="rect">
            <a:avLst/>
          </a:prstGeom>
          <a:solidFill>
            <a:srgbClr val="27AE60">
              <a:alpha val="8000"/>
            </a:srgbClr>
          </a:solidFill>
          <a:ln/>
        </p:spPr>
      </p:sp>
      <p:sp>
        <p:nvSpPr>
          <p:cNvPr id="19" name="Shape 14"/>
          <p:cNvSpPr/>
          <p:nvPr/>
        </p:nvSpPr>
        <p:spPr>
          <a:xfrm>
            <a:off x="533095" y="4000500"/>
            <a:ext cx="38405" cy="381305"/>
          </a:xfrm>
          <a:prstGeom prst="rect">
            <a:avLst/>
          </a:prstGeom>
          <a:solidFill>
            <a:srgbClr val="27AE60"/>
          </a:solidFill>
          <a:ln/>
        </p:spPr>
      </p:sp>
      <p:sp>
        <p:nvSpPr>
          <p:cNvPr id="20" name="Text 15"/>
          <p:cNvSpPr txBox="1"/>
          <p:nvPr/>
        </p:nvSpPr>
        <p:spPr>
          <a:xfrm>
            <a:off x="647395" y="4095598"/>
            <a:ext cx="2886761"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Tableau de bord digital des indicateurs</a:t>
            </a:r>
            <a:endParaRPr lang="en-US" sz="1200" dirty="0"/>
          </a:p>
        </p:txBody>
      </p:sp>
      <p:sp>
        <p:nvSpPr>
          <p:cNvPr id="21" name="Shape 16"/>
          <p:cNvSpPr/>
          <p:nvPr/>
        </p:nvSpPr>
        <p:spPr>
          <a:xfrm>
            <a:off x="533095" y="4457700"/>
            <a:ext cx="5286146" cy="381305"/>
          </a:xfrm>
          <a:prstGeom prst="rect">
            <a:avLst/>
          </a:prstGeom>
          <a:solidFill>
            <a:srgbClr val="27AE60">
              <a:alpha val="8000"/>
            </a:srgbClr>
          </a:solidFill>
          <a:ln/>
        </p:spPr>
      </p:sp>
      <p:sp>
        <p:nvSpPr>
          <p:cNvPr id="22" name="Shape 17"/>
          <p:cNvSpPr/>
          <p:nvPr/>
        </p:nvSpPr>
        <p:spPr>
          <a:xfrm>
            <a:off x="533095" y="4457700"/>
            <a:ext cx="38405" cy="381305"/>
          </a:xfrm>
          <a:prstGeom prst="rect">
            <a:avLst/>
          </a:prstGeom>
          <a:solidFill>
            <a:srgbClr val="27AE60"/>
          </a:solidFill>
          <a:ln/>
        </p:spPr>
      </p:sp>
      <p:sp>
        <p:nvSpPr>
          <p:cNvPr id="23" name="Text 18"/>
          <p:cNvSpPr txBox="1"/>
          <p:nvPr/>
        </p:nvSpPr>
        <p:spPr>
          <a:xfrm>
            <a:off x="647395" y="4552798"/>
            <a:ext cx="3124505"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Base de données bénéficiaires centralisée</a:t>
            </a:r>
            <a:endParaRPr lang="en-US" sz="1200" dirty="0"/>
          </a:p>
        </p:txBody>
      </p:sp>
      <p:sp>
        <p:nvSpPr>
          <p:cNvPr id="24" name="Shape 19"/>
          <p:cNvSpPr/>
          <p:nvPr/>
        </p:nvSpPr>
        <p:spPr>
          <a:xfrm>
            <a:off x="533095" y="4914900"/>
            <a:ext cx="5286146" cy="381305"/>
          </a:xfrm>
          <a:prstGeom prst="rect">
            <a:avLst/>
          </a:prstGeom>
          <a:solidFill>
            <a:srgbClr val="27AE60">
              <a:alpha val="8000"/>
            </a:srgbClr>
          </a:solidFill>
          <a:ln/>
        </p:spPr>
      </p:sp>
      <p:sp>
        <p:nvSpPr>
          <p:cNvPr id="25" name="Shape 20"/>
          <p:cNvSpPr/>
          <p:nvPr/>
        </p:nvSpPr>
        <p:spPr>
          <a:xfrm>
            <a:off x="533095" y="4914900"/>
            <a:ext cx="38405" cy="381305"/>
          </a:xfrm>
          <a:prstGeom prst="rect">
            <a:avLst/>
          </a:prstGeom>
          <a:solidFill>
            <a:srgbClr val="27AE60"/>
          </a:solidFill>
          <a:ln/>
        </p:spPr>
      </p:sp>
      <p:sp>
        <p:nvSpPr>
          <p:cNvPr id="26" name="Text 21"/>
          <p:cNvSpPr txBox="1"/>
          <p:nvPr/>
        </p:nvSpPr>
        <p:spPr>
          <a:xfrm>
            <a:off x="647395" y="5009998"/>
            <a:ext cx="2753258"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Enquêtes de satisfaction périodiques</a:t>
            </a:r>
            <a:endParaRPr lang="en-US" sz="1200" dirty="0"/>
          </a:p>
        </p:txBody>
      </p:sp>
      <p:sp>
        <p:nvSpPr>
          <p:cNvPr id="27" name="Shape 22"/>
          <p:cNvSpPr/>
          <p:nvPr/>
        </p:nvSpPr>
        <p:spPr>
          <a:xfrm>
            <a:off x="533095" y="5372100"/>
            <a:ext cx="5286146" cy="381305"/>
          </a:xfrm>
          <a:prstGeom prst="rect">
            <a:avLst/>
          </a:prstGeom>
          <a:solidFill>
            <a:srgbClr val="27AE60">
              <a:alpha val="8000"/>
            </a:srgbClr>
          </a:solidFill>
          <a:ln/>
        </p:spPr>
      </p:sp>
      <p:sp>
        <p:nvSpPr>
          <p:cNvPr id="28" name="Shape 23"/>
          <p:cNvSpPr/>
          <p:nvPr/>
        </p:nvSpPr>
        <p:spPr>
          <a:xfrm>
            <a:off x="533095" y="5372100"/>
            <a:ext cx="38405" cy="381305"/>
          </a:xfrm>
          <a:prstGeom prst="rect">
            <a:avLst/>
          </a:prstGeom>
          <a:solidFill>
            <a:srgbClr val="27AE60"/>
          </a:solidFill>
          <a:ln/>
        </p:spPr>
      </p:sp>
      <p:sp>
        <p:nvSpPr>
          <p:cNvPr id="29" name="Text 24"/>
          <p:cNvSpPr txBox="1"/>
          <p:nvPr/>
        </p:nvSpPr>
        <p:spPr>
          <a:xfrm>
            <a:off x="647395" y="5467198"/>
            <a:ext cx="2334463"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Rapports narratifs standardisés</a:t>
            </a:r>
            <a:endParaRPr lang="en-US" sz="1200" dirty="0"/>
          </a:p>
        </p:txBody>
      </p:sp>
      <p:sp>
        <p:nvSpPr>
          <p:cNvPr id="30" name="Shape 25"/>
          <p:cNvSpPr/>
          <p:nvPr/>
        </p:nvSpPr>
        <p:spPr>
          <a:xfrm>
            <a:off x="533095" y="5905195"/>
            <a:ext cx="5286146" cy="1676095"/>
          </a:xfrm>
          <a:prstGeom prst="roundRect">
            <a:avLst>
              <a:gd name="adj" fmla="val 2480"/>
            </a:avLst>
          </a:prstGeom>
          <a:solidFill>
            <a:srgbClr val="FFFFFF"/>
          </a:solidFill>
          <a:ln/>
        </p:spPr>
      </p:sp>
      <p:sp>
        <p:nvSpPr>
          <p:cNvPr id="31" name="Shape 26"/>
          <p:cNvSpPr/>
          <p:nvPr/>
        </p:nvSpPr>
        <p:spPr>
          <a:xfrm>
            <a:off x="533095" y="5905195"/>
            <a:ext cx="47549" cy="1676095"/>
          </a:xfrm>
          <a:prstGeom prst="rect">
            <a:avLst/>
          </a:prstGeom>
          <a:solidFill>
            <a:srgbClr val="27AE60"/>
          </a:solidFill>
          <a:ln/>
        </p:spPr>
      </p:sp>
      <p:sp>
        <p:nvSpPr>
          <p:cNvPr id="32" name="Text 27"/>
          <p:cNvSpPr txBox="1"/>
          <p:nvPr/>
        </p:nvSpPr>
        <p:spPr>
          <a:xfrm>
            <a:off x="733349" y="6086246"/>
            <a:ext cx="2157984" cy="200254"/>
          </a:xfrm>
          <a:prstGeom prst="rect">
            <a:avLst/>
          </a:prstGeom>
          <a:noFill/>
          <a:ln/>
        </p:spPr>
        <p:txBody>
          <a:bodyPr wrap="square" lIns="0" tIns="0" rIns="0" bIns="0" rtlCol="0" anchor="ctr"/>
          <a:lstStyle/>
          <a:p>
            <a:pPr marL="0" indent="0" algn="l">
              <a:buNone/>
            </a:pPr>
            <a:r>
              <a:rPr lang="en-US" sz="1300" b="1" dirty="0">
                <a:solidFill>
                  <a:srgbClr val="2C3E50"/>
                </a:solidFill>
                <a:latin typeface="Raleway" pitchFamily="34" charset="0"/>
                <a:ea typeface="Raleway" pitchFamily="34" charset="-122"/>
                <a:cs typeface="Raleway" pitchFamily="34" charset="-120"/>
              </a:rPr>
              <a:t>Structure institutionnelle</a:t>
            </a:r>
            <a:endParaRPr lang="en-US" sz="1300" dirty="0"/>
          </a:p>
        </p:txBody>
      </p:sp>
      <p:pic>
        <p:nvPicPr>
          <p:cNvPr id="33" name="Image 3" descr="preencoded.png"/>
          <p:cNvPicPr>
            <a:picLocks noChangeAspect="1"/>
          </p:cNvPicPr>
          <p:nvPr/>
        </p:nvPicPr>
        <p:blipFill>
          <a:blip r:embed="rId6"/>
          <a:srcRect/>
          <a:stretch/>
        </p:blipFill>
        <p:spPr>
          <a:xfrm>
            <a:off x="733349" y="6429146"/>
            <a:ext cx="152705" cy="152705"/>
          </a:xfrm>
          <a:prstGeom prst="rect">
            <a:avLst/>
          </a:prstGeom>
        </p:spPr>
      </p:pic>
      <p:sp>
        <p:nvSpPr>
          <p:cNvPr id="34" name="Text 28"/>
          <p:cNvSpPr txBox="1"/>
          <p:nvPr/>
        </p:nvSpPr>
        <p:spPr>
          <a:xfrm>
            <a:off x="961949" y="6420002"/>
            <a:ext cx="2019910"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Comité de pilotage (COPIL)</a:t>
            </a:r>
            <a:endParaRPr lang="en-US" sz="1200" dirty="0"/>
          </a:p>
        </p:txBody>
      </p:sp>
      <p:pic>
        <p:nvPicPr>
          <p:cNvPr id="35" name="Image 4" descr="preencoded.png"/>
          <p:cNvPicPr>
            <a:picLocks noChangeAspect="1"/>
          </p:cNvPicPr>
          <p:nvPr/>
        </p:nvPicPr>
        <p:blipFill>
          <a:blip r:embed="rId6"/>
          <a:srcRect/>
          <a:stretch/>
        </p:blipFill>
        <p:spPr>
          <a:xfrm>
            <a:off x="733349" y="6696151"/>
            <a:ext cx="152705" cy="152705"/>
          </a:xfrm>
          <a:prstGeom prst="rect">
            <a:avLst/>
          </a:prstGeom>
        </p:spPr>
      </p:pic>
      <p:sp>
        <p:nvSpPr>
          <p:cNvPr id="36" name="Text 29"/>
          <p:cNvSpPr txBox="1"/>
          <p:nvPr/>
        </p:nvSpPr>
        <p:spPr>
          <a:xfrm>
            <a:off x="961949" y="6687007"/>
            <a:ext cx="1362456"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Coordinateur S&amp;E</a:t>
            </a:r>
            <a:endParaRPr lang="en-US" sz="1200" dirty="0"/>
          </a:p>
        </p:txBody>
      </p:sp>
      <p:pic>
        <p:nvPicPr>
          <p:cNvPr id="37" name="Image 5" descr="preencoded.png"/>
          <p:cNvPicPr>
            <a:picLocks noChangeAspect="1"/>
          </p:cNvPicPr>
          <p:nvPr/>
        </p:nvPicPr>
        <p:blipFill>
          <a:blip r:embed="rId6"/>
          <a:srcRect/>
          <a:stretch/>
        </p:blipFill>
        <p:spPr>
          <a:xfrm>
            <a:off x="733349" y="6963156"/>
            <a:ext cx="152705" cy="152705"/>
          </a:xfrm>
          <a:prstGeom prst="rect">
            <a:avLst/>
          </a:prstGeom>
        </p:spPr>
      </p:pic>
      <p:sp>
        <p:nvSpPr>
          <p:cNvPr id="38" name="Text 30"/>
          <p:cNvSpPr txBox="1"/>
          <p:nvPr/>
        </p:nvSpPr>
        <p:spPr>
          <a:xfrm>
            <a:off x="961949" y="6953098"/>
            <a:ext cx="1981505"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Points focaux par domaine</a:t>
            </a:r>
            <a:endParaRPr lang="en-US" sz="1200" dirty="0"/>
          </a:p>
        </p:txBody>
      </p:sp>
      <p:pic>
        <p:nvPicPr>
          <p:cNvPr id="39" name="Image 6" descr="preencoded.png"/>
          <p:cNvPicPr>
            <a:picLocks noChangeAspect="1"/>
          </p:cNvPicPr>
          <p:nvPr/>
        </p:nvPicPr>
        <p:blipFill>
          <a:blip r:embed="rId6"/>
          <a:srcRect/>
          <a:stretch/>
        </p:blipFill>
        <p:spPr>
          <a:xfrm>
            <a:off x="733349" y="7229246"/>
            <a:ext cx="152705" cy="152705"/>
          </a:xfrm>
          <a:prstGeom prst="rect">
            <a:avLst/>
          </a:prstGeom>
        </p:spPr>
      </p:pic>
      <p:sp>
        <p:nvSpPr>
          <p:cNvPr id="40" name="Text 31"/>
          <p:cNvSpPr txBox="1"/>
          <p:nvPr/>
        </p:nvSpPr>
        <p:spPr>
          <a:xfrm>
            <a:off x="961949" y="7220102"/>
            <a:ext cx="1591056"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Évaluateurs externes</a:t>
            </a:r>
            <a:endParaRPr lang="en-US" sz="1200" dirty="0"/>
          </a:p>
        </p:txBody>
      </p:sp>
      <p:sp>
        <p:nvSpPr>
          <p:cNvPr id="41" name="Shape 32"/>
          <p:cNvSpPr/>
          <p:nvPr/>
        </p:nvSpPr>
        <p:spPr>
          <a:xfrm>
            <a:off x="6273698" y="1143000"/>
            <a:ext cx="5743346" cy="7267651"/>
          </a:xfrm>
          <a:prstGeom prst="roundRect">
            <a:avLst>
              <a:gd name="adj" fmla="val 211"/>
            </a:avLst>
          </a:prstGeom>
          <a:solidFill>
            <a:srgbClr val="FFFFFF"/>
          </a:solidFill>
          <a:ln/>
          <a:effectLst>
            <a:outerShdw blurRad="12700" dist="12700" dir="16200000" algn="bl" rotWithShape="0">
              <a:srgbClr val="000000">
                <a:alpha val="75000"/>
              </a:srgbClr>
            </a:outerShdw>
          </a:effectLst>
        </p:spPr>
      </p:sp>
      <p:sp>
        <p:nvSpPr>
          <p:cNvPr id="42" name="Shape 33"/>
          <p:cNvSpPr/>
          <p:nvPr/>
        </p:nvSpPr>
        <p:spPr>
          <a:xfrm>
            <a:off x="6502298" y="1371600"/>
            <a:ext cx="457200" cy="495605"/>
          </a:xfrm>
          <a:prstGeom prst="roundRect">
            <a:avLst>
              <a:gd name="adj" fmla="val 200000"/>
            </a:avLst>
          </a:prstGeom>
          <a:solidFill>
            <a:srgbClr val="FEE2E2"/>
          </a:solidFill>
          <a:ln/>
        </p:spPr>
      </p:sp>
      <p:pic>
        <p:nvPicPr>
          <p:cNvPr id="43" name="Image 7" descr="preencoded.png"/>
          <p:cNvPicPr>
            <a:picLocks noChangeAspect="1"/>
          </p:cNvPicPr>
          <p:nvPr/>
        </p:nvPicPr>
        <p:blipFill>
          <a:blip r:embed="rId7"/>
          <a:srcRect/>
          <a:stretch/>
        </p:blipFill>
        <p:spPr>
          <a:xfrm>
            <a:off x="6616598" y="1485900"/>
            <a:ext cx="228600" cy="228600"/>
          </a:xfrm>
          <a:prstGeom prst="rect">
            <a:avLst/>
          </a:prstGeom>
        </p:spPr>
      </p:pic>
      <p:sp>
        <p:nvSpPr>
          <p:cNvPr id="44" name="Text 34"/>
          <p:cNvSpPr txBox="1"/>
          <p:nvPr/>
        </p:nvSpPr>
        <p:spPr>
          <a:xfrm>
            <a:off x="7112203" y="1476756"/>
            <a:ext cx="2581351" cy="277063"/>
          </a:xfrm>
          <a:prstGeom prst="rect">
            <a:avLst/>
          </a:prstGeom>
          <a:noFill/>
          <a:ln/>
        </p:spPr>
        <p:txBody>
          <a:bodyPr wrap="square" lIns="0" tIns="0" rIns="0" bIns="0" rtlCol="0" anchor="ctr"/>
          <a:lstStyle/>
          <a:p>
            <a:pPr marL="0" indent="0" algn="l">
              <a:buNone/>
            </a:pPr>
            <a:r>
              <a:rPr lang="en-US" sz="1800" b="1" dirty="0">
                <a:solidFill>
                  <a:srgbClr val="2C3E50"/>
                </a:solidFill>
                <a:latin typeface="Montserrat" pitchFamily="34" charset="0"/>
                <a:ea typeface="Montserrat" pitchFamily="34" charset="-122"/>
                <a:cs typeface="Montserrat" pitchFamily="34" charset="-120"/>
              </a:rPr>
              <a:t>Gestion des Risques</a:t>
            </a:r>
            <a:endParaRPr lang="en-US" sz="1800" dirty="0"/>
          </a:p>
        </p:txBody>
      </p:sp>
      <p:pic>
        <p:nvPicPr>
          <p:cNvPr id="45" name="Image 8" descr="preencoded.png"/>
          <p:cNvPicPr>
            <a:picLocks noChangeAspect="1"/>
          </p:cNvPicPr>
          <p:nvPr/>
        </p:nvPicPr>
        <p:blipFill>
          <a:blip r:embed="rId8"/>
          <a:srcRect/>
          <a:stretch/>
        </p:blipFill>
        <p:spPr>
          <a:xfrm>
            <a:off x="6502298" y="2057400"/>
            <a:ext cx="190195" cy="190195"/>
          </a:xfrm>
          <a:prstGeom prst="rect">
            <a:avLst/>
          </a:prstGeom>
        </p:spPr>
      </p:pic>
      <p:sp>
        <p:nvSpPr>
          <p:cNvPr id="46" name="Text 35"/>
          <p:cNvSpPr txBox="1"/>
          <p:nvPr/>
        </p:nvSpPr>
        <p:spPr>
          <a:xfrm>
            <a:off x="6769303" y="2018995"/>
            <a:ext cx="1724558" cy="267005"/>
          </a:xfrm>
          <a:prstGeom prst="rect">
            <a:avLst/>
          </a:prstGeom>
          <a:noFill/>
          <a:ln/>
        </p:spPr>
        <p:txBody>
          <a:bodyPr wrap="square" lIns="0" tIns="0" rIns="0" bIns="0" rtlCol="0" anchor="ctr"/>
          <a:lstStyle/>
          <a:p>
            <a:pPr marL="0" indent="0" algn="l">
              <a:buNone/>
            </a:pPr>
            <a:r>
              <a:rPr lang="en-US" sz="1500" b="1" dirty="0">
                <a:solidFill>
                  <a:srgbClr val="2C3E50"/>
                </a:solidFill>
                <a:latin typeface="Raleway" pitchFamily="34" charset="0"/>
                <a:ea typeface="Raleway" pitchFamily="34" charset="-122"/>
                <a:cs typeface="Raleway" pitchFamily="34" charset="-120"/>
              </a:rPr>
              <a:t>Risques Identifiés</a:t>
            </a:r>
            <a:endParaRPr lang="en-US" sz="1500" dirty="0"/>
          </a:p>
        </p:txBody>
      </p:sp>
      <p:sp>
        <p:nvSpPr>
          <p:cNvPr id="47" name="Shape 36"/>
          <p:cNvSpPr/>
          <p:nvPr/>
        </p:nvSpPr>
        <p:spPr>
          <a:xfrm>
            <a:off x="6502298" y="2419502"/>
            <a:ext cx="114300" cy="114300"/>
          </a:xfrm>
          <a:prstGeom prst="roundRect">
            <a:avLst>
              <a:gd name="adj" fmla="val 800000"/>
            </a:avLst>
          </a:prstGeom>
          <a:solidFill>
            <a:srgbClr val="EF4444"/>
          </a:solidFill>
          <a:ln/>
        </p:spPr>
      </p:sp>
      <p:sp>
        <p:nvSpPr>
          <p:cNvPr id="48" name="Text 37"/>
          <p:cNvSpPr txBox="1"/>
          <p:nvPr/>
        </p:nvSpPr>
        <p:spPr>
          <a:xfrm>
            <a:off x="6692494" y="2381098"/>
            <a:ext cx="3381451"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Insécurité dans certaines zones d'intervention</a:t>
            </a:r>
            <a:endParaRPr lang="en-US" sz="1200" dirty="0"/>
          </a:p>
        </p:txBody>
      </p:sp>
      <p:sp>
        <p:nvSpPr>
          <p:cNvPr id="49" name="Text 38"/>
          <p:cNvSpPr txBox="1"/>
          <p:nvPr/>
        </p:nvSpPr>
        <p:spPr>
          <a:xfrm>
            <a:off x="6692494" y="2723998"/>
            <a:ext cx="1858061"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Instabilité sociopolitique</a:t>
            </a:r>
            <a:endParaRPr lang="en-US" sz="1200" dirty="0"/>
          </a:p>
        </p:txBody>
      </p:sp>
      <p:sp>
        <p:nvSpPr>
          <p:cNvPr id="50" name="Text 39"/>
          <p:cNvSpPr txBox="1"/>
          <p:nvPr/>
        </p:nvSpPr>
        <p:spPr>
          <a:xfrm>
            <a:off x="6692494" y="3066898"/>
            <a:ext cx="2352751"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Sous-financement des activités</a:t>
            </a:r>
            <a:endParaRPr lang="en-US" sz="1200" dirty="0"/>
          </a:p>
        </p:txBody>
      </p:sp>
      <p:sp>
        <p:nvSpPr>
          <p:cNvPr id="51" name="Shape 40"/>
          <p:cNvSpPr/>
          <p:nvPr/>
        </p:nvSpPr>
        <p:spPr>
          <a:xfrm>
            <a:off x="6502298" y="3448202"/>
            <a:ext cx="114300" cy="114300"/>
          </a:xfrm>
          <a:prstGeom prst="roundRect">
            <a:avLst>
              <a:gd name="adj" fmla="val 800000"/>
            </a:avLst>
          </a:prstGeom>
          <a:solidFill>
            <a:srgbClr val="F59E0B"/>
          </a:solidFill>
          <a:ln/>
        </p:spPr>
      </p:sp>
      <p:sp>
        <p:nvSpPr>
          <p:cNvPr id="52" name="Text 41"/>
          <p:cNvSpPr txBox="1"/>
          <p:nvPr/>
        </p:nvSpPr>
        <p:spPr>
          <a:xfrm>
            <a:off x="6692494" y="3409798"/>
            <a:ext cx="1267358"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Crises sanitaires</a:t>
            </a:r>
            <a:endParaRPr lang="en-US" sz="1200" dirty="0"/>
          </a:p>
        </p:txBody>
      </p:sp>
      <p:sp>
        <p:nvSpPr>
          <p:cNvPr id="53" name="Shape 42"/>
          <p:cNvSpPr/>
          <p:nvPr/>
        </p:nvSpPr>
        <p:spPr>
          <a:xfrm>
            <a:off x="6502298" y="3791102"/>
            <a:ext cx="114300" cy="114300"/>
          </a:xfrm>
          <a:prstGeom prst="roundRect">
            <a:avLst>
              <a:gd name="adj" fmla="val 800000"/>
            </a:avLst>
          </a:prstGeom>
          <a:solidFill>
            <a:srgbClr val="F59E0B"/>
          </a:solidFill>
          <a:ln/>
        </p:spPr>
      </p:sp>
      <p:sp>
        <p:nvSpPr>
          <p:cNvPr id="54" name="Text 43"/>
          <p:cNvSpPr txBox="1"/>
          <p:nvPr/>
        </p:nvSpPr>
        <p:spPr>
          <a:xfrm>
            <a:off x="6692494" y="3752698"/>
            <a:ext cx="2667305"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Détérioration de la cohésion sociale</a:t>
            </a:r>
            <a:endParaRPr lang="en-US" sz="1200" dirty="0"/>
          </a:p>
        </p:txBody>
      </p:sp>
      <p:pic>
        <p:nvPicPr>
          <p:cNvPr id="55" name="Image 9" descr="preencoded.png"/>
          <p:cNvPicPr>
            <a:picLocks noChangeAspect="1"/>
          </p:cNvPicPr>
          <p:nvPr/>
        </p:nvPicPr>
        <p:blipFill>
          <a:blip r:embed="rId9"/>
          <a:srcRect/>
          <a:stretch/>
        </p:blipFill>
        <p:spPr>
          <a:xfrm>
            <a:off x="6502298" y="4153205"/>
            <a:ext cx="237744" cy="190195"/>
          </a:xfrm>
          <a:prstGeom prst="rect">
            <a:avLst/>
          </a:prstGeom>
        </p:spPr>
      </p:pic>
      <p:sp>
        <p:nvSpPr>
          <p:cNvPr id="56" name="Text 44"/>
          <p:cNvSpPr txBox="1"/>
          <p:nvPr/>
        </p:nvSpPr>
        <p:spPr>
          <a:xfrm>
            <a:off x="6816852" y="4114800"/>
            <a:ext cx="2315261" cy="267005"/>
          </a:xfrm>
          <a:prstGeom prst="rect">
            <a:avLst/>
          </a:prstGeom>
          <a:noFill/>
          <a:ln/>
        </p:spPr>
        <p:txBody>
          <a:bodyPr wrap="square" lIns="0" tIns="0" rIns="0" bIns="0" rtlCol="0" anchor="ctr"/>
          <a:lstStyle/>
          <a:p>
            <a:pPr marL="0" indent="0" algn="l">
              <a:buNone/>
            </a:pPr>
            <a:r>
              <a:rPr lang="en-US" sz="1500" b="1" dirty="0">
                <a:solidFill>
                  <a:srgbClr val="2C3E50"/>
                </a:solidFill>
                <a:latin typeface="Raleway" pitchFamily="34" charset="0"/>
                <a:ea typeface="Raleway" pitchFamily="34" charset="-122"/>
                <a:cs typeface="Raleway" pitchFamily="34" charset="-120"/>
              </a:rPr>
              <a:t>Stratégies d'Atténuation</a:t>
            </a:r>
            <a:endParaRPr lang="en-US" sz="1500" dirty="0"/>
          </a:p>
        </p:txBody>
      </p:sp>
      <p:sp>
        <p:nvSpPr>
          <p:cNvPr id="57" name="Text 45"/>
          <p:cNvSpPr txBox="1"/>
          <p:nvPr/>
        </p:nvSpPr>
        <p:spPr>
          <a:xfrm>
            <a:off x="6806794" y="4476902"/>
            <a:ext cx="3219602"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Analyse contextuelle régulière et adaptative</a:t>
            </a:r>
            <a:endParaRPr lang="en-US" sz="1200" dirty="0"/>
          </a:p>
        </p:txBody>
      </p:sp>
      <p:sp>
        <p:nvSpPr>
          <p:cNvPr id="58" name="Text 46"/>
          <p:cNvSpPr txBox="1"/>
          <p:nvPr/>
        </p:nvSpPr>
        <p:spPr>
          <a:xfrm>
            <a:off x="6806794" y="4781398"/>
            <a:ext cx="2953512"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Plan de contingence pour chaque projet</a:t>
            </a:r>
            <a:endParaRPr lang="en-US" sz="1200" dirty="0"/>
          </a:p>
        </p:txBody>
      </p:sp>
      <p:sp>
        <p:nvSpPr>
          <p:cNvPr id="59" name="Text 47"/>
          <p:cNvSpPr txBox="1"/>
          <p:nvPr/>
        </p:nvSpPr>
        <p:spPr>
          <a:xfrm>
            <a:off x="6806794" y="5086807"/>
            <a:ext cx="3124505"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Diversification des sources de financement</a:t>
            </a:r>
            <a:endParaRPr lang="en-US" sz="1200" dirty="0"/>
          </a:p>
        </p:txBody>
      </p:sp>
      <p:sp>
        <p:nvSpPr>
          <p:cNvPr id="60" name="Text 48"/>
          <p:cNvSpPr txBox="1"/>
          <p:nvPr/>
        </p:nvSpPr>
        <p:spPr>
          <a:xfrm>
            <a:off x="6806794" y="5391302"/>
            <a:ext cx="2839212"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Approche "Ne Pas Nuire" (Do No Harm)</a:t>
            </a:r>
            <a:endParaRPr lang="en-US" sz="1200" dirty="0"/>
          </a:p>
        </p:txBody>
      </p:sp>
      <p:sp>
        <p:nvSpPr>
          <p:cNvPr id="61" name="Text 49"/>
          <p:cNvSpPr txBox="1"/>
          <p:nvPr/>
        </p:nvSpPr>
        <p:spPr>
          <a:xfrm>
            <a:off x="6806794" y="5695798"/>
            <a:ext cx="2981858"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Protocoles de sécurité pour le personnel</a:t>
            </a:r>
            <a:endParaRPr lang="en-US" sz="1200" dirty="0"/>
          </a:p>
        </p:txBody>
      </p:sp>
      <p:sp>
        <p:nvSpPr>
          <p:cNvPr id="62" name="Shape 50"/>
          <p:cNvSpPr/>
          <p:nvPr/>
        </p:nvSpPr>
        <p:spPr>
          <a:xfrm>
            <a:off x="6502298" y="6057900"/>
            <a:ext cx="5286146" cy="1485900"/>
          </a:xfrm>
          <a:prstGeom prst="roundRect">
            <a:avLst>
              <a:gd name="adj" fmla="val 3156"/>
            </a:avLst>
          </a:prstGeom>
          <a:solidFill>
            <a:srgbClr val="FFFFFF"/>
          </a:solidFill>
          <a:ln/>
        </p:spPr>
      </p:sp>
      <p:sp>
        <p:nvSpPr>
          <p:cNvPr id="63" name="Shape 51"/>
          <p:cNvSpPr/>
          <p:nvPr/>
        </p:nvSpPr>
        <p:spPr>
          <a:xfrm>
            <a:off x="6502298" y="6057900"/>
            <a:ext cx="47549" cy="1485900"/>
          </a:xfrm>
          <a:prstGeom prst="rect">
            <a:avLst/>
          </a:prstGeom>
          <a:solidFill>
            <a:srgbClr val="27AE60"/>
          </a:solidFill>
          <a:ln/>
        </p:spPr>
      </p:sp>
      <p:sp>
        <p:nvSpPr>
          <p:cNvPr id="64" name="Text 52"/>
          <p:cNvSpPr txBox="1"/>
          <p:nvPr/>
        </p:nvSpPr>
        <p:spPr>
          <a:xfrm>
            <a:off x="6702552" y="6238951"/>
            <a:ext cx="2462479" cy="200254"/>
          </a:xfrm>
          <a:prstGeom prst="rect">
            <a:avLst/>
          </a:prstGeom>
          <a:noFill/>
          <a:ln/>
        </p:spPr>
        <p:txBody>
          <a:bodyPr wrap="square" lIns="0" tIns="0" rIns="0" bIns="0" rtlCol="0" anchor="ctr"/>
          <a:lstStyle/>
          <a:p>
            <a:pPr marL="0" indent="0" algn="l">
              <a:buNone/>
            </a:pPr>
            <a:r>
              <a:rPr lang="en-US" sz="1300" b="1" dirty="0">
                <a:solidFill>
                  <a:srgbClr val="2C3E50"/>
                </a:solidFill>
                <a:latin typeface="Raleway" pitchFamily="34" charset="0"/>
                <a:ea typeface="Raleway" pitchFamily="34" charset="-122"/>
                <a:cs typeface="Raleway" pitchFamily="34" charset="-120"/>
              </a:rPr>
              <a:t>Cycle de gestion des risques</a:t>
            </a:r>
            <a:endParaRPr lang="en-US" sz="1300" dirty="0"/>
          </a:p>
        </p:txBody>
      </p:sp>
      <p:sp>
        <p:nvSpPr>
          <p:cNvPr id="65" name="Shape 53"/>
          <p:cNvSpPr/>
          <p:nvPr/>
        </p:nvSpPr>
        <p:spPr>
          <a:xfrm>
            <a:off x="6702552" y="6553505"/>
            <a:ext cx="2428646" cy="381305"/>
          </a:xfrm>
          <a:prstGeom prst="roundRect">
            <a:avLst>
              <a:gd name="adj" fmla="val 23981"/>
            </a:avLst>
          </a:prstGeom>
          <a:solidFill>
            <a:srgbClr val="F3F4F6"/>
          </a:solidFill>
          <a:ln/>
        </p:spPr>
      </p:sp>
      <p:sp>
        <p:nvSpPr>
          <p:cNvPr id="66" name="Text 54"/>
          <p:cNvSpPr txBox="1"/>
          <p:nvPr/>
        </p:nvSpPr>
        <p:spPr>
          <a:xfrm>
            <a:off x="7399325" y="6648602"/>
            <a:ext cx="1153058" cy="181051"/>
          </a:xfrm>
          <a:prstGeom prst="rect">
            <a:avLst/>
          </a:prstGeom>
          <a:noFill/>
          <a:ln/>
        </p:spPr>
        <p:txBody>
          <a:bodyPr wrap="square" lIns="0" tIns="0" rIns="0" bIns="0" rtlCol="0" anchor="ctr"/>
          <a:lstStyle/>
          <a:p>
            <a:pPr marL="0" indent="0" algn="ctr">
              <a:buNone/>
            </a:pPr>
            <a:r>
              <a:rPr lang="en-US" sz="1200" dirty="0">
                <a:solidFill>
                  <a:srgbClr val="2C3E50"/>
                </a:solidFill>
                <a:latin typeface="Raleway" pitchFamily="34" charset="0"/>
                <a:ea typeface="Raleway" pitchFamily="34" charset="-122"/>
                <a:cs typeface="Raleway" pitchFamily="34" charset="-120"/>
              </a:rPr>
              <a:t>1. Identification</a:t>
            </a:r>
            <a:endParaRPr lang="en-US" sz="1200" dirty="0"/>
          </a:p>
        </p:txBody>
      </p:sp>
      <p:sp>
        <p:nvSpPr>
          <p:cNvPr id="67" name="Shape 55"/>
          <p:cNvSpPr/>
          <p:nvPr/>
        </p:nvSpPr>
        <p:spPr>
          <a:xfrm>
            <a:off x="9206179" y="6553505"/>
            <a:ext cx="2428646" cy="381305"/>
          </a:xfrm>
          <a:prstGeom prst="roundRect">
            <a:avLst>
              <a:gd name="adj" fmla="val 23981"/>
            </a:avLst>
          </a:prstGeom>
          <a:solidFill>
            <a:srgbClr val="F3F4F6"/>
          </a:solidFill>
          <a:ln/>
        </p:spPr>
      </p:sp>
      <p:sp>
        <p:nvSpPr>
          <p:cNvPr id="68" name="Text 56"/>
          <p:cNvSpPr txBox="1"/>
          <p:nvPr/>
        </p:nvSpPr>
        <p:spPr>
          <a:xfrm>
            <a:off x="10069373" y="6648602"/>
            <a:ext cx="819302" cy="181051"/>
          </a:xfrm>
          <a:prstGeom prst="rect">
            <a:avLst/>
          </a:prstGeom>
          <a:noFill/>
          <a:ln/>
        </p:spPr>
        <p:txBody>
          <a:bodyPr wrap="square" lIns="0" tIns="0" rIns="0" bIns="0" rtlCol="0" anchor="ctr"/>
          <a:lstStyle/>
          <a:p>
            <a:pPr marL="0" indent="0" algn="ctr">
              <a:buNone/>
            </a:pPr>
            <a:r>
              <a:rPr lang="en-US" sz="1200" dirty="0">
                <a:solidFill>
                  <a:srgbClr val="2C3E50"/>
                </a:solidFill>
                <a:latin typeface="Raleway" pitchFamily="34" charset="0"/>
                <a:ea typeface="Raleway" pitchFamily="34" charset="-122"/>
                <a:cs typeface="Raleway" pitchFamily="34" charset="-120"/>
              </a:rPr>
              <a:t>2. Analyse</a:t>
            </a:r>
            <a:endParaRPr lang="en-US" sz="1200" dirty="0"/>
          </a:p>
        </p:txBody>
      </p:sp>
      <p:sp>
        <p:nvSpPr>
          <p:cNvPr id="69" name="Shape 57"/>
          <p:cNvSpPr/>
          <p:nvPr/>
        </p:nvSpPr>
        <p:spPr>
          <a:xfrm>
            <a:off x="6702552" y="7010705"/>
            <a:ext cx="2428646" cy="381305"/>
          </a:xfrm>
          <a:prstGeom prst="roundRect">
            <a:avLst>
              <a:gd name="adj" fmla="val 23981"/>
            </a:avLst>
          </a:prstGeom>
          <a:solidFill>
            <a:srgbClr val="F3F4F6"/>
          </a:solidFill>
          <a:ln/>
        </p:spPr>
      </p:sp>
      <p:sp>
        <p:nvSpPr>
          <p:cNvPr id="70" name="Text 58"/>
          <p:cNvSpPr txBox="1"/>
          <p:nvPr/>
        </p:nvSpPr>
        <p:spPr>
          <a:xfrm>
            <a:off x="7417613" y="7105802"/>
            <a:ext cx="1114654" cy="181051"/>
          </a:xfrm>
          <a:prstGeom prst="rect">
            <a:avLst/>
          </a:prstGeom>
          <a:noFill/>
          <a:ln/>
        </p:spPr>
        <p:txBody>
          <a:bodyPr wrap="square" lIns="0" tIns="0" rIns="0" bIns="0" rtlCol="0" anchor="ctr"/>
          <a:lstStyle/>
          <a:p>
            <a:pPr marL="0" indent="0" algn="ctr">
              <a:buNone/>
            </a:pPr>
            <a:r>
              <a:rPr lang="en-US" sz="1200" dirty="0">
                <a:solidFill>
                  <a:srgbClr val="2C3E50"/>
                </a:solidFill>
                <a:latin typeface="Raleway" pitchFamily="34" charset="0"/>
                <a:ea typeface="Raleway" pitchFamily="34" charset="-122"/>
                <a:cs typeface="Raleway" pitchFamily="34" charset="-120"/>
              </a:rPr>
              <a:t>3. Planification</a:t>
            </a:r>
            <a:endParaRPr lang="en-US" sz="1200" dirty="0"/>
          </a:p>
        </p:txBody>
      </p:sp>
      <p:sp>
        <p:nvSpPr>
          <p:cNvPr id="71" name="Shape 59"/>
          <p:cNvSpPr/>
          <p:nvPr/>
        </p:nvSpPr>
        <p:spPr>
          <a:xfrm>
            <a:off x="9206179" y="7010705"/>
            <a:ext cx="2428646" cy="381305"/>
          </a:xfrm>
          <a:prstGeom prst="roundRect">
            <a:avLst>
              <a:gd name="adj" fmla="val 23981"/>
            </a:avLst>
          </a:prstGeom>
          <a:solidFill>
            <a:srgbClr val="F3F4F6"/>
          </a:solidFill>
          <a:ln/>
        </p:spPr>
      </p:sp>
      <p:sp>
        <p:nvSpPr>
          <p:cNvPr id="72" name="Text 60"/>
          <p:cNvSpPr txBox="1"/>
          <p:nvPr/>
        </p:nvSpPr>
        <p:spPr>
          <a:xfrm>
            <a:off x="9966046" y="7105802"/>
            <a:ext cx="1028700" cy="181051"/>
          </a:xfrm>
          <a:prstGeom prst="rect">
            <a:avLst/>
          </a:prstGeom>
          <a:noFill/>
          <a:ln/>
        </p:spPr>
        <p:txBody>
          <a:bodyPr wrap="square" lIns="0" tIns="0" rIns="0" bIns="0" rtlCol="0" anchor="ctr"/>
          <a:lstStyle/>
          <a:p>
            <a:pPr marL="0" indent="0" algn="ctr">
              <a:buNone/>
            </a:pPr>
            <a:r>
              <a:rPr lang="en-US" sz="1200" dirty="0">
                <a:solidFill>
                  <a:srgbClr val="2C3E50"/>
                </a:solidFill>
                <a:latin typeface="Raleway" pitchFamily="34" charset="0"/>
                <a:ea typeface="Raleway" pitchFamily="34" charset="-122"/>
                <a:cs typeface="Raleway" pitchFamily="34" charset="-120"/>
              </a:rPr>
              <a:t>4. Monitoring</a:t>
            </a:r>
            <a:endParaRPr lang="en-US" sz="1200" dirty="0"/>
          </a:p>
        </p:txBody>
      </p:sp>
      <p:sp>
        <p:nvSpPr>
          <p:cNvPr id="73" name="Shape 61"/>
          <p:cNvSpPr/>
          <p:nvPr/>
        </p:nvSpPr>
        <p:spPr>
          <a:xfrm>
            <a:off x="12242902" y="1143000"/>
            <a:ext cx="5743346" cy="7267651"/>
          </a:xfrm>
          <a:prstGeom prst="roundRect">
            <a:avLst>
              <a:gd name="adj" fmla="val 211"/>
            </a:avLst>
          </a:prstGeom>
          <a:solidFill>
            <a:srgbClr val="FFFFFF"/>
          </a:solidFill>
          <a:ln/>
          <a:effectLst>
            <a:outerShdw blurRad="12700" dist="12700" dir="16200000" algn="bl" rotWithShape="0">
              <a:srgbClr val="000000">
                <a:alpha val="75000"/>
              </a:srgbClr>
            </a:outerShdw>
          </a:effectLst>
        </p:spPr>
      </p:sp>
      <p:sp>
        <p:nvSpPr>
          <p:cNvPr id="74" name="Shape 62"/>
          <p:cNvSpPr/>
          <p:nvPr/>
        </p:nvSpPr>
        <p:spPr>
          <a:xfrm>
            <a:off x="12471502" y="1371600"/>
            <a:ext cx="457200" cy="495605"/>
          </a:xfrm>
          <a:prstGeom prst="roundRect">
            <a:avLst>
              <a:gd name="adj" fmla="val 200000"/>
            </a:avLst>
          </a:prstGeom>
          <a:solidFill>
            <a:srgbClr val="EDE9FE"/>
          </a:solidFill>
          <a:ln/>
        </p:spPr>
      </p:sp>
      <p:pic>
        <p:nvPicPr>
          <p:cNvPr id="75" name="Image 10" descr="preencoded.png"/>
          <p:cNvPicPr>
            <a:picLocks noChangeAspect="1"/>
          </p:cNvPicPr>
          <p:nvPr/>
        </p:nvPicPr>
        <p:blipFill>
          <a:blip r:embed="rId10"/>
          <a:srcRect/>
          <a:stretch/>
        </p:blipFill>
        <p:spPr>
          <a:xfrm>
            <a:off x="12585802" y="1485900"/>
            <a:ext cx="228600" cy="228600"/>
          </a:xfrm>
          <a:prstGeom prst="rect">
            <a:avLst/>
          </a:prstGeom>
        </p:spPr>
      </p:pic>
      <p:sp>
        <p:nvSpPr>
          <p:cNvPr id="76" name="Text 63"/>
          <p:cNvSpPr txBox="1"/>
          <p:nvPr/>
        </p:nvSpPr>
        <p:spPr>
          <a:xfrm>
            <a:off x="13081406" y="1476756"/>
            <a:ext cx="3620110" cy="277063"/>
          </a:xfrm>
          <a:prstGeom prst="rect">
            <a:avLst/>
          </a:prstGeom>
          <a:noFill/>
          <a:ln/>
        </p:spPr>
        <p:txBody>
          <a:bodyPr wrap="square" lIns="0" tIns="0" rIns="0" bIns="0" rtlCol="0" anchor="ctr"/>
          <a:lstStyle/>
          <a:p>
            <a:pPr marL="0" indent="0" algn="l">
              <a:buNone/>
            </a:pPr>
            <a:r>
              <a:rPr lang="en-US" sz="1800" b="1" dirty="0">
                <a:solidFill>
                  <a:srgbClr val="2C3E50"/>
                </a:solidFill>
                <a:latin typeface="Montserrat" pitchFamily="34" charset="0"/>
                <a:ea typeface="Montserrat" pitchFamily="34" charset="-122"/>
                <a:cs typeface="Montserrat" pitchFamily="34" charset="-120"/>
              </a:rPr>
              <a:t>Stratégie de Communication</a:t>
            </a:r>
            <a:endParaRPr lang="en-US" sz="1800" dirty="0"/>
          </a:p>
        </p:txBody>
      </p:sp>
      <p:pic>
        <p:nvPicPr>
          <p:cNvPr id="77" name="Image 11" descr="preencoded.png"/>
          <p:cNvPicPr>
            <a:picLocks noChangeAspect="1"/>
          </p:cNvPicPr>
          <p:nvPr/>
        </p:nvPicPr>
        <p:blipFill>
          <a:blip r:embed="rId11"/>
          <a:srcRect/>
          <a:stretch/>
        </p:blipFill>
        <p:spPr>
          <a:xfrm>
            <a:off x="12471502" y="2057400"/>
            <a:ext cx="237744" cy="190195"/>
          </a:xfrm>
          <a:prstGeom prst="rect">
            <a:avLst/>
          </a:prstGeom>
        </p:spPr>
      </p:pic>
      <p:sp>
        <p:nvSpPr>
          <p:cNvPr id="78" name="Text 64"/>
          <p:cNvSpPr txBox="1"/>
          <p:nvPr/>
        </p:nvSpPr>
        <p:spPr>
          <a:xfrm>
            <a:off x="12786055" y="2018995"/>
            <a:ext cx="1705356" cy="267005"/>
          </a:xfrm>
          <a:prstGeom prst="rect">
            <a:avLst/>
          </a:prstGeom>
          <a:noFill/>
          <a:ln/>
        </p:spPr>
        <p:txBody>
          <a:bodyPr wrap="square" lIns="0" tIns="0" rIns="0" bIns="0" rtlCol="0" anchor="ctr"/>
          <a:lstStyle/>
          <a:p>
            <a:pPr marL="0" indent="0" algn="l">
              <a:buNone/>
            </a:pPr>
            <a:r>
              <a:rPr lang="en-US" sz="1500" b="1" dirty="0">
                <a:solidFill>
                  <a:srgbClr val="2C3E50"/>
                </a:solidFill>
                <a:latin typeface="Raleway" pitchFamily="34" charset="0"/>
                <a:ea typeface="Raleway" pitchFamily="34" charset="-122"/>
                <a:cs typeface="Raleway" pitchFamily="34" charset="-120"/>
              </a:rPr>
              <a:t>Audiences Cibles</a:t>
            </a:r>
            <a:endParaRPr lang="en-US" sz="1500" dirty="0"/>
          </a:p>
        </p:txBody>
      </p:sp>
      <p:sp>
        <p:nvSpPr>
          <p:cNvPr id="79" name="Shape 65"/>
          <p:cNvSpPr/>
          <p:nvPr/>
        </p:nvSpPr>
        <p:spPr>
          <a:xfrm>
            <a:off x="12471502" y="2361895"/>
            <a:ext cx="2609698" cy="381305"/>
          </a:xfrm>
          <a:prstGeom prst="rect">
            <a:avLst/>
          </a:prstGeom>
          <a:solidFill>
            <a:srgbClr val="27AE60">
              <a:alpha val="8000"/>
            </a:srgbClr>
          </a:solidFill>
          <a:ln/>
        </p:spPr>
      </p:sp>
      <p:sp>
        <p:nvSpPr>
          <p:cNvPr id="80" name="Shape 66"/>
          <p:cNvSpPr/>
          <p:nvPr/>
        </p:nvSpPr>
        <p:spPr>
          <a:xfrm>
            <a:off x="12471502" y="2361895"/>
            <a:ext cx="38405" cy="381305"/>
          </a:xfrm>
          <a:prstGeom prst="rect">
            <a:avLst/>
          </a:prstGeom>
          <a:solidFill>
            <a:srgbClr val="27AE60"/>
          </a:solidFill>
          <a:ln/>
        </p:spPr>
      </p:sp>
      <p:sp>
        <p:nvSpPr>
          <p:cNvPr id="81" name="Text 67"/>
          <p:cNvSpPr txBox="1"/>
          <p:nvPr/>
        </p:nvSpPr>
        <p:spPr>
          <a:xfrm>
            <a:off x="12585802" y="2457907"/>
            <a:ext cx="1552651"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Bénéficiaires directs</a:t>
            </a:r>
            <a:endParaRPr lang="en-US" sz="1200" dirty="0"/>
          </a:p>
        </p:txBody>
      </p:sp>
      <p:sp>
        <p:nvSpPr>
          <p:cNvPr id="82" name="Shape 68"/>
          <p:cNvSpPr/>
          <p:nvPr/>
        </p:nvSpPr>
        <p:spPr>
          <a:xfrm>
            <a:off x="15150694" y="2361895"/>
            <a:ext cx="2609698" cy="381305"/>
          </a:xfrm>
          <a:prstGeom prst="rect">
            <a:avLst/>
          </a:prstGeom>
          <a:solidFill>
            <a:srgbClr val="27AE60">
              <a:alpha val="8000"/>
            </a:srgbClr>
          </a:solidFill>
          <a:ln/>
        </p:spPr>
      </p:sp>
      <p:sp>
        <p:nvSpPr>
          <p:cNvPr id="83" name="Shape 69"/>
          <p:cNvSpPr/>
          <p:nvPr/>
        </p:nvSpPr>
        <p:spPr>
          <a:xfrm>
            <a:off x="15150694" y="2361895"/>
            <a:ext cx="38405" cy="381305"/>
          </a:xfrm>
          <a:prstGeom prst="rect">
            <a:avLst/>
          </a:prstGeom>
          <a:solidFill>
            <a:srgbClr val="27AE60"/>
          </a:solidFill>
          <a:ln/>
        </p:spPr>
      </p:sp>
      <p:sp>
        <p:nvSpPr>
          <p:cNvPr id="84" name="Text 70"/>
          <p:cNvSpPr txBox="1"/>
          <p:nvPr/>
        </p:nvSpPr>
        <p:spPr>
          <a:xfrm>
            <a:off x="15264994" y="2457907"/>
            <a:ext cx="1752905"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Partenaires techniques</a:t>
            </a:r>
            <a:endParaRPr lang="en-US" sz="1200" dirty="0"/>
          </a:p>
        </p:txBody>
      </p:sp>
      <p:sp>
        <p:nvSpPr>
          <p:cNvPr id="85" name="Shape 71"/>
          <p:cNvSpPr/>
          <p:nvPr/>
        </p:nvSpPr>
        <p:spPr>
          <a:xfrm>
            <a:off x="12471502" y="2819095"/>
            <a:ext cx="2609698" cy="381305"/>
          </a:xfrm>
          <a:prstGeom prst="rect">
            <a:avLst/>
          </a:prstGeom>
          <a:solidFill>
            <a:srgbClr val="27AE60">
              <a:alpha val="8000"/>
            </a:srgbClr>
          </a:solidFill>
          <a:ln/>
        </p:spPr>
      </p:sp>
      <p:sp>
        <p:nvSpPr>
          <p:cNvPr id="86" name="Shape 72"/>
          <p:cNvSpPr/>
          <p:nvPr/>
        </p:nvSpPr>
        <p:spPr>
          <a:xfrm>
            <a:off x="12471502" y="2819095"/>
            <a:ext cx="38405" cy="381305"/>
          </a:xfrm>
          <a:prstGeom prst="rect">
            <a:avLst/>
          </a:prstGeom>
          <a:solidFill>
            <a:srgbClr val="27AE60"/>
          </a:solidFill>
          <a:ln/>
        </p:spPr>
      </p:sp>
      <p:sp>
        <p:nvSpPr>
          <p:cNvPr id="87" name="Text 73"/>
          <p:cNvSpPr txBox="1"/>
          <p:nvPr/>
        </p:nvSpPr>
        <p:spPr>
          <a:xfrm>
            <a:off x="12585802" y="2915107"/>
            <a:ext cx="1400861"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Bailleurs de fonds</a:t>
            </a:r>
            <a:endParaRPr lang="en-US" sz="1200" dirty="0"/>
          </a:p>
        </p:txBody>
      </p:sp>
      <p:sp>
        <p:nvSpPr>
          <p:cNvPr id="88" name="Shape 74"/>
          <p:cNvSpPr/>
          <p:nvPr/>
        </p:nvSpPr>
        <p:spPr>
          <a:xfrm>
            <a:off x="15150694" y="2819095"/>
            <a:ext cx="2609698" cy="381305"/>
          </a:xfrm>
          <a:prstGeom prst="rect">
            <a:avLst/>
          </a:prstGeom>
          <a:solidFill>
            <a:srgbClr val="27AE60">
              <a:alpha val="8000"/>
            </a:srgbClr>
          </a:solidFill>
          <a:ln/>
        </p:spPr>
      </p:sp>
      <p:sp>
        <p:nvSpPr>
          <p:cNvPr id="89" name="Shape 75"/>
          <p:cNvSpPr/>
          <p:nvPr/>
        </p:nvSpPr>
        <p:spPr>
          <a:xfrm>
            <a:off x="15150694" y="2819095"/>
            <a:ext cx="38405" cy="381305"/>
          </a:xfrm>
          <a:prstGeom prst="rect">
            <a:avLst/>
          </a:prstGeom>
          <a:solidFill>
            <a:srgbClr val="27AE60"/>
          </a:solidFill>
          <a:ln/>
        </p:spPr>
      </p:sp>
      <p:sp>
        <p:nvSpPr>
          <p:cNvPr id="90" name="Text 76"/>
          <p:cNvSpPr txBox="1"/>
          <p:nvPr/>
        </p:nvSpPr>
        <p:spPr>
          <a:xfrm>
            <a:off x="15264994" y="2915107"/>
            <a:ext cx="1400861"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Décideurs publics</a:t>
            </a:r>
            <a:endParaRPr lang="en-US" sz="1200" dirty="0"/>
          </a:p>
        </p:txBody>
      </p:sp>
      <p:sp>
        <p:nvSpPr>
          <p:cNvPr id="91" name="Shape 77"/>
          <p:cNvSpPr/>
          <p:nvPr/>
        </p:nvSpPr>
        <p:spPr>
          <a:xfrm>
            <a:off x="12471502" y="3276295"/>
            <a:ext cx="2609698" cy="381305"/>
          </a:xfrm>
          <a:prstGeom prst="rect">
            <a:avLst/>
          </a:prstGeom>
          <a:solidFill>
            <a:srgbClr val="27AE60">
              <a:alpha val="8000"/>
            </a:srgbClr>
          </a:solidFill>
          <a:ln/>
        </p:spPr>
      </p:sp>
      <p:sp>
        <p:nvSpPr>
          <p:cNvPr id="92" name="Shape 78"/>
          <p:cNvSpPr/>
          <p:nvPr/>
        </p:nvSpPr>
        <p:spPr>
          <a:xfrm>
            <a:off x="12471502" y="3276295"/>
            <a:ext cx="38405" cy="381305"/>
          </a:xfrm>
          <a:prstGeom prst="rect">
            <a:avLst/>
          </a:prstGeom>
          <a:solidFill>
            <a:srgbClr val="27AE60"/>
          </a:solidFill>
          <a:ln/>
        </p:spPr>
      </p:sp>
      <p:sp>
        <p:nvSpPr>
          <p:cNvPr id="93" name="Text 79"/>
          <p:cNvSpPr txBox="1"/>
          <p:nvPr/>
        </p:nvSpPr>
        <p:spPr>
          <a:xfrm>
            <a:off x="12585802" y="3372307"/>
            <a:ext cx="1038758"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Grand public</a:t>
            </a:r>
            <a:endParaRPr lang="en-US" sz="1200" dirty="0"/>
          </a:p>
        </p:txBody>
      </p:sp>
      <p:sp>
        <p:nvSpPr>
          <p:cNvPr id="94" name="Shape 80"/>
          <p:cNvSpPr/>
          <p:nvPr/>
        </p:nvSpPr>
        <p:spPr>
          <a:xfrm>
            <a:off x="15150694" y="3276295"/>
            <a:ext cx="2609698" cy="381305"/>
          </a:xfrm>
          <a:prstGeom prst="rect">
            <a:avLst/>
          </a:prstGeom>
          <a:solidFill>
            <a:srgbClr val="27AE60">
              <a:alpha val="8000"/>
            </a:srgbClr>
          </a:solidFill>
          <a:ln/>
        </p:spPr>
      </p:sp>
      <p:sp>
        <p:nvSpPr>
          <p:cNvPr id="95" name="Shape 81"/>
          <p:cNvSpPr/>
          <p:nvPr/>
        </p:nvSpPr>
        <p:spPr>
          <a:xfrm>
            <a:off x="15150694" y="3276295"/>
            <a:ext cx="38405" cy="381305"/>
          </a:xfrm>
          <a:prstGeom prst="rect">
            <a:avLst/>
          </a:prstGeom>
          <a:solidFill>
            <a:srgbClr val="27AE60"/>
          </a:solidFill>
          <a:ln/>
        </p:spPr>
      </p:sp>
      <p:sp>
        <p:nvSpPr>
          <p:cNvPr id="96" name="Text 82"/>
          <p:cNvSpPr txBox="1"/>
          <p:nvPr/>
        </p:nvSpPr>
        <p:spPr>
          <a:xfrm>
            <a:off x="15264994" y="3372307"/>
            <a:ext cx="629107"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Médias</a:t>
            </a:r>
            <a:endParaRPr lang="en-US" sz="1200" dirty="0"/>
          </a:p>
        </p:txBody>
      </p:sp>
      <p:pic>
        <p:nvPicPr>
          <p:cNvPr id="97" name="Image 12" descr="preencoded.png"/>
          <p:cNvPicPr>
            <a:picLocks noChangeAspect="1"/>
          </p:cNvPicPr>
          <p:nvPr/>
        </p:nvPicPr>
        <p:blipFill>
          <a:blip r:embed="rId12"/>
          <a:srcRect/>
          <a:stretch/>
        </p:blipFill>
        <p:spPr>
          <a:xfrm>
            <a:off x="12471502" y="3847795"/>
            <a:ext cx="190195" cy="190195"/>
          </a:xfrm>
          <a:prstGeom prst="rect">
            <a:avLst/>
          </a:prstGeom>
        </p:spPr>
      </p:pic>
      <p:sp>
        <p:nvSpPr>
          <p:cNvPr id="98" name="Text 83"/>
          <p:cNvSpPr txBox="1"/>
          <p:nvPr/>
        </p:nvSpPr>
        <p:spPr>
          <a:xfrm>
            <a:off x="12738506" y="3810305"/>
            <a:ext cx="1571854" cy="267005"/>
          </a:xfrm>
          <a:prstGeom prst="rect">
            <a:avLst/>
          </a:prstGeom>
          <a:noFill/>
          <a:ln/>
        </p:spPr>
        <p:txBody>
          <a:bodyPr wrap="square" lIns="0" tIns="0" rIns="0" bIns="0" rtlCol="0" anchor="ctr"/>
          <a:lstStyle/>
          <a:p>
            <a:pPr marL="0" indent="0" algn="l">
              <a:buNone/>
            </a:pPr>
            <a:r>
              <a:rPr lang="en-US" sz="1500" b="1" dirty="0">
                <a:solidFill>
                  <a:srgbClr val="2C3E50"/>
                </a:solidFill>
                <a:latin typeface="Raleway" pitchFamily="34" charset="0"/>
                <a:ea typeface="Raleway" pitchFamily="34" charset="-122"/>
                <a:cs typeface="Raleway" pitchFamily="34" charset="-120"/>
              </a:rPr>
              <a:t>Canaux &amp; Outils</a:t>
            </a:r>
            <a:endParaRPr lang="en-US" sz="1500" dirty="0"/>
          </a:p>
        </p:txBody>
      </p:sp>
      <p:sp>
        <p:nvSpPr>
          <p:cNvPr id="99" name="Text 84"/>
          <p:cNvSpPr txBox="1"/>
          <p:nvPr/>
        </p:nvSpPr>
        <p:spPr>
          <a:xfrm>
            <a:off x="12775997" y="4172407"/>
            <a:ext cx="2867558"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Site web dynamique &amp; réseaux sociaux</a:t>
            </a:r>
            <a:endParaRPr lang="en-US" sz="1200" dirty="0"/>
          </a:p>
        </p:txBody>
      </p:sp>
      <p:sp>
        <p:nvSpPr>
          <p:cNvPr id="100" name="Text 85"/>
          <p:cNvSpPr txBox="1"/>
          <p:nvPr/>
        </p:nvSpPr>
        <p:spPr>
          <a:xfrm>
            <a:off x="12775997" y="4476902"/>
            <a:ext cx="2839212"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Bulletin d'information trimestriel digital</a:t>
            </a:r>
            <a:endParaRPr lang="en-US" sz="1200" dirty="0"/>
          </a:p>
        </p:txBody>
      </p:sp>
      <p:sp>
        <p:nvSpPr>
          <p:cNvPr id="101" name="Text 86"/>
          <p:cNvSpPr txBox="1"/>
          <p:nvPr/>
        </p:nvSpPr>
        <p:spPr>
          <a:xfrm>
            <a:off x="12775997" y="4781398"/>
            <a:ext cx="2000707"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Rapports d'impact annuels</a:t>
            </a:r>
            <a:endParaRPr lang="en-US" sz="1200" dirty="0"/>
          </a:p>
        </p:txBody>
      </p:sp>
      <p:sp>
        <p:nvSpPr>
          <p:cNvPr id="102" name="Text 87"/>
          <p:cNvSpPr txBox="1"/>
          <p:nvPr/>
        </p:nvSpPr>
        <p:spPr>
          <a:xfrm>
            <a:off x="12775997" y="5086807"/>
            <a:ext cx="2391156"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Vidéos témoignages &amp; podcasts</a:t>
            </a:r>
            <a:endParaRPr lang="en-US" sz="1200" dirty="0"/>
          </a:p>
        </p:txBody>
      </p:sp>
      <p:sp>
        <p:nvSpPr>
          <p:cNvPr id="103" name="Text 88"/>
          <p:cNvSpPr txBox="1"/>
          <p:nvPr/>
        </p:nvSpPr>
        <p:spPr>
          <a:xfrm>
            <a:off x="12775997" y="5391302"/>
            <a:ext cx="2800807"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Conférences de presse &amp; événements</a:t>
            </a:r>
            <a:endParaRPr lang="en-US" sz="1200" dirty="0"/>
          </a:p>
        </p:txBody>
      </p:sp>
      <p:sp>
        <p:nvSpPr>
          <p:cNvPr id="104" name="Text 89"/>
          <p:cNvSpPr txBox="1"/>
          <p:nvPr/>
        </p:nvSpPr>
        <p:spPr>
          <a:xfrm>
            <a:off x="12775997" y="5695798"/>
            <a:ext cx="3010205"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Communication communautaire adaptée</a:t>
            </a:r>
            <a:endParaRPr lang="en-US" sz="1200" dirty="0"/>
          </a:p>
        </p:txBody>
      </p:sp>
      <p:sp>
        <p:nvSpPr>
          <p:cNvPr id="105" name="Shape 90"/>
          <p:cNvSpPr/>
          <p:nvPr/>
        </p:nvSpPr>
        <p:spPr>
          <a:xfrm>
            <a:off x="12471502" y="6057900"/>
            <a:ext cx="5286146" cy="1485900"/>
          </a:xfrm>
          <a:prstGeom prst="roundRect">
            <a:avLst>
              <a:gd name="adj" fmla="val 3156"/>
            </a:avLst>
          </a:prstGeom>
          <a:solidFill>
            <a:srgbClr val="FFFFFF"/>
          </a:solidFill>
          <a:ln/>
        </p:spPr>
      </p:sp>
      <p:sp>
        <p:nvSpPr>
          <p:cNvPr id="106" name="Shape 91"/>
          <p:cNvSpPr/>
          <p:nvPr/>
        </p:nvSpPr>
        <p:spPr>
          <a:xfrm>
            <a:off x="12471502" y="6057900"/>
            <a:ext cx="47549" cy="1485900"/>
          </a:xfrm>
          <a:prstGeom prst="rect">
            <a:avLst/>
          </a:prstGeom>
          <a:solidFill>
            <a:srgbClr val="27AE60"/>
          </a:solidFill>
          <a:ln/>
        </p:spPr>
      </p:sp>
      <p:sp>
        <p:nvSpPr>
          <p:cNvPr id="107" name="Text 92"/>
          <p:cNvSpPr txBox="1"/>
          <p:nvPr/>
        </p:nvSpPr>
        <p:spPr>
          <a:xfrm>
            <a:off x="12671755" y="6238951"/>
            <a:ext cx="1748333" cy="200254"/>
          </a:xfrm>
          <a:prstGeom prst="rect">
            <a:avLst/>
          </a:prstGeom>
          <a:noFill/>
          <a:ln/>
        </p:spPr>
        <p:txBody>
          <a:bodyPr wrap="square" lIns="0" tIns="0" rIns="0" bIns="0" rtlCol="0" anchor="ctr"/>
          <a:lstStyle/>
          <a:p>
            <a:pPr marL="0" indent="0" algn="l">
              <a:buNone/>
            </a:pPr>
            <a:r>
              <a:rPr lang="en-US" sz="1300" b="1" dirty="0">
                <a:solidFill>
                  <a:srgbClr val="2C3E50"/>
                </a:solidFill>
                <a:latin typeface="Raleway" pitchFamily="34" charset="0"/>
                <a:ea typeface="Raleway" pitchFamily="34" charset="-122"/>
                <a:cs typeface="Raleway" pitchFamily="34" charset="-120"/>
              </a:rPr>
              <a:t>Principes directeurs</a:t>
            </a:r>
            <a:endParaRPr lang="en-US" sz="1300" dirty="0"/>
          </a:p>
        </p:txBody>
      </p:sp>
      <p:pic>
        <p:nvPicPr>
          <p:cNvPr id="108" name="Image 13" descr="preencoded.png"/>
          <p:cNvPicPr>
            <a:picLocks noChangeAspect="1"/>
          </p:cNvPicPr>
          <p:nvPr/>
        </p:nvPicPr>
        <p:blipFill>
          <a:blip r:embed="rId13"/>
          <a:srcRect t="-43" b="-43"/>
          <a:stretch/>
        </p:blipFill>
        <p:spPr>
          <a:xfrm>
            <a:off x="12671755" y="6590995"/>
            <a:ext cx="133502" cy="152705"/>
          </a:xfrm>
          <a:prstGeom prst="rect">
            <a:avLst/>
          </a:prstGeom>
        </p:spPr>
      </p:pic>
      <p:sp>
        <p:nvSpPr>
          <p:cNvPr id="109" name="Text 93"/>
          <p:cNvSpPr txBox="1"/>
          <p:nvPr/>
        </p:nvSpPr>
        <p:spPr>
          <a:xfrm>
            <a:off x="12881153" y="6572707"/>
            <a:ext cx="1077163"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Transparence</a:t>
            </a:r>
            <a:endParaRPr lang="en-US" sz="1200" dirty="0"/>
          </a:p>
        </p:txBody>
      </p:sp>
      <p:pic>
        <p:nvPicPr>
          <p:cNvPr id="110" name="Image 14" descr="preencoded.png"/>
          <p:cNvPicPr>
            <a:picLocks noChangeAspect="1"/>
          </p:cNvPicPr>
          <p:nvPr/>
        </p:nvPicPr>
        <p:blipFill>
          <a:blip r:embed="rId13"/>
          <a:srcRect t="-43" b="-43"/>
          <a:stretch/>
        </p:blipFill>
        <p:spPr>
          <a:xfrm>
            <a:off x="15175382" y="6590995"/>
            <a:ext cx="133502" cy="152705"/>
          </a:xfrm>
          <a:prstGeom prst="rect">
            <a:avLst/>
          </a:prstGeom>
        </p:spPr>
      </p:pic>
      <p:sp>
        <p:nvSpPr>
          <p:cNvPr id="111" name="Text 94"/>
          <p:cNvSpPr txBox="1"/>
          <p:nvPr/>
        </p:nvSpPr>
        <p:spPr>
          <a:xfrm>
            <a:off x="15384780" y="6572707"/>
            <a:ext cx="752551"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Inclusion</a:t>
            </a:r>
            <a:endParaRPr lang="en-US" sz="1200" dirty="0"/>
          </a:p>
        </p:txBody>
      </p:sp>
      <p:pic>
        <p:nvPicPr>
          <p:cNvPr id="112" name="Image 15" descr="preencoded.png"/>
          <p:cNvPicPr>
            <a:picLocks noChangeAspect="1"/>
          </p:cNvPicPr>
          <p:nvPr/>
        </p:nvPicPr>
        <p:blipFill>
          <a:blip r:embed="rId13"/>
          <a:srcRect t="-43" b="-43"/>
          <a:stretch/>
        </p:blipFill>
        <p:spPr>
          <a:xfrm>
            <a:off x="12671755" y="6896405"/>
            <a:ext cx="133502" cy="152705"/>
          </a:xfrm>
          <a:prstGeom prst="rect">
            <a:avLst/>
          </a:prstGeom>
        </p:spPr>
      </p:pic>
      <p:sp>
        <p:nvSpPr>
          <p:cNvPr id="113" name="Text 95"/>
          <p:cNvSpPr txBox="1"/>
          <p:nvPr/>
        </p:nvSpPr>
        <p:spPr>
          <a:xfrm>
            <a:off x="12881153" y="6877202"/>
            <a:ext cx="962863"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Adaptabilité</a:t>
            </a:r>
            <a:endParaRPr lang="en-US" sz="1200" dirty="0"/>
          </a:p>
        </p:txBody>
      </p:sp>
      <p:pic>
        <p:nvPicPr>
          <p:cNvPr id="114" name="Image 16" descr="preencoded.png"/>
          <p:cNvPicPr>
            <a:picLocks noChangeAspect="1"/>
          </p:cNvPicPr>
          <p:nvPr/>
        </p:nvPicPr>
        <p:blipFill>
          <a:blip r:embed="rId13"/>
          <a:srcRect t="-43" b="-43"/>
          <a:stretch/>
        </p:blipFill>
        <p:spPr>
          <a:xfrm>
            <a:off x="15175382" y="6896405"/>
            <a:ext cx="133502" cy="152705"/>
          </a:xfrm>
          <a:prstGeom prst="rect">
            <a:avLst/>
          </a:prstGeom>
        </p:spPr>
      </p:pic>
      <p:sp>
        <p:nvSpPr>
          <p:cNvPr id="115" name="Text 96"/>
          <p:cNvSpPr txBox="1"/>
          <p:nvPr/>
        </p:nvSpPr>
        <p:spPr>
          <a:xfrm>
            <a:off x="15384780" y="6877202"/>
            <a:ext cx="896112"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Cohérence</a:t>
            </a:r>
            <a:endParaRPr lang="en-US" sz="1200" dirty="0"/>
          </a:p>
        </p:txBody>
      </p:sp>
      <p:pic>
        <p:nvPicPr>
          <p:cNvPr id="116" name="Image 17" descr="preencoded.png"/>
          <p:cNvPicPr>
            <a:picLocks noChangeAspect="1"/>
          </p:cNvPicPr>
          <p:nvPr/>
        </p:nvPicPr>
        <p:blipFill>
          <a:blip r:embed="rId13"/>
          <a:srcRect t="-43" b="-43"/>
          <a:stretch/>
        </p:blipFill>
        <p:spPr>
          <a:xfrm>
            <a:off x="12671755" y="7200900"/>
            <a:ext cx="133502" cy="152705"/>
          </a:xfrm>
          <a:prstGeom prst="rect">
            <a:avLst/>
          </a:prstGeom>
        </p:spPr>
      </p:pic>
      <p:sp>
        <p:nvSpPr>
          <p:cNvPr id="117" name="Text 97"/>
          <p:cNvSpPr txBox="1"/>
          <p:nvPr/>
        </p:nvSpPr>
        <p:spPr>
          <a:xfrm>
            <a:off x="12881153" y="7181698"/>
            <a:ext cx="848563"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Innovation</a:t>
            </a:r>
            <a:endParaRPr lang="en-US" sz="1200" dirty="0"/>
          </a:p>
        </p:txBody>
      </p:sp>
      <p:pic>
        <p:nvPicPr>
          <p:cNvPr id="118" name="Image 18" descr="preencoded.png"/>
          <p:cNvPicPr>
            <a:picLocks noChangeAspect="1"/>
          </p:cNvPicPr>
          <p:nvPr/>
        </p:nvPicPr>
        <p:blipFill>
          <a:blip r:embed="rId13"/>
          <a:srcRect t="-43" b="-43"/>
          <a:stretch/>
        </p:blipFill>
        <p:spPr>
          <a:xfrm>
            <a:off x="15175382" y="7200900"/>
            <a:ext cx="133502" cy="152705"/>
          </a:xfrm>
          <a:prstGeom prst="rect">
            <a:avLst/>
          </a:prstGeom>
        </p:spPr>
      </p:pic>
      <p:sp>
        <p:nvSpPr>
          <p:cNvPr id="119" name="Text 98"/>
          <p:cNvSpPr txBox="1"/>
          <p:nvPr/>
        </p:nvSpPr>
        <p:spPr>
          <a:xfrm>
            <a:off x="15384780" y="7181698"/>
            <a:ext cx="991210"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Redevabilité</a:t>
            </a:r>
            <a:endParaRPr lang="en-US" sz="1200" dirty="0"/>
          </a:p>
        </p:txBody>
      </p:sp>
      <p:sp>
        <p:nvSpPr>
          <p:cNvPr id="120" name="Shape 99"/>
          <p:cNvSpPr/>
          <p:nvPr/>
        </p:nvSpPr>
        <p:spPr>
          <a:xfrm>
            <a:off x="304495" y="8639251"/>
            <a:ext cx="17678095" cy="800100"/>
          </a:xfrm>
          <a:prstGeom prst="roundRect">
            <a:avLst>
              <a:gd name="adj" fmla="val 10884"/>
            </a:avLst>
          </a:prstGeom>
          <a:solidFill>
            <a:srgbClr val="EFF6FF"/>
          </a:solidFill>
          <a:ln/>
          <a:effectLst>
            <a:outerShdw blurRad="12700" dist="12700" dir="2700000" algn="bl" rotWithShape="0">
              <a:srgbClr val="000000">
                <a:alpha val="75000"/>
              </a:srgbClr>
            </a:outerShdw>
          </a:effectLst>
        </p:spPr>
      </p:sp>
      <p:pic>
        <p:nvPicPr>
          <p:cNvPr id="121" name="Image 19" descr="preencoded.png"/>
          <p:cNvPicPr>
            <a:picLocks noChangeAspect="1"/>
          </p:cNvPicPr>
          <p:nvPr/>
        </p:nvPicPr>
        <p:blipFill>
          <a:blip r:embed="rId14"/>
          <a:srcRect l="-1118" r="-1118"/>
          <a:stretch/>
        </p:blipFill>
        <p:spPr>
          <a:xfrm>
            <a:off x="457200" y="8896198"/>
            <a:ext cx="219456" cy="286207"/>
          </a:xfrm>
          <a:prstGeom prst="rect">
            <a:avLst/>
          </a:prstGeom>
        </p:spPr>
      </p:pic>
      <p:sp>
        <p:nvSpPr>
          <p:cNvPr id="122" name="Text 100"/>
          <p:cNvSpPr txBox="1"/>
          <p:nvPr/>
        </p:nvSpPr>
        <p:spPr>
          <a:xfrm>
            <a:off x="828446" y="8839505"/>
            <a:ext cx="2653589" cy="200254"/>
          </a:xfrm>
          <a:prstGeom prst="rect">
            <a:avLst/>
          </a:prstGeom>
          <a:noFill/>
          <a:ln/>
        </p:spPr>
        <p:txBody>
          <a:bodyPr wrap="square" lIns="0" tIns="0" rIns="0" bIns="0" rtlCol="0" anchor="ctr"/>
          <a:lstStyle/>
          <a:p>
            <a:pPr marL="0" indent="0" algn="l">
              <a:buNone/>
            </a:pPr>
            <a:r>
              <a:rPr lang="en-US" sz="1300" b="1" dirty="0">
                <a:solidFill>
                  <a:srgbClr val="2C3E50"/>
                </a:solidFill>
                <a:latin typeface="Raleway" pitchFamily="34" charset="0"/>
                <a:ea typeface="Raleway" pitchFamily="34" charset="-122"/>
                <a:cs typeface="Raleway" pitchFamily="34" charset="-120"/>
              </a:rPr>
              <a:t>Apprentissage organisationnel</a:t>
            </a:r>
            <a:endParaRPr lang="en-US" sz="1300" dirty="0"/>
          </a:p>
        </p:txBody>
      </p:sp>
      <p:sp>
        <p:nvSpPr>
          <p:cNvPr id="123" name="Text 101"/>
          <p:cNvSpPr txBox="1"/>
          <p:nvPr/>
        </p:nvSpPr>
        <p:spPr>
          <a:xfrm>
            <a:off x="828446" y="9096451"/>
            <a:ext cx="5148986" cy="152705"/>
          </a:xfrm>
          <a:prstGeom prst="rect">
            <a:avLst/>
          </a:prstGeom>
          <a:noFill/>
          <a:ln/>
        </p:spPr>
        <p:txBody>
          <a:bodyPr wrap="square" lIns="0" tIns="0" rIns="0" bIns="0" rtlCol="0" anchor="ctr"/>
          <a:lstStyle/>
          <a:p>
            <a:pPr marL="0" indent="0" algn="l">
              <a:buNone/>
            </a:pPr>
            <a:r>
              <a:rPr lang="en-US" sz="1000" dirty="0">
                <a:solidFill>
                  <a:srgbClr val="2C3E50"/>
                </a:solidFill>
                <a:latin typeface="Raleway" pitchFamily="34" charset="0"/>
                <a:ea typeface="Raleway" pitchFamily="34" charset="-122"/>
                <a:cs typeface="Raleway" pitchFamily="34" charset="-120"/>
              </a:rPr>
              <a:t>Boucles de rétroaction continues pour améliorer nos actions et maximiser l'impact</a:t>
            </a:r>
            <a:endParaRPr lang="en-US" sz="1000" dirty="0"/>
          </a:p>
        </p:txBody>
      </p:sp>
      <p:sp>
        <p:nvSpPr>
          <p:cNvPr id="124" name="Text 102"/>
          <p:cNvSpPr txBox="1"/>
          <p:nvPr/>
        </p:nvSpPr>
        <p:spPr>
          <a:xfrm>
            <a:off x="12797942" y="8801100"/>
            <a:ext cx="305410" cy="277063"/>
          </a:xfrm>
          <a:prstGeom prst="rect">
            <a:avLst/>
          </a:prstGeom>
          <a:noFill/>
          <a:ln/>
        </p:spPr>
        <p:txBody>
          <a:bodyPr wrap="square" lIns="0" tIns="0" rIns="0" bIns="0" rtlCol="0" anchor="ctr"/>
          <a:lstStyle/>
          <a:p>
            <a:pPr marL="0" indent="0" algn="ctr">
              <a:buNone/>
            </a:pPr>
            <a:r>
              <a:rPr lang="en-US" sz="1800" b="1" dirty="0">
                <a:solidFill>
                  <a:srgbClr val="1D4ED8"/>
                </a:solidFill>
                <a:latin typeface="Raleway" pitchFamily="34" charset="0"/>
                <a:ea typeface="Raleway" pitchFamily="34" charset="-122"/>
                <a:cs typeface="Raleway" pitchFamily="34" charset="-120"/>
              </a:rPr>
              <a:t>4</a:t>
            </a:r>
            <a:endParaRPr lang="en-US" sz="1800" dirty="0"/>
          </a:p>
        </p:txBody>
      </p:sp>
      <p:sp>
        <p:nvSpPr>
          <p:cNvPr id="125" name="Text 103"/>
          <p:cNvSpPr txBox="1"/>
          <p:nvPr/>
        </p:nvSpPr>
        <p:spPr>
          <a:xfrm>
            <a:off x="14283842" y="8801100"/>
            <a:ext cx="286207" cy="277063"/>
          </a:xfrm>
          <a:prstGeom prst="rect">
            <a:avLst/>
          </a:prstGeom>
          <a:noFill/>
          <a:ln/>
        </p:spPr>
        <p:txBody>
          <a:bodyPr wrap="square" lIns="0" tIns="0" rIns="0" bIns="0" rtlCol="0" anchor="ctr"/>
          <a:lstStyle/>
          <a:p>
            <a:pPr marL="0" indent="0" algn="ctr">
              <a:buNone/>
            </a:pPr>
            <a:r>
              <a:rPr lang="en-US" sz="1800" b="1" dirty="0">
                <a:solidFill>
                  <a:srgbClr val="1D4ED8"/>
                </a:solidFill>
                <a:latin typeface="Raleway" pitchFamily="34" charset="0"/>
                <a:ea typeface="Raleway" pitchFamily="34" charset="-122"/>
                <a:cs typeface="Raleway" pitchFamily="34" charset="-120"/>
              </a:rPr>
              <a:t>1</a:t>
            </a:r>
            <a:endParaRPr lang="en-US" sz="1800" dirty="0"/>
          </a:p>
        </p:txBody>
      </p:sp>
      <p:sp>
        <p:nvSpPr>
          <p:cNvPr id="126" name="Text 104"/>
          <p:cNvSpPr txBox="1"/>
          <p:nvPr/>
        </p:nvSpPr>
        <p:spPr>
          <a:xfrm>
            <a:off x="15829178" y="8801100"/>
            <a:ext cx="286207" cy="277063"/>
          </a:xfrm>
          <a:prstGeom prst="rect">
            <a:avLst/>
          </a:prstGeom>
          <a:noFill/>
          <a:ln/>
        </p:spPr>
        <p:txBody>
          <a:bodyPr wrap="square" lIns="0" tIns="0" rIns="0" bIns="0" rtlCol="0" anchor="ctr"/>
          <a:lstStyle/>
          <a:p>
            <a:pPr marL="0" indent="0" algn="ctr">
              <a:buNone/>
            </a:pPr>
            <a:r>
              <a:rPr lang="en-US" sz="1800" b="1" dirty="0">
                <a:solidFill>
                  <a:srgbClr val="1D4ED8"/>
                </a:solidFill>
                <a:latin typeface="Raleway" pitchFamily="34" charset="0"/>
                <a:ea typeface="Raleway" pitchFamily="34" charset="-122"/>
                <a:cs typeface="Raleway" pitchFamily="34" charset="-120"/>
              </a:rPr>
              <a:t>1</a:t>
            </a:r>
            <a:endParaRPr lang="en-US" sz="1800" dirty="0"/>
          </a:p>
        </p:txBody>
      </p:sp>
      <p:sp>
        <p:nvSpPr>
          <p:cNvPr id="127" name="Text 105"/>
          <p:cNvSpPr txBox="1"/>
          <p:nvPr/>
        </p:nvSpPr>
        <p:spPr>
          <a:xfrm>
            <a:off x="17272102" y="8801100"/>
            <a:ext cx="286207" cy="277063"/>
          </a:xfrm>
          <a:prstGeom prst="rect">
            <a:avLst/>
          </a:prstGeom>
          <a:noFill/>
          <a:ln/>
        </p:spPr>
        <p:txBody>
          <a:bodyPr wrap="square" lIns="0" tIns="0" rIns="0" bIns="0" rtlCol="0" anchor="ctr"/>
          <a:lstStyle/>
          <a:p>
            <a:pPr marL="0" indent="0" algn="ctr">
              <a:buNone/>
            </a:pPr>
            <a:r>
              <a:rPr lang="en-US" sz="1800" b="1" dirty="0">
                <a:solidFill>
                  <a:srgbClr val="1D4ED8"/>
                </a:solidFill>
                <a:latin typeface="Raleway" pitchFamily="34" charset="0"/>
                <a:ea typeface="Raleway" pitchFamily="34" charset="-122"/>
                <a:cs typeface="Raleway" pitchFamily="34" charset="-120"/>
              </a:rPr>
              <a:t>1</a:t>
            </a:r>
            <a:endParaRPr lang="en-US" sz="1800" dirty="0"/>
          </a:p>
        </p:txBody>
      </p:sp>
      <p:sp>
        <p:nvSpPr>
          <p:cNvPr id="128" name="Text 106"/>
          <p:cNvSpPr txBox="1"/>
          <p:nvPr/>
        </p:nvSpPr>
        <p:spPr>
          <a:xfrm>
            <a:off x="12219127" y="9115654"/>
            <a:ext cx="1396289" cy="152705"/>
          </a:xfrm>
          <a:prstGeom prst="rect">
            <a:avLst/>
          </a:prstGeom>
          <a:noFill/>
          <a:ln/>
        </p:spPr>
        <p:txBody>
          <a:bodyPr wrap="square" lIns="0" tIns="0" rIns="0" bIns="0" rtlCol="0" anchor="ctr"/>
          <a:lstStyle/>
          <a:p>
            <a:pPr marL="0" indent="0" algn="ctr">
              <a:buNone/>
            </a:pPr>
            <a:r>
              <a:rPr lang="en-US" sz="1000" dirty="0">
                <a:solidFill>
                  <a:srgbClr val="2C3E50"/>
                </a:solidFill>
                <a:latin typeface="Raleway" pitchFamily="34" charset="0"/>
                <a:ea typeface="Raleway" pitchFamily="34" charset="-122"/>
                <a:cs typeface="Raleway" pitchFamily="34" charset="-120"/>
              </a:rPr>
              <a:t>Revues trimestrielles</a:t>
            </a:r>
            <a:endParaRPr lang="en-US" sz="1000" dirty="0"/>
          </a:p>
        </p:txBody>
      </p:sp>
      <p:sp>
        <p:nvSpPr>
          <p:cNvPr id="129" name="Text 107"/>
          <p:cNvSpPr txBox="1"/>
          <p:nvPr/>
        </p:nvSpPr>
        <p:spPr>
          <a:xfrm>
            <a:off x="13736117" y="9115654"/>
            <a:ext cx="1310335" cy="152705"/>
          </a:xfrm>
          <a:prstGeom prst="rect">
            <a:avLst/>
          </a:prstGeom>
          <a:noFill/>
          <a:ln/>
        </p:spPr>
        <p:txBody>
          <a:bodyPr wrap="square" lIns="0" tIns="0" rIns="0" bIns="0" rtlCol="0" anchor="ctr"/>
          <a:lstStyle/>
          <a:p>
            <a:pPr marL="0" indent="0" algn="ctr">
              <a:buNone/>
            </a:pPr>
            <a:r>
              <a:rPr lang="en-US" sz="1000" dirty="0">
                <a:solidFill>
                  <a:srgbClr val="2C3E50"/>
                </a:solidFill>
                <a:latin typeface="Raleway" pitchFamily="34" charset="0"/>
                <a:ea typeface="Raleway" pitchFamily="34" charset="-122"/>
                <a:cs typeface="Raleway" pitchFamily="34" charset="-120"/>
              </a:rPr>
              <a:t>Évaluation annuelle</a:t>
            </a:r>
            <a:endParaRPr lang="en-US" sz="1000" dirty="0"/>
          </a:p>
        </p:txBody>
      </p:sp>
      <p:sp>
        <p:nvSpPr>
          <p:cNvPr id="130" name="Text 108"/>
          <p:cNvSpPr txBox="1"/>
          <p:nvPr/>
        </p:nvSpPr>
        <p:spPr>
          <a:xfrm>
            <a:off x="15173554" y="9115654"/>
            <a:ext cx="1528877" cy="152705"/>
          </a:xfrm>
          <a:prstGeom prst="rect">
            <a:avLst/>
          </a:prstGeom>
          <a:noFill/>
          <a:ln/>
        </p:spPr>
        <p:txBody>
          <a:bodyPr wrap="square" lIns="0" tIns="0" rIns="0" bIns="0" rtlCol="0" anchor="ctr"/>
          <a:lstStyle/>
          <a:p>
            <a:pPr marL="0" indent="0" algn="ctr">
              <a:buNone/>
            </a:pPr>
            <a:r>
              <a:rPr lang="en-US" sz="1000" dirty="0">
                <a:solidFill>
                  <a:srgbClr val="2C3E50"/>
                </a:solidFill>
                <a:latin typeface="Raleway" pitchFamily="34" charset="0"/>
                <a:ea typeface="Raleway" pitchFamily="34" charset="-122"/>
                <a:cs typeface="Raleway" pitchFamily="34" charset="-120"/>
              </a:rPr>
              <a:t>Évaluation mi-parcours</a:t>
            </a:r>
            <a:endParaRPr lang="en-US" sz="1000" dirty="0"/>
          </a:p>
        </p:txBody>
      </p:sp>
      <p:sp>
        <p:nvSpPr>
          <p:cNvPr id="131" name="Text 109"/>
          <p:cNvSpPr txBox="1"/>
          <p:nvPr/>
        </p:nvSpPr>
        <p:spPr>
          <a:xfrm>
            <a:off x="16825874" y="9115654"/>
            <a:ext cx="1110082" cy="152705"/>
          </a:xfrm>
          <a:prstGeom prst="rect">
            <a:avLst/>
          </a:prstGeom>
          <a:noFill/>
          <a:ln/>
        </p:spPr>
        <p:txBody>
          <a:bodyPr wrap="square" lIns="0" tIns="0" rIns="0" bIns="0" rtlCol="0" anchor="ctr"/>
          <a:lstStyle/>
          <a:p>
            <a:pPr marL="0" indent="0" algn="ctr">
              <a:buNone/>
            </a:pPr>
            <a:r>
              <a:rPr lang="en-US" sz="1000" dirty="0">
                <a:solidFill>
                  <a:srgbClr val="2C3E50"/>
                </a:solidFill>
                <a:latin typeface="Raleway" pitchFamily="34" charset="0"/>
                <a:ea typeface="Raleway" pitchFamily="34" charset="-122"/>
                <a:cs typeface="Raleway" pitchFamily="34" charset="-120"/>
              </a:rPr>
              <a:t>Évaluation finale</a:t>
            </a:r>
            <a:endParaRPr lang="en-US" sz="1000" dirty="0"/>
          </a:p>
        </p:txBody>
      </p:sp>
      <p:sp>
        <p:nvSpPr>
          <p:cNvPr id="132" name="Shape 110"/>
          <p:cNvSpPr/>
          <p:nvPr/>
        </p:nvSpPr>
        <p:spPr>
          <a:xfrm>
            <a:off x="0" y="9743846"/>
            <a:ext cx="18288000" cy="543154"/>
          </a:xfrm>
          <a:prstGeom prst="rect">
            <a:avLst/>
          </a:prstGeom>
          <a:solidFill>
            <a:srgbClr val="F3F4F6"/>
          </a:solidFill>
          <a:ln/>
        </p:spPr>
      </p:sp>
      <p:sp>
        <p:nvSpPr>
          <p:cNvPr id="133" name="Shape 111"/>
          <p:cNvSpPr/>
          <p:nvPr/>
        </p:nvSpPr>
        <p:spPr>
          <a:xfrm>
            <a:off x="0" y="9743846"/>
            <a:ext cx="18288000" cy="9144"/>
          </a:xfrm>
          <a:prstGeom prst="rect">
            <a:avLst/>
          </a:prstGeom>
          <a:solidFill>
            <a:srgbClr val="E5E7EB"/>
          </a:solidFill>
          <a:ln/>
        </p:spPr>
      </p:sp>
      <p:pic>
        <p:nvPicPr>
          <p:cNvPr id="134" name="Image 20" descr="preencoded.png"/>
          <p:cNvPicPr>
            <a:picLocks noChangeAspect="1"/>
          </p:cNvPicPr>
          <p:nvPr/>
        </p:nvPicPr>
        <p:blipFill>
          <a:blip r:embed="rId15"/>
          <a:srcRect/>
          <a:stretch/>
        </p:blipFill>
        <p:spPr>
          <a:xfrm>
            <a:off x="457200" y="9934956"/>
            <a:ext cx="152705" cy="152705"/>
          </a:xfrm>
          <a:prstGeom prst="rect">
            <a:avLst/>
          </a:prstGeom>
        </p:spPr>
      </p:pic>
      <p:sp>
        <p:nvSpPr>
          <p:cNvPr id="135" name="Text 112"/>
          <p:cNvSpPr txBox="1"/>
          <p:nvPr/>
        </p:nvSpPr>
        <p:spPr>
          <a:xfrm>
            <a:off x="685800" y="9924898"/>
            <a:ext cx="2410358" cy="181051"/>
          </a:xfrm>
          <a:prstGeom prst="rect">
            <a:avLst/>
          </a:prstGeom>
          <a:noFill/>
          <a:ln/>
        </p:spPr>
        <p:txBody>
          <a:bodyPr wrap="square" lIns="0" tIns="0" rIns="0" bIns="0" rtlCol="0" anchor="ctr"/>
          <a:lstStyle/>
          <a:p>
            <a:pPr marL="0" indent="0" algn="l">
              <a:buNone/>
            </a:pPr>
            <a:r>
              <a:rPr lang="en-US" sz="1200" dirty="0">
                <a:solidFill>
                  <a:srgbClr val="374151"/>
                </a:solidFill>
                <a:latin typeface="Raleway" pitchFamily="34" charset="0"/>
                <a:ea typeface="Raleway" pitchFamily="34" charset="-122"/>
                <a:cs typeface="Raleway" pitchFamily="34" charset="-120"/>
              </a:rPr>
              <a:t>Contact@jerestaure-bienetre.org</a:t>
            </a:r>
            <a:endParaRPr lang="en-US" sz="1200" dirty="0"/>
          </a:p>
        </p:txBody>
      </p:sp>
      <p:pic>
        <p:nvPicPr>
          <p:cNvPr id="136" name="Image 21" descr="preencoded.png"/>
          <p:cNvPicPr>
            <a:picLocks noChangeAspect="1"/>
          </p:cNvPicPr>
          <p:nvPr/>
        </p:nvPicPr>
        <p:blipFill>
          <a:blip r:embed="rId16"/>
          <a:srcRect/>
          <a:stretch/>
        </p:blipFill>
        <p:spPr>
          <a:xfrm>
            <a:off x="3209544" y="9934956"/>
            <a:ext cx="152705" cy="152705"/>
          </a:xfrm>
          <a:prstGeom prst="rect">
            <a:avLst/>
          </a:prstGeom>
        </p:spPr>
      </p:pic>
      <p:sp>
        <p:nvSpPr>
          <p:cNvPr id="137" name="Text 113"/>
          <p:cNvSpPr txBox="1"/>
          <p:nvPr/>
        </p:nvSpPr>
        <p:spPr>
          <a:xfrm>
            <a:off x="3438144" y="9924898"/>
            <a:ext cx="1286561" cy="181051"/>
          </a:xfrm>
          <a:prstGeom prst="rect">
            <a:avLst/>
          </a:prstGeom>
          <a:noFill/>
          <a:ln/>
        </p:spPr>
        <p:txBody>
          <a:bodyPr wrap="square" lIns="0" tIns="0" rIns="0" bIns="0" rtlCol="0" anchor="ctr"/>
          <a:lstStyle/>
          <a:p>
            <a:pPr marL="0" indent="0" algn="l">
              <a:buNone/>
            </a:pPr>
            <a:r>
              <a:rPr lang="en-US" sz="1200" dirty="0">
                <a:solidFill>
                  <a:srgbClr val="374151"/>
                </a:solidFill>
                <a:latin typeface="Raleway" pitchFamily="34" charset="0"/>
                <a:ea typeface="Raleway" pitchFamily="34" charset="-122"/>
                <a:cs typeface="Raleway" pitchFamily="34" charset="-120"/>
              </a:rPr>
              <a:t>+229 96 24 94 86</a:t>
            </a:r>
            <a:endParaRPr lang="en-US" sz="1200" dirty="0"/>
          </a:p>
        </p:txBody>
      </p:sp>
      <p:pic>
        <p:nvPicPr>
          <p:cNvPr id="138" name="Image 22" descr="preencoded.png"/>
          <p:cNvPicPr>
            <a:picLocks noChangeAspect="1"/>
          </p:cNvPicPr>
          <p:nvPr/>
        </p:nvPicPr>
        <p:blipFill>
          <a:blip r:embed="rId17"/>
          <a:srcRect l="-989999" r="-989999"/>
          <a:stretch/>
        </p:blipFill>
        <p:spPr>
          <a:xfrm>
            <a:off x="16925544" y="10096805"/>
            <a:ext cx="190195" cy="9144"/>
          </a:xfrm>
          <a:prstGeom prst="rect">
            <a:avLst/>
          </a:prstGeom>
        </p:spPr>
      </p:pic>
      <p:pic>
        <p:nvPicPr>
          <p:cNvPr id="139" name="Image 23" descr="preencoded.png"/>
          <p:cNvPicPr>
            <a:picLocks noChangeAspect="1"/>
          </p:cNvPicPr>
          <p:nvPr/>
        </p:nvPicPr>
        <p:blipFill>
          <a:blip r:embed="rId18"/>
          <a:srcRect l="-989999" r="-989999"/>
          <a:stretch/>
        </p:blipFill>
        <p:spPr>
          <a:xfrm>
            <a:off x="17268444" y="10096805"/>
            <a:ext cx="190195" cy="9144"/>
          </a:xfrm>
          <a:prstGeom prst="rect">
            <a:avLst/>
          </a:prstGeom>
        </p:spPr>
      </p:pic>
      <p:pic>
        <p:nvPicPr>
          <p:cNvPr id="140" name="Image 24" descr="preencoded.png"/>
          <p:cNvPicPr>
            <a:picLocks noChangeAspect="1"/>
          </p:cNvPicPr>
          <p:nvPr/>
        </p:nvPicPr>
        <p:blipFill>
          <a:blip r:embed="rId19"/>
          <a:srcRect l="-1016667" r="-1016667"/>
          <a:stretch/>
        </p:blipFill>
        <p:spPr>
          <a:xfrm>
            <a:off x="17611344" y="10096805"/>
            <a:ext cx="219456" cy="9144"/>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Shape 0"/>
          <p:cNvSpPr/>
          <p:nvPr/>
        </p:nvSpPr>
        <p:spPr>
          <a:xfrm>
            <a:off x="0" y="0"/>
            <a:ext cx="18288000" cy="12840005"/>
          </a:xfrm>
          <a:prstGeom prst="rect">
            <a:avLst/>
          </a:prstGeom>
          <a:solidFill>
            <a:srgbClr val="F8F9FA"/>
          </a:solidFill>
          <a:ln/>
        </p:spPr>
      </p:sp>
      <p:sp>
        <p:nvSpPr>
          <p:cNvPr id="3" name="Shape 1"/>
          <p:cNvSpPr/>
          <p:nvPr/>
        </p:nvSpPr>
        <p:spPr>
          <a:xfrm>
            <a:off x="0" y="0"/>
            <a:ext cx="18288000" cy="838505"/>
          </a:xfrm>
          <a:prstGeom prst="rect">
            <a:avLst/>
          </a:prstGeom>
          <a:solidFill>
            <a:srgbClr val="1A5276"/>
          </a:solidFill>
          <a:ln/>
        </p:spPr>
      </p:sp>
      <p:sp>
        <p:nvSpPr>
          <p:cNvPr id="4" name="Text 2"/>
          <p:cNvSpPr txBox="1"/>
          <p:nvPr/>
        </p:nvSpPr>
        <p:spPr>
          <a:xfrm>
            <a:off x="457200" y="209398"/>
            <a:ext cx="5867705" cy="419710"/>
          </a:xfrm>
          <a:prstGeom prst="rect">
            <a:avLst/>
          </a:prstGeom>
          <a:noFill/>
          <a:ln/>
        </p:spPr>
        <p:txBody>
          <a:bodyPr wrap="square" lIns="0" tIns="0" rIns="0" bIns="0" rtlCol="0" anchor="ctr"/>
          <a:lstStyle/>
          <a:p>
            <a:pPr marL="0" indent="0" algn="l">
              <a:buNone/>
            </a:pPr>
            <a:r>
              <a:rPr lang="en-US" sz="2700" b="1" dirty="0">
                <a:solidFill>
                  <a:srgbClr val="FFFFFF"/>
                </a:solidFill>
                <a:latin typeface="Montserrat" pitchFamily="34" charset="0"/>
                <a:ea typeface="Montserrat" pitchFamily="34" charset="-122"/>
                <a:cs typeface="Montserrat" pitchFamily="34" charset="-120"/>
              </a:rPr>
              <a:t>Conclusion et Prochaines Étapes</a:t>
            </a:r>
            <a:endParaRPr lang="en-US" sz="2700" dirty="0"/>
          </a:p>
        </p:txBody>
      </p:sp>
      <p:sp>
        <p:nvSpPr>
          <p:cNvPr id="5" name="Shape 3"/>
          <p:cNvSpPr/>
          <p:nvPr/>
        </p:nvSpPr>
        <p:spPr>
          <a:xfrm>
            <a:off x="0" y="838505"/>
            <a:ext cx="18288000" cy="11458346"/>
          </a:xfrm>
          <a:prstGeom prst="rect">
            <a:avLst/>
          </a:prstGeom>
          <a:solidFill>
            <a:srgbClr val="F9FAFB"/>
          </a:solidFill>
          <a:ln/>
        </p:spPr>
      </p:sp>
      <p:pic>
        <p:nvPicPr>
          <p:cNvPr id="6" name="Image 0" descr="preencoded.png"/>
          <p:cNvPicPr>
            <a:picLocks noChangeAspect="1"/>
          </p:cNvPicPr>
          <p:nvPr/>
        </p:nvPicPr>
        <p:blipFill>
          <a:blip r:embed="rId3"/>
          <a:srcRect/>
          <a:stretch/>
        </p:blipFill>
        <p:spPr>
          <a:xfrm>
            <a:off x="457200" y="1352398"/>
            <a:ext cx="228600" cy="228600"/>
          </a:xfrm>
          <a:prstGeom prst="rect">
            <a:avLst/>
          </a:prstGeom>
        </p:spPr>
      </p:pic>
      <p:sp>
        <p:nvSpPr>
          <p:cNvPr id="7" name="Text 4"/>
          <p:cNvSpPr txBox="1"/>
          <p:nvPr/>
        </p:nvSpPr>
        <p:spPr>
          <a:xfrm>
            <a:off x="838505" y="1295705"/>
            <a:ext cx="4662526" cy="342900"/>
          </a:xfrm>
          <a:prstGeom prst="rect">
            <a:avLst/>
          </a:prstGeom>
          <a:noFill/>
          <a:ln/>
        </p:spPr>
        <p:txBody>
          <a:bodyPr wrap="square" lIns="0" tIns="0" rIns="0" bIns="0" rtlCol="0" anchor="ctr"/>
          <a:lstStyle/>
          <a:p>
            <a:pPr marL="0" indent="0" algn="l">
              <a:buNone/>
            </a:pPr>
            <a:r>
              <a:rPr lang="en-US" sz="2200" b="1" dirty="0">
                <a:solidFill>
                  <a:srgbClr val="2C3E50"/>
                </a:solidFill>
                <a:latin typeface="Montserrat" pitchFamily="34" charset="0"/>
                <a:ea typeface="Montserrat" pitchFamily="34" charset="-122"/>
                <a:cs typeface="Montserrat" pitchFamily="34" charset="-120"/>
              </a:rPr>
              <a:t>Synthèse du Plan Stratégique</a:t>
            </a:r>
            <a:endParaRPr lang="en-US" sz="2200" dirty="0"/>
          </a:p>
        </p:txBody>
      </p:sp>
      <p:sp>
        <p:nvSpPr>
          <p:cNvPr id="8" name="Text 5"/>
          <p:cNvSpPr txBox="1"/>
          <p:nvPr/>
        </p:nvSpPr>
        <p:spPr>
          <a:xfrm>
            <a:off x="914400" y="1857146"/>
            <a:ext cx="12692786" cy="200254"/>
          </a:xfrm>
          <a:prstGeom prst="rect">
            <a:avLst/>
          </a:prstGeom>
          <a:noFill/>
          <a:ln/>
        </p:spPr>
        <p:txBody>
          <a:bodyPr wrap="square" lIns="0" tIns="0" rIns="0" bIns="0" rtlCol="0" anchor="ctr"/>
          <a:lstStyle/>
          <a:p>
            <a:pPr marL="0" indent="0" algn="l">
              <a:buNone/>
            </a:pPr>
            <a:r>
              <a:rPr lang="en-US" sz="1300" dirty="0">
                <a:solidFill>
                  <a:srgbClr val="2C3E50"/>
                </a:solidFill>
                <a:latin typeface="Raleway" pitchFamily="34" charset="0"/>
                <a:ea typeface="Raleway" pitchFamily="34" charset="-122"/>
                <a:cs typeface="Raleway" pitchFamily="34" charset="-120"/>
              </a:rPr>
              <a:t>Le Plan Stratégique 2025-2028 de JeRestaure Bien-être établit une feuille de route ambitieuse et réaliste pour renforcer notre impact dans cinq domaines clés :</a:t>
            </a:r>
            <a:endParaRPr lang="en-US" sz="1300" dirty="0"/>
          </a:p>
        </p:txBody>
      </p:sp>
      <p:sp>
        <p:nvSpPr>
          <p:cNvPr id="9" name="Shape 6"/>
          <p:cNvSpPr/>
          <p:nvPr/>
        </p:nvSpPr>
        <p:spPr>
          <a:xfrm>
            <a:off x="914400" y="2247595"/>
            <a:ext cx="3267151" cy="981151"/>
          </a:xfrm>
          <a:prstGeom prst="roundRect">
            <a:avLst>
              <a:gd name="adj" fmla="val 7239"/>
            </a:avLst>
          </a:prstGeom>
          <a:solidFill>
            <a:srgbClr val="EFF6FF"/>
          </a:solidFill>
          <a:ln/>
        </p:spPr>
      </p:sp>
      <p:pic>
        <p:nvPicPr>
          <p:cNvPr id="10" name="Image 1" descr="preencoded.png"/>
          <p:cNvPicPr>
            <a:picLocks noChangeAspect="1"/>
          </p:cNvPicPr>
          <p:nvPr/>
        </p:nvPicPr>
        <p:blipFill>
          <a:blip r:embed="rId4"/>
          <a:srcRect l="-607" r="-607"/>
          <a:stretch/>
        </p:blipFill>
        <p:spPr>
          <a:xfrm>
            <a:off x="2363724" y="2400300"/>
            <a:ext cx="362102" cy="286207"/>
          </a:xfrm>
          <a:prstGeom prst="rect">
            <a:avLst/>
          </a:prstGeom>
        </p:spPr>
      </p:pic>
      <p:sp>
        <p:nvSpPr>
          <p:cNvPr id="11" name="Text 7"/>
          <p:cNvSpPr txBox="1"/>
          <p:nvPr/>
        </p:nvSpPr>
        <p:spPr>
          <a:xfrm>
            <a:off x="1565453" y="2830982"/>
            <a:ext cx="2091233" cy="200254"/>
          </a:xfrm>
          <a:prstGeom prst="rect">
            <a:avLst/>
          </a:prstGeom>
          <a:noFill/>
          <a:ln/>
        </p:spPr>
        <p:txBody>
          <a:bodyPr wrap="square" lIns="0" tIns="0" rIns="0" bIns="0" rtlCol="0" anchor="ctr"/>
          <a:lstStyle/>
          <a:p>
            <a:pPr marL="0" indent="0" algn="ctr">
              <a:buNone/>
            </a:pPr>
            <a:r>
              <a:rPr lang="en-US" sz="1300" b="1" dirty="0">
                <a:solidFill>
                  <a:srgbClr val="2C3E50"/>
                </a:solidFill>
                <a:latin typeface="Raleway" pitchFamily="34" charset="0"/>
                <a:ea typeface="Raleway" pitchFamily="34" charset="-122"/>
                <a:cs typeface="Raleway" pitchFamily="34" charset="-120"/>
              </a:rPr>
              <a:t>Changement climatique</a:t>
            </a:r>
            <a:endParaRPr lang="en-US" sz="1300" dirty="0"/>
          </a:p>
        </p:txBody>
      </p:sp>
      <p:sp>
        <p:nvSpPr>
          <p:cNvPr id="12" name="Shape 8"/>
          <p:cNvSpPr/>
          <p:nvPr/>
        </p:nvSpPr>
        <p:spPr>
          <a:xfrm>
            <a:off x="4327855" y="2247595"/>
            <a:ext cx="3267151" cy="981151"/>
          </a:xfrm>
          <a:prstGeom prst="roundRect">
            <a:avLst>
              <a:gd name="adj" fmla="val 7239"/>
            </a:avLst>
          </a:prstGeom>
          <a:solidFill>
            <a:srgbClr val="ECFDF5"/>
          </a:solidFill>
          <a:ln/>
        </p:spPr>
      </p:sp>
      <p:pic>
        <p:nvPicPr>
          <p:cNvPr id="13" name="Image 2" descr="preencoded.png"/>
          <p:cNvPicPr>
            <a:picLocks noChangeAspect="1"/>
          </p:cNvPicPr>
          <p:nvPr/>
        </p:nvPicPr>
        <p:blipFill>
          <a:blip r:embed="rId5"/>
          <a:srcRect l="-607" r="-607"/>
          <a:stretch/>
        </p:blipFill>
        <p:spPr>
          <a:xfrm>
            <a:off x="5778094" y="2400300"/>
            <a:ext cx="362102" cy="286207"/>
          </a:xfrm>
          <a:prstGeom prst="rect">
            <a:avLst/>
          </a:prstGeom>
        </p:spPr>
      </p:pic>
      <p:sp>
        <p:nvSpPr>
          <p:cNvPr id="14" name="Text 9"/>
          <p:cNvSpPr txBox="1"/>
          <p:nvPr/>
        </p:nvSpPr>
        <p:spPr>
          <a:xfrm>
            <a:off x="5350154" y="2830982"/>
            <a:ext cx="1347826" cy="200254"/>
          </a:xfrm>
          <a:prstGeom prst="rect">
            <a:avLst/>
          </a:prstGeom>
          <a:noFill/>
          <a:ln/>
        </p:spPr>
        <p:txBody>
          <a:bodyPr wrap="square" lIns="0" tIns="0" rIns="0" bIns="0" rtlCol="0" anchor="ctr"/>
          <a:lstStyle/>
          <a:p>
            <a:pPr marL="0" indent="0" algn="ctr">
              <a:buNone/>
            </a:pPr>
            <a:r>
              <a:rPr lang="en-US" sz="1300" b="1" dirty="0">
                <a:solidFill>
                  <a:srgbClr val="2C3E50"/>
                </a:solidFill>
                <a:latin typeface="Raleway" pitchFamily="34" charset="0"/>
                <a:ea typeface="Raleway" pitchFamily="34" charset="-122"/>
                <a:cs typeface="Raleway" pitchFamily="34" charset="-120"/>
              </a:rPr>
              <a:t>Espace civique</a:t>
            </a:r>
            <a:endParaRPr lang="en-US" sz="1300" dirty="0"/>
          </a:p>
        </p:txBody>
      </p:sp>
      <p:sp>
        <p:nvSpPr>
          <p:cNvPr id="15" name="Shape 10"/>
          <p:cNvSpPr/>
          <p:nvPr/>
        </p:nvSpPr>
        <p:spPr>
          <a:xfrm>
            <a:off x="7742225" y="2247595"/>
            <a:ext cx="3267151" cy="981151"/>
          </a:xfrm>
          <a:prstGeom prst="roundRect">
            <a:avLst>
              <a:gd name="adj" fmla="val 7239"/>
            </a:avLst>
          </a:prstGeom>
          <a:solidFill>
            <a:srgbClr val="F5F3FF"/>
          </a:solidFill>
          <a:ln/>
        </p:spPr>
      </p:sp>
      <p:pic>
        <p:nvPicPr>
          <p:cNvPr id="16" name="Image 3" descr="preencoded.png"/>
          <p:cNvPicPr>
            <a:picLocks noChangeAspect="1"/>
          </p:cNvPicPr>
          <p:nvPr/>
        </p:nvPicPr>
        <p:blipFill>
          <a:blip r:embed="rId6"/>
          <a:srcRect l="-607" r="-607"/>
          <a:stretch/>
        </p:blipFill>
        <p:spPr>
          <a:xfrm>
            <a:off x="9191549" y="2400300"/>
            <a:ext cx="362102" cy="286207"/>
          </a:xfrm>
          <a:prstGeom prst="rect">
            <a:avLst/>
          </a:prstGeom>
        </p:spPr>
      </p:pic>
      <p:sp>
        <p:nvSpPr>
          <p:cNvPr id="17" name="Text 11"/>
          <p:cNvSpPr txBox="1"/>
          <p:nvPr/>
        </p:nvSpPr>
        <p:spPr>
          <a:xfrm>
            <a:off x="8767267" y="2830982"/>
            <a:ext cx="1338682" cy="200254"/>
          </a:xfrm>
          <a:prstGeom prst="rect">
            <a:avLst/>
          </a:prstGeom>
          <a:noFill/>
          <a:ln/>
        </p:spPr>
        <p:txBody>
          <a:bodyPr wrap="square" lIns="0" tIns="0" rIns="0" bIns="0" rtlCol="0" anchor="ctr"/>
          <a:lstStyle/>
          <a:p>
            <a:pPr marL="0" indent="0" algn="ctr">
              <a:buNone/>
            </a:pPr>
            <a:r>
              <a:rPr lang="en-US" sz="1300" b="1" dirty="0">
                <a:solidFill>
                  <a:srgbClr val="2C3E50"/>
                </a:solidFill>
                <a:latin typeface="Raleway" pitchFamily="34" charset="0"/>
                <a:ea typeface="Raleway" pitchFamily="34" charset="-122"/>
                <a:cs typeface="Raleway" pitchFamily="34" charset="-120"/>
              </a:rPr>
              <a:t>Droits humains</a:t>
            </a:r>
            <a:endParaRPr lang="en-US" sz="1300" dirty="0"/>
          </a:p>
        </p:txBody>
      </p:sp>
      <p:pic>
        <p:nvPicPr>
          <p:cNvPr id="18" name="Image 4" descr="preencoded.png"/>
          <p:cNvPicPr>
            <a:picLocks noChangeAspect="1"/>
          </p:cNvPicPr>
          <p:nvPr/>
        </p:nvPicPr>
        <p:blipFill>
          <a:blip r:embed="rId7"/>
          <a:srcRect l="-266" r="-266"/>
          <a:stretch/>
        </p:blipFill>
        <p:spPr>
          <a:xfrm>
            <a:off x="12624206" y="2400300"/>
            <a:ext cx="323698" cy="286207"/>
          </a:xfrm>
          <a:prstGeom prst="rect">
            <a:avLst/>
          </a:prstGeom>
        </p:spPr>
      </p:pic>
      <p:sp>
        <p:nvSpPr>
          <p:cNvPr id="19" name="Text 12"/>
          <p:cNvSpPr txBox="1"/>
          <p:nvPr/>
        </p:nvSpPr>
        <p:spPr>
          <a:xfrm>
            <a:off x="11968582" y="2830982"/>
            <a:ext cx="1767535" cy="200254"/>
          </a:xfrm>
          <a:prstGeom prst="rect">
            <a:avLst/>
          </a:prstGeom>
          <a:noFill/>
          <a:ln/>
        </p:spPr>
        <p:txBody>
          <a:bodyPr wrap="square" lIns="0" tIns="0" rIns="0" bIns="0" rtlCol="0" anchor="ctr"/>
          <a:lstStyle/>
          <a:p>
            <a:pPr marL="0" indent="0" algn="ctr">
              <a:buNone/>
            </a:pPr>
            <a:r>
              <a:rPr lang="en-US" sz="1300" b="1" dirty="0">
                <a:solidFill>
                  <a:srgbClr val="2C3E50"/>
                </a:solidFill>
                <a:latin typeface="Raleway" pitchFamily="34" charset="0"/>
                <a:ea typeface="Raleway" pitchFamily="34" charset="-122"/>
                <a:cs typeface="Raleway" pitchFamily="34" charset="-120"/>
              </a:rPr>
              <a:t>Justice économique</a:t>
            </a:r>
            <a:endParaRPr lang="en-US" sz="1300" dirty="0"/>
          </a:p>
        </p:txBody>
      </p:sp>
      <p:sp>
        <p:nvSpPr>
          <p:cNvPr id="20" name="Shape 13"/>
          <p:cNvSpPr/>
          <p:nvPr/>
        </p:nvSpPr>
        <p:spPr>
          <a:xfrm>
            <a:off x="14569135" y="2247595"/>
            <a:ext cx="3267151" cy="981151"/>
          </a:xfrm>
          <a:prstGeom prst="roundRect">
            <a:avLst>
              <a:gd name="adj" fmla="val 7239"/>
            </a:avLst>
          </a:prstGeom>
          <a:solidFill>
            <a:srgbClr val="FEF2F2"/>
          </a:solidFill>
          <a:ln/>
        </p:spPr>
      </p:sp>
      <p:pic>
        <p:nvPicPr>
          <p:cNvPr id="21" name="Image 5" descr="preencoded.png"/>
          <p:cNvPicPr>
            <a:picLocks noChangeAspect="1"/>
          </p:cNvPicPr>
          <p:nvPr/>
        </p:nvPicPr>
        <p:blipFill>
          <a:blip r:embed="rId8"/>
          <a:srcRect l="-1118" r="-1118"/>
          <a:stretch/>
        </p:blipFill>
        <p:spPr>
          <a:xfrm>
            <a:off x="16090697" y="2400300"/>
            <a:ext cx="219456" cy="286207"/>
          </a:xfrm>
          <a:prstGeom prst="rect">
            <a:avLst/>
          </a:prstGeom>
        </p:spPr>
      </p:pic>
      <p:sp>
        <p:nvSpPr>
          <p:cNvPr id="22" name="Text 14"/>
          <p:cNvSpPr txBox="1"/>
          <p:nvPr/>
        </p:nvSpPr>
        <p:spPr>
          <a:xfrm>
            <a:off x="15531998" y="2830982"/>
            <a:ext cx="1472184" cy="200254"/>
          </a:xfrm>
          <a:prstGeom prst="rect">
            <a:avLst/>
          </a:prstGeom>
          <a:noFill/>
          <a:ln/>
        </p:spPr>
        <p:txBody>
          <a:bodyPr wrap="square" lIns="0" tIns="0" rIns="0" bIns="0" rtlCol="0" anchor="ctr"/>
          <a:lstStyle/>
          <a:p>
            <a:pPr marL="0" indent="0" algn="ctr">
              <a:buNone/>
            </a:pPr>
            <a:r>
              <a:rPr lang="en-US" sz="1300" b="1" dirty="0">
                <a:solidFill>
                  <a:srgbClr val="2C3E50"/>
                </a:solidFill>
                <a:latin typeface="Raleway" pitchFamily="34" charset="0"/>
                <a:ea typeface="Raleway" pitchFamily="34" charset="-122"/>
                <a:cs typeface="Raleway" pitchFamily="34" charset="-120"/>
              </a:rPr>
              <a:t>Égalité de genre</a:t>
            </a:r>
            <a:endParaRPr lang="en-US" sz="1300" dirty="0"/>
          </a:p>
        </p:txBody>
      </p:sp>
      <p:sp>
        <p:nvSpPr>
          <p:cNvPr id="23" name="Text 15"/>
          <p:cNvSpPr txBox="1"/>
          <p:nvPr/>
        </p:nvSpPr>
        <p:spPr>
          <a:xfrm>
            <a:off x="914400" y="3402482"/>
            <a:ext cx="15740482" cy="200254"/>
          </a:xfrm>
          <a:prstGeom prst="rect">
            <a:avLst/>
          </a:prstGeom>
          <a:noFill/>
          <a:ln/>
        </p:spPr>
        <p:txBody>
          <a:bodyPr wrap="square" lIns="0" tIns="0" rIns="0" bIns="0" rtlCol="0" anchor="ctr"/>
          <a:lstStyle/>
          <a:p>
            <a:pPr marL="0" indent="0" algn="l">
              <a:buNone/>
            </a:pPr>
            <a:r>
              <a:rPr lang="en-US" sz="1300" dirty="0">
                <a:solidFill>
                  <a:srgbClr val="2C3E50"/>
                </a:solidFill>
                <a:latin typeface="Raleway" pitchFamily="34" charset="0"/>
                <a:ea typeface="Raleway" pitchFamily="34" charset="-122"/>
                <a:cs typeface="Raleway" pitchFamily="34" charset="-120"/>
              </a:rPr>
              <a:t>Notre approche intégrée assurera la synergie entre ces domaines pour atteindre notre mission d'innovation et de restauration du bien-être des communautés, notamment des jeunes et des femmes.</a:t>
            </a:r>
            <a:endParaRPr lang="en-US" sz="1300" dirty="0"/>
          </a:p>
        </p:txBody>
      </p:sp>
      <p:pic>
        <p:nvPicPr>
          <p:cNvPr id="24" name="Image 6" descr="preencoded.png"/>
          <p:cNvPicPr>
            <a:picLocks noChangeAspect="1"/>
          </p:cNvPicPr>
          <p:nvPr/>
        </p:nvPicPr>
        <p:blipFill>
          <a:blip r:embed="rId9"/>
          <a:srcRect/>
          <a:stretch/>
        </p:blipFill>
        <p:spPr>
          <a:xfrm>
            <a:off x="457200" y="4003243"/>
            <a:ext cx="228600" cy="228600"/>
          </a:xfrm>
          <a:prstGeom prst="rect">
            <a:avLst/>
          </a:prstGeom>
        </p:spPr>
      </p:pic>
      <p:sp>
        <p:nvSpPr>
          <p:cNvPr id="25" name="Text 16"/>
          <p:cNvSpPr txBox="1"/>
          <p:nvPr/>
        </p:nvSpPr>
        <p:spPr>
          <a:xfrm>
            <a:off x="838505" y="3945636"/>
            <a:ext cx="8396935" cy="342900"/>
          </a:xfrm>
          <a:prstGeom prst="rect">
            <a:avLst/>
          </a:prstGeom>
          <a:noFill/>
          <a:ln/>
        </p:spPr>
        <p:txBody>
          <a:bodyPr wrap="square" lIns="0" tIns="0" rIns="0" bIns="0" rtlCol="0" anchor="ctr"/>
          <a:lstStyle/>
          <a:p>
            <a:pPr marL="0" indent="0" algn="l">
              <a:buNone/>
            </a:pPr>
            <a:r>
              <a:rPr lang="en-US" sz="2200" b="1" dirty="0">
                <a:solidFill>
                  <a:srgbClr val="2C3E50"/>
                </a:solidFill>
                <a:latin typeface="Montserrat" pitchFamily="34" charset="0"/>
                <a:ea typeface="Montserrat" pitchFamily="34" charset="-122"/>
                <a:cs typeface="Montserrat" pitchFamily="34" charset="-120"/>
              </a:rPr>
              <a:t>Contribution aux Objectifs de Développement Durable</a:t>
            </a:r>
            <a:endParaRPr lang="en-US" sz="2200" dirty="0"/>
          </a:p>
        </p:txBody>
      </p:sp>
      <p:sp>
        <p:nvSpPr>
          <p:cNvPr id="26" name="Text 17"/>
          <p:cNvSpPr txBox="1"/>
          <p:nvPr/>
        </p:nvSpPr>
        <p:spPr>
          <a:xfrm>
            <a:off x="914400" y="4507992"/>
            <a:ext cx="9015984" cy="200254"/>
          </a:xfrm>
          <a:prstGeom prst="rect">
            <a:avLst/>
          </a:prstGeom>
          <a:noFill/>
          <a:ln/>
        </p:spPr>
        <p:txBody>
          <a:bodyPr wrap="square" lIns="0" tIns="0" rIns="0" bIns="0" rtlCol="0" anchor="ctr"/>
          <a:lstStyle/>
          <a:p>
            <a:pPr marL="0" indent="0" algn="l">
              <a:buNone/>
            </a:pPr>
            <a:r>
              <a:rPr lang="en-US" sz="1300" dirty="0">
                <a:solidFill>
                  <a:srgbClr val="2C3E50"/>
                </a:solidFill>
                <a:latin typeface="Raleway" pitchFamily="34" charset="0"/>
                <a:ea typeface="Raleway" pitchFamily="34" charset="-122"/>
                <a:cs typeface="Raleway" pitchFamily="34" charset="-120"/>
              </a:rPr>
              <a:t>Notre plan stratégique s'aligne directement avec l'Agenda 2030 et contribue particulièrement aux ODD suivants :</a:t>
            </a:r>
            <a:endParaRPr lang="en-US" sz="1300" dirty="0"/>
          </a:p>
        </p:txBody>
      </p:sp>
      <p:sp>
        <p:nvSpPr>
          <p:cNvPr id="27" name="Shape 18"/>
          <p:cNvSpPr/>
          <p:nvPr/>
        </p:nvSpPr>
        <p:spPr>
          <a:xfrm>
            <a:off x="914400" y="4898441"/>
            <a:ext cx="4143146" cy="457200"/>
          </a:xfrm>
          <a:prstGeom prst="roundRect">
            <a:avLst>
              <a:gd name="adj" fmla="val 33333"/>
            </a:avLst>
          </a:prstGeom>
          <a:solidFill>
            <a:srgbClr val="27AE60">
              <a:alpha val="15000"/>
            </a:srgbClr>
          </a:solidFill>
          <a:ln/>
        </p:spPr>
      </p:sp>
      <p:sp>
        <p:nvSpPr>
          <p:cNvPr id="28" name="Shape 19"/>
          <p:cNvSpPr/>
          <p:nvPr/>
        </p:nvSpPr>
        <p:spPr>
          <a:xfrm>
            <a:off x="9430207" y="4898441"/>
            <a:ext cx="4143146" cy="457200"/>
          </a:xfrm>
          <a:prstGeom prst="roundRect">
            <a:avLst>
              <a:gd name="adj" fmla="val 33333"/>
            </a:avLst>
          </a:prstGeom>
          <a:solidFill>
            <a:srgbClr val="27AE60">
              <a:alpha val="15000"/>
            </a:srgbClr>
          </a:solidFill>
          <a:ln/>
        </p:spPr>
      </p:sp>
      <p:sp>
        <p:nvSpPr>
          <p:cNvPr id="29" name="Shape 20"/>
          <p:cNvSpPr/>
          <p:nvPr/>
        </p:nvSpPr>
        <p:spPr>
          <a:xfrm>
            <a:off x="914400" y="5469941"/>
            <a:ext cx="4143146" cy="457200"/>
          </a:xfrm>
          <a:prstGeom prst="roundRect">
            <a:avLst>
              <a:gd name="adj" fmla="val 33333"/>
            </a:avLst>
          </a:prstGeom>
          <a:solidFill>
            <a:srgbClr val="27AE60">
              <a:alpha val="15000"/>
            </a:srgbClr>
          </a:solidFill>
          <a:ln/>
        </p:spPr>
      </p:sp>
      <p:sp>
        <p:nvSpPr>
          <p:cNvPr id="30" name="Text 21"/>
          <p:cNvSpPr txBox="1"/>
          <p:nvPr/>
        </p:nvSpPr>
        <p:spPr>
          <a:xfrm>
            <a:off x="1028700" y="5031943"/>
            <a:ext cx="571500" cy="181051"/>
          </a:xfrm>
          <a:prstGeom prst="rect">
            <a:avLst/>
          </a:prstGeom>
          <a:noFill/>
          <a:ln/>
        </p:spPr>
        <p:txBody>
          <a:bodyPr wrap="square" lIns="0" tIns="0" rIns="0" bIns="0" rtlCol="0" anchor="ctr"/>
          <a:lstStyle/>
          <a:p>
            <a:pPr marL="0" indent="0" algn="l">
              <a:buNone/>
            </a:pPr>
            <a:r>
              <a:rPr lang="en-US" sz="1200" b="1" dirty="0">
                <a:solidFill>
                  <a:srgbClr val="2C3E50"/>
                </a:solidFill>
                <a:latin typeface="Raleway" pitchFamily="34" charset="0"/>
                <a:ea typeface="Raleway" pitchFamily="34" charset="-122"/>
                <a:cs typeface="Raleway" pitchFamily="34" charset="-120"/>
              </a:rPr>
              <a:t>ODD 5</a:t>
            </a:r>
            <a:endParaRPr lang="en-US" sz="1200" dirty="0"/>
          </a:p>
        </p:txBody>
      </p:sp>
      <p:sp>
        <p:nvSpPr>
          <p:cNvPr id="31" name="Text 22"/>
          <p:cNvSpPr txBox="1"/>
          <p:nvPr/>
        </p:nvSpPr>
        <p:spPr>
          <a:xfrm>
            <a:off x="9544507" y="5031943"/>
            <a:ext cx="657454" cy="181051"/>
          </a:xfrm>
          <a:prstGeom prst="rect">
            <a:avLst/>
          </a:prstGeom>
          <a:noFill/>
          <a:ln/>
        </p:spPr>
        <p:txBody>
          <a:bodyPr wrap="square" lIns="0" tIns="0" rIns="0" bIns="0" rtlCol="0" anchor="ctr"/>
          <a:lstStyle/>
          <a:p>
            <a:pPr marL="0" indent="0" algn="l">
              <a:buNone/>
            </a:pPr>
            <a:r>
              <a:rPr lang="en-US" sz="1200" b="1" dirty="0">
                <a:solidFill>
                  <a:srgbClr val="2C3E50"/>
                </a:solidFill>
                <a:latin typeface="Raleway" pitchFamily="34" charset="0"/>
                <a:ea typeface="Raleway" pitchFamily="34" charset="-122"/>
                <a:cs typeface="Raleway" pitchFamily="34" charset="-120"/>
              </a:rPr>
              <a:t>ODD 10</a:t>
            </a:r>
            <a:endParaRPr lang="en-US" sz="1200" dirty="0"/>
          </a:p>
        </p:txBody>
      </p:sp>
      <p:sp>
        <p:nvSpPr>
          <p:cNvPr id="32" name="Text 23"/>
          <p:cNvSpPr txBox="1"/>
          <p:nvPr/>
        </p:nvSpPr>
        <p:spPr>
          <a:xfrm>
            <a:off x="1028700" y="5603443"/>
            <a:ext cx="657454" cy="181051"/>
          </a:xfrm>
          <a:prstGeom prst="rect">
            <a:avLst/>
          </a:prstGeom>
          <a:noFill/>
          <a:ln/>
        </p:spPr>
        <p:txBody>
          <a:bodyPr wrap="square" lIns="0" tIns="0" rIns="0" bIns="0" rtlCol="0" anchor="ctr"/>
          <a:lstStyle/>
          <a:p>
            <a:pPr marL="0" indent="0" algn="l">
              <a:buNone/>
            </a:pPr>
            <a:r>
              <a:rPr lang="en-US" sz="1200" b="1" dirty="0">
                <a:solidFill>
                  <a:srgbClr val="2C3E50"/>
                </a:solidFill>
                <a:latin typeface="Raleway" pitchFamily="34" charset="0"/>
                <a:ea typeface="Raleway" pitchFamily="34" charset="-122"/>
                <a:cs typeface="Raleway" pitchFamily="34" charset="-120"/>
              </a:rPr>
              <a:t>ODD 16</a:t>
            </a:r>
            <a:endParaRPr lang="en-US" sz="1200" dirty="0"/>
          </a:p>
        </p:txBody>
      </p:sp>
      <p:sp>
        <p:nvSpPr>
          <p:cNvPr id="33" name="Text 24"/>
          <p:cNvSpPr txBox="1"/>
          <p:nvPr/>
        </p:nvSpPr>
        <p:spPr>
          <a:xfrm>
            <a:off x="1559052" y="5012741"/>
            <a:ext cx="1686154" cy="228600"/>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Égalité entre les sexes</a:t>
            </a:r>
            <a:endParaRPr lang="en-US" sz="1200" dirty="0"/>
          </a:p>
        </p:txBody>
      </p:sp>
      <p:sp>
        <p:nvSpPr>
          <p:cNvPr id="34" name="Text 25"/>
          <p:cNvSpPr txBox="1"/>
          <p:nvPr/>
        </p:nvSpPr>
        <p:spPr>
          <a:xfrm>
            <a:off x="10158984" y="5012741"/>
            <a:ext cx="1848002" cy="228600"/>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Réduction des inégalités</a:t>
            </a:r>
            <a:endParaRPr lang="en-US" sz="1200" dirty="0"/>
          </a:p>
        </p:txBody>
      </p:sp>
      <p:sp>
        <p:nvSpPr>
          <p:cNvPr id="35" name="Text 26"/>
          <p:cNvSpPr txBox="1"/>
          <p:nvPr/>
        </p:nvSpPr>
        <p:spPr>
          <a:xfrm>
            <a:off x="1643177" y="5584241"/>
            <a:ext cx="2563063" cy="228600"/>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Paix, justice et institutions efficaces</a:t>
            </a:r>
            <a:endParaRPr lang="en-US" sz="1200" dirty="0"/>
          </a:p>
        </p:txBody>
      </p:sp>
      <p:sp>
        <p:nvSpPr>
          <p:cNvPr id="36" name="Shape 27"/>
          <p:cNvSpPr/>
          <p:nvPr/>
        </p:nvSpPr>
        <p:spPr>
          <a:xfrm>
            <a:off x="5171846" y="4898441"/>
            <a:ext cx="4143146" cy="457200"/>
          </a:xfrm>
          <a:prstGeom prst="roundRect">
            <a:avLst>
              <a:gd name="adj" fmla="val 33333"/>
            </a:avLst>
          </a:prstGeom>
          <a:solidFill>
            <a:srgbClr val="3498DB">
              <a:alpha val="15000"/>
            </a:srgbClr>
          </a:solidFill>
          <a:ln/>
        </p:spPr>
      </p:sp>
      <p:sp>
        <p:nvSpPr>
          <p:cNvPr id="37" name="Shape 28"/>
          <p:cNvSpPr/>
          <p:nvPr/>
        </p:nvSpPr>
        <p:spPr>
          <a:xfrm>
            <a:off x="13687654" y="4898441"/>
            <a:ext cx="4143146" cy="457200"/>
          </a:xfrm>
          <a:prstGeom prst="roundRect">
            <a:avLst>
              <a:gd name="adj" fmla="val 33333"/>
            </a:avLst>
          </a:prstGeom>
          <a:solidFill>
            <a:srgbClr val="3498DB">
              <a:alpha val="15000"/>
            </a:srgbClr>
          </a:solidFill>
          <a:ln/>
        </p:spPr>
      </p:sp>
      <p:sp>
        <p:nvSpPr>
          <p:cNvPr id="38" name="Shape 29"/>
          <p:cNvSpPr/>
          <p:nvPr/>
        </p:nvSpPr>
        <p:spPr>
          <a:xfrm>
            <a:off x="5171846" y="5469941"/>
            <a:ext cx="4143146" cy="457200"/>
          </a:xfrm>
          <a:prstGeom prst="roundRect">
            <a:avLst>
              <a:gd name="adj" fmla="val 33333"/>
            </a:avLst>
          </a:prstGeom>
          <a:solidFill>
            <a:srgbClr val="3498DB">
              <a:alpha val="15000"/>
            </a:srgbClr>
          </a:solidFill>
          <a:ln/>
        </p:spPr>
      </p:sp>
      <p:sp>
        <p:nvSpPr>
          <p:cNvPr id="39" name="Text 30"/>
          <p:cNvSpPr txBox="1"/>
          <p:nvPr/>
        </p:nvSpPr>
        <p:spPr>
          <a:xfrm>
            <a:off x="5286146" y="5031943"/>
            <a:ext cx="581558" cy="181051"/>
          </a:xfrm>
          <a:prstGeom prst="rect">
            <a:avLst/>
          </a:prstGeom>
          <a:noFill/>
          <a:ln/>
        </p:spPr>
        <p:txBody>
          <a:bodyPr wrap="square" lIns="0" tIns="0" rIns="0" bIns="0" rtlCol="0" anchor="ctr"/>
          <a:lstStyle/>
          <a:p>
            <a:pPr marL="0" indent="0" algn="l">
              <a:buNone/>
            </a:pPr>
            <a:r>
              <a:rPr lang="en-US" sz="1200" b="1" dirty="0">
                <a:solidFill>
                  <a:srgbClr val="2C3E50"/>
                </a:solidFill>
                <a:latin typeface="Raleway" pitchFamily="34" charset="0"/>
                <a:ea typeface="Raleway" pitchFamily="34" charset="-122"/>
                <a:cs typeface="Raleway" pitchFamily="34" charset="-120"/>
              </a:rPr>
              <a:t>ODD 8</a:t>
            </a:r>
            <a:endParaRPr lang="en-US" sz="1200" dirty="0"/>
          </a:p>
        </p:txBody>
      </p:sp>
      <p:sp>
        <p:nvSpPr>
          <p:cNvPr id="40" name="Text 31"/>
          <p:cNvSpPr txBox="1"/>
          <p:nvPr/>
        </p:nvSpPr>
        <p:spPr>
          <a:xfrm>
            <a:off x="13801954" y="5031943"/>
            <a:ext cx="648310" cy="181051"/>
          </a:xfrm>
          <a:prstGeom prst="rect">
            <a:avLst/>
          </a:prstGeom>
          <a:noFill/>
          <a:ln/>
        </p:spPr>
        <p:txBody>
          <a:bodyPr wrap="square" lIns="0" tIns="0" rIns="0" bIns="0" rtlCol="0" anchor="ctr"/>
          <a:lstStyle/>
          <a:p>
            <a:pPr marL="0" indent="0" algn="l">
              <a:buNone/>
            </a:pPr>
            <a:r>
              <a:rPr lang="en-US" sz="1200" b="1" dirty="0">
                <a:solidFill>
                  <a:srgbClr val="2C3E50"/>
                </a:solidFill>
                <a:latin typeface="Raleway" pitchFamily="34" charset="0"/>
                <a:ea typeface="Raleway" pitchFamily="34" charset="-122"/>
                <a:cs typeface="Raleway" pitchFamily="34" charset="-120"/>
              </a:rPr>
              <a:t>ODD 13</a:t>
            </a:r>
            <a:endParaRPr lang="en-US" sz="1200" dirty="0"/>
          </a:p>
        </p:txBody>
      </p:sp>
      <p:sp>
        <p:nvSpPr>
          <p:cNvPr id="41" name="Text 32"/>
          <p:cNvSpPr txBox="1"/>
          <p:nvPr/>
        </p:nvSpPr>
        <p:spPr>
          <a:xfrm>
            <a:off x="5286146" y="5603443"/>
            <a:ext cx="648310" cy="181051"/>
          </a:xfrm>
          <a:prstGeom prst="rect">
            <a:avLst/>
          </a:prstGeom>
          <a:noFill/>
          <a:ln/>
        </p:spPr>
        <p:txBody>
          <a:bodyPr wrap="square" lIns="0" tIns="0" rIns="0" bIns="0" rtlCol="0" anchor="ctr"/>
          <a:lstStyle/>
          <a:p>
            <a:pPr marL="0" indent="0" algn="l">
              <a:buNone/>
            </a:pPr>
            <a:r>
              <a:rPr lang="en-US" sz="1200" b="1" dirty="0">
                <a:solidFill>
                  <a:srgbClr val="2C3E50"/>
                </a:solidFill>
                <a:latin typeface="Raleway" pitchFamily="34" charset="0"/>
                <a:ea typeface="Raleway" pitchFamily="34" charset="-122"/>
                <a:cs typeface="Raleway" pitchFamily="34" charset="-120"/>
              </a:rPr>
              <a:t>ODD 17</a:t>
            </a:r>
            <a:endParaRPr lang="en-US" sz="1200" dirty="0"/>
          </a:p>
        </p:txBody>
      </p:sp>
      <p:sp>
        <p:nvSpPr>
          <p:cNvPr id="42" name="Text 33"/>
          <p:cNvSpPr txBox="1"/>
          <p:nvPr/>
        </p:nvSpPr>
        <p:spPr>
          <a:xfrm>
            <a:off x="5824728" y="5012741"/>
            <a:ext cx="2991002" cy="228600"/>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Travail décent et croissance économique</a:t>
            </a:r>
            <a:endParaRPr lang="en-US" sz="1200" dirty="0"/>
          </a:p>
        </p:txBody>
      </p:sp>
      <p:sp>
        <p:nvSpPr>
          <p:cNvPr id="43" name="Text 34"/>
          <p:cNvSpPr txBox="1"/>
          <p:nvPr/>
        </p:nvSpPr>
        <p:spPr>
          <a:xfrm>
            <a:off x="14408201" y="5012741"/>
            <a:ext cx="3277210" cy="228600"/>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Mesures relatives au changement climatique</a:t>
            </a:r>
            <a:endParaRPr lang="en-US" sz="1200" dirty="0"/>
          </a:p>
        </p:txBody>
      </p:sp>
      <p:sp>
        <p:nvSpPr>
          <p:cNvPr id="44" name="Text 35"/>
          <p:cNvSpPr txBox="1"/>
          <p:nvPr/>
        </p:nvSpPr>
        <p:spPr>
          <a:xfrm>
            <a:off x="5893308" y="5584241"/>
            <a:ext cx="3172054" cy="228600"/>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Partenariats pour la réalisation des objectifs</a:t>
            </a:r>
            <a:endParaRPr lang="en-US" sz="1200" dirty="0"/>
          </a:p>
        </p:txBody>
      </p:sp>
      <p:pic>
        <p:nvPicPr>
          <p:cNvPr id="45" name="Image 7" descr="preencoded.png"/>
          <p:cNvPicPr>
            <a:picLocks noChangeAspect="1"/>
          </p:cNvPicPr>
          <p:nvPr/>
        </p:nvPicPr>
        <p:blipFill>
          <a:blip r:embed="rId10"/>
          <a:srcRect/>
          <a:stretch/>
        </p:blipFill>
        <p:spPr>
          <a:xfrm>
            <a:off x="457200" y="6289243"/>
            <a:ext cx="228600" cy="228600"/>
          </a:xfrm>
          <a:prstGeom prst="rect">
            <a:avLst/>
          </a:prstGeom>
        </p:spPr>
      </p:pic>
      <p:sp>
        <p:nvSpPr>
          <p:cNvPr id="46" name="Text 36"/>
          <p:cNvSpPr txBox="1"/>
          <p:nvPr/>
        </p:nvSpPr>
        <p:spPr>
          <a:xfrm>
            <a:off x="838505" y="6231636"/>
            <a:ext cx="5768035" cy="342900"/>
          </a:xfrm>
          <a:prstGeom prst="rect">
            <a:avLst/>
          </a:prstGeom>
          <a:noFill/>
          <a:ln/>
        </p:spPr>
        <p:txBody>
          <a:bodyPr wrap="square" lIns="0" tIns="0" rIns="0" bIns="0" rtlCol="0" anchor="ctr"/>
          <a:lstStyle/>
          <a:p>
            <a:pPr marL="0" indent="0" algn="l">
              <a:buNone/>
            </a:pPr>
            <a:r>
              <a:rPr lang="en-US" sz="2200" b="1" dirty="0">
                <a:solidFill>
                  <a:srgbClr val="2C3E50"/>
                </a:solidFill>
                <a:latin typeface="Montserrat" pitchFamily="34" charset="0"/>
                <a:ea typeface="Montserrat" pitchFamily="34" charset="-122"/>
                <a:cs typeface="Montserrat" pitchFamily="34" charset="-120"/>
              </a:rPr>
              <a:t>Feuille de route et prochaines étapes</a:t>
            </a:r>
            <a:endParaRPr lang="en-US" sz="2200" dirty="0"/>
          </a:p>
        </p:txBody>
      </p:sp>
      <p:sp>
        <p:nvSpPr>
          <p:cNvPr id="47" name="Text 37"/>
          <p:cNvSpPr txBox="1"/>
          <p:nvPr/>
        </p:nvSpPr>
        <p:spPr>
          <a:xfrm>
            <a:off x="895198" y="8213141"/>
            <a:ext cx="5339182" cy="342900"/>
          </a:xfrm>
          <a:prstGeom prst="rect">
            <a:avLst/>
          </a:prstGeom>
          <a:noFill/>
          <a:ln/>
        </p:spPr>
        <p:txBody>
          <a:bodyPr wrap="square" lIns="0" tIns="0" rIns="0" bIns="0" rtlCol="0" anchor="ctr"/>
          <a:lstStyle/>
          <a:p>
            <a:pPr marL="0" indent="0" algn="l">
              <a:buNone/>
            </a:pPr>
            <a:r>
              <a:rPr lang="en-US" sz="2200" b="1" dirty="0">
                <a:solidFill>
                  <a:srgbClr val="2C3E50"/>
                </a:solidFill>
                <a:latin typeface="Montserrat" pitchFamily="34" charset="0"/>
                <a:ea typeface="Montserrat" pitchFamily="34" charset="-122"/>
                <a:cs typeface="Montserrat" pitchFamily="34" charset="-120"/>
              </a:rPr>
              <a:t>Remerciements et appel à l'action</a:t>
            </a:r>
            <a:endParaRPr lang="en-US" sz="2200" dirty="0"/>
          </a:p>
        </p:txBody>
      </p:sp>
      <p:sp>
        <p:nvSpPr>
          <p:cNvPr id="48" name="Shape 38"/>
          <p:cNvSpPr/>
          <p:nvPr/>
        </p:nvSpPr>
        <p:spPr>
          <a:xfrm>
            <a:off x="914400" y="6764731"/>
            <a:ext cx="4114800" cy="1143000"/>
          </a:xfrm>
          <a:prstGeom prst="roundRect">
            <a:avLst>
              <a:gd name="adj" fmla="val 5333"/>
            </a:avLst>
          </a:prstGeom>
          <a:solidFill>
            <a:srgbClr val="FFFFFF"/>
          </a:solidFill>
          <a:ln/>
          <a:effectLst>
            <a:outerShdw blurRad="12700" dist="12700" dir="16200000" algn="bl" rotWithShape="0">
              <a:srgbClr val="000000">
                <a:alpha val="75000"/>
              </a:srgbClr>
            </a:outerShdw>
          </a:effectLst>
        </p:spPr>
      </p:sp>
      <p:sp>
        <p:nvSpPr>
          <p:cNvPr id="49" name="Shape 39"/>
          <p:cNvSpPr/>
          <p:nvPr/>
        </p:nvSpPr>
        <p:spPr>
          <a:xfrm>
            <a:off x="914400" y="6764731"/>
            <a:ext cx="47549" cy="1143000"/>
          </a:xfrm>
          <a:prstGeom prst="rect">
            <a:avLst/>
          </a:prstGeom>
          <a:solidFill>
            <a:srgbClr val="27AE60"/>
          </a:solidFill>
          <a:ln/>
        </p:spPr>
      </p:sp>
      <p:sp>
        <p:nvSpPr>
          <p:cNvPr id="50" name="Shape 40"/>
          <p:cNvSpPr/>
          <p:nvPr/>
        </p:nvSpPr>
        <p:spPr>
          <a:xfrm>
            <a:off x="5181905" y="6764731"/>
            <a:ext cx="4114800" cy="1143000"/>
          </a:xfrm>
          <a:prstGeom prst="roundRect">
            <a:avLst>
              <a:gd name="adj" fmla="val 5333"/>
            </a:avLst>
          </a:prstGeom>
          <a:solidFill>
            <a:srgbClr val="FFFFFF"/>
          </a:solidFill>
          <a:ln/>
          <a:effectLst>
            <a:outerShdw blurRad="12700" dist="12700" dir="16200000" algn="bl" rotWithShape="0">
              <a:srgbClr val="000000">
                <a:alpha val="75000"/>
              </a:srgbClr>
            </a:outerShdw>
          </a:effectLst>
        </p:spPr>
      </p:sp>
      <p:sp>
        <p:nvSpPr>
          <p:cNvPr id="51" name="Shape 41"/>
          <p:cNvSpPr/>
          <p:nvPr/>
        </p:nvSpPr>
        <p:spPr>
          <a:xfrm>
            <a:off x="5181905" y="6764731"/>
            <a:ext cx="47549" cy="1143000"/>
          </a:xfrm>
          <a:prstGeom prst="rect">
            <a:avLst/>
          </a:prstGeom>
          <a:solidFill>
            <a:srgbClr val="27AE60"/>
          </a:solidFill>
          <a:ln/>
        </p:spPr>
      </p:sp>
      <p:sp>
        <p:nvSpPr>
          <p:cNvPr id="52" name="Shape 42"/>
          <p:cNvSpPr/>
          <p:nvPr/>
        </p:nvSpPr>
        <p:spPr>
          <a:xfrm>
            <a:off x="9448495" y="6764731"/>
            <a:ext cx="4114800" cy="1143000"/>
          </a:xfrm>
          <a:prstGeom prst="roundRect">
            <a:avLst>
              <a:gd name="adj" fmla="val 5333"/>
            </a:avLst>
          </a:prstGeom>
          <a:solidFill>
            <a:srgbClr val="FFFFFF"/>
          </a:solidFill>
          <a:ln/>
          <a:effectLst>
            <a:outerShdw blurRad="12700" dist="12700" dir="16200000" algn="bl" rotWithShape="0">
              <a:srgbClr val="000000">
                <a:alpha val="75000"/>
              </a:srgbClr>
            </a:outerShdw>
          </a:effectLst>
        </p:spPr>
      </p:sp>
      <p:sp>
        <p:nvSpPr>
          <p:cNvPr id="53" name="Shape 43"/>
          <p:cNvSpPr/>
          <p:nvPr/>
        </p:nvSpPr>
        <p:spPr>
          <a:xfrm>
            <a:off x="9448495" y="6764731"/>
            <a:ext cx="47549" cy="1143000"/>
          </a:xfrm>
          <a:prstGeom prst="rect">
            <a:avLst/>
          </a:prstGeom>
          <a:solidFill>
            <a:srgbClr val="27AE60"/>
          </a:solidFill>
          <a:ln/>
        </p:spPr>
      </p:sp>
      <p:sp>
        <p:nvSpPr>
          <p:cNvPr id="54" name="Shape 44"/>
          <p:cNvSpPr/>
          <p:nvPr/>
        </p:nvSpPr>
        <p:spPr>
          <a:xfrm>
            <a:off x="13716000" y="6764731"/>
            <a:ext cx="4114800" cy="1143000"/>
          </a:xfrm>
          <a:prstGeom prst="roundRect">
            <a:avLst>
              <a:gd name="adj" fmla="val 5333"/>
            </a:avLst>
          </a:prstGeom>
          <a:solidFill>
            <a:srgbClr val="FFFFFF"/>
          </a:solidFill>
          <a:ln/>
          <a:effectLst>
            <a:outerShdw blurRad="12700" dist="12700" dir="16200000" algn="bl" rotWithShape="0">
              <a:srgbClr val="000000">
                <a:alpha val="75000"/>
              </a:srgbClr>
            </a:outerShdw>
          </a:effectLst>
        </p:spPr>
      </p:sp>
      <p:sp>
        <p:nvSpPr>
          <p:cNvPr id="55" name="Shape 45"/>
          <p:cNvSpPr/>
          <p:nvPr/>
        </p:nvSpPr>
        <p:spPr>
          <a:xfrm>
            <a:off x="13716000" y="6764731"/>
            <a:ext cx="47549" cy="1143000"/>
          </a:xfrm>
          <a:prstGeom prst="rect">
            <a:avLst/>
          </a:prstGeom>
          <a:solidFill>
            <a:srgbClr val="27AE60"/>
          </a:solidFill>
          <a:ln/>
        </p:spPr>
      </p:sp>
      <p:sp>
        <p:nvSpPr>
          <p:cNvPr id="56" name="Shape 46"/>
          <p:cNvSpPr/>
          <p:nvPr/>
        </p:nvSpPr>
        <p:spPr>
          <a:xfrm>
            <a:off x="1114654" y="6917436"/>
            <a:ext cx="304495" cy="304495"/>
          </a:xfrm>
          <a:prstGeom prst="roundRect">
            <a:avLst>
              <a:gd name="adj" fmla="val 300300"/>
            </a:avLst>
          </a:prstGeom>
          <a:solidFill>
            <a:srgbClr val="3B82F6"/>
          </a:solidFill>
          <a:ln/>
        </p:spPr>
      </p:sp>
      <p:sp>
        <p:nvSpPr>
          <p:cNvPr id="57" name="Shape 47"/>
          <p:cNvSpPr/>
          <p:nvPr/>
        </p:nvSpPr>
        <p:spPr>
          <a:xfrm>
            <a:off x="5381244" y="6917436"/>
            <a:ext cx="304495" cy="304495"/>
          </a:xfrm>
          <a:prstGeom prst="roundRect">
            <a:avLst>
              <a:gd name="adj" fmla="val 300300"/>
            </a:avLst>
          </a:prstGeom>
          <a:solidFill>
            <a:srgbClr val="3B82F6"/>
          </a:solidFill>
          <a:ln/>
        </p:spPr>
      </p:sp>
      <p:sp>
        <p:nvSpPr>
          <p:cNvPr id="58" name="Shape 48"/>
          <p:cNvSpPr/>
          <p:nvPr/>
        </p:nvSpPr>
        <p:spPr>
          <a:xfrm>
            <a:off x="9648749" y="6917436"/>
            <a:ext cx="304495" cy="304495"/>
          </a:xfrm>
          <a:prstGeom prst="roundRect">
            <a:avLst>
              <a:gd name="adj" fmla="val 300300"/>
            </a:avLst>
          </a:prstGeom>
          <a:solidFill>
            <a:srgbClr val="3B82F6"/>
          </a:solidFill>
          <a:ln/>
        </p:spPr>
      </p:sp>
      <p:sp>
        <p:nvSpPr>
          <p:cNvPr id="59" name="Shape 49"/>
          <p:cNvSpPr/>
          <p:nvPr/>
        </p:nvSpPr>
        <p:spPr>
          <a:xfrm>
            <a:off x="13916254" y="6917436"/>
            <a:ext cx="304495" cy="304495"/>
          </a:xfrm>
          <a:prstGeom prst="roundRect">
            <a:avLst>
              <a:gd name="adj" fmla="val 300300"/>
            </a:avLst>
          </a:prstGeom>
          <a:solidFill>
            <a:srgbClr val="3B82F6"/>
          </a:solidFill>
          <a:ln/>
        </p:spPr>
      </p:sp>
      <p:sp>
        <p:nvSpPr>
          <p:cNvPr id="60" name="Text 50"/>
          <p:cNvSpPr txBox="1"/>
          <p:nvPr/>
        </p:nvSpPr>
        <p:spPr>
          <a:xfrm>
            <a:off x="1228954" y="6955841"/>
            <a:ext cx="191110" cy="228600"/>
          </a:xfrm>
          <a:prstGeom prst="rect">
            <a:avLst/>
          </a:prstGeom>
          <a:noFill/>
          <a:ln/>
        </p:spPr>
        <p:txBody>
          <a:bodyPr wrap="square" lIns="0" tIns="0" rIns="0" bIns="0" rtlCol="0" anchor="ctr"/>
          <a:lstStyle/>
          <a:p>
            <a:pPr marL="0" indent="0" algn="l">
              <a:buNone/>
            </a:pPr>
            <a:r>
              <a:rPr lang="en-US" sz="1200" b="1" dirty="0">
                <a:solidFill>
                  <a:srgbClr val="FFFFFF"/>
                </a:solidFill>
                <a:latin typeface="Raleway" pitchFamily="34" charset="0"/>
                <a:ea typeface="Raleway" pitchFamily="34" charset="-122"/>
                <a:cs typeface="Raleway" pitchFamily="34" charset="-120"/>
              </a:rPr>
              <a:t>1</a:t>
            </a:r>
            <a:endParaRPr lang="en-US" sz="1200" dirty="0"/>
          </a:p>
        </p:txBody>
      </p:sp>
      <p:sp>
        <p:nvSpPr>
          <p:cNvPr id="61" name="Text 51"/>
          <p:cNvSpPr txBox="1"/>
          <p:nvPr/>
        </p:nvSpPr>
        <p:spPr>
          <a:xfrm>
            <a:off x="5490972" y="6955841"/>
            <a:ext cx="210312" cy="228600"/>
          </a:xfrm>
          <a:prstGeom prst="rect">
            <a:avLst/>
          </a:prstGeom>
          <a:noFill/>
          <a:ln/>
        </p:spPr>
        <p:txBody>
          <a:bodyPr wrap="square" lIns="0" tIns="0" rIns="0" bIns="0" rtlCol="0" anchor="ctr"/>
          <a:lstStyle/>
          <a:p>
            <a:pPr marL="0" indent="0" algn="l">
              <a:buNone/>
            </a:pPr>
            <a:r>
              <a:rPr lang="en-US" sz="1200" b="1" dirty="0">
                <a:solidFill>
                  <a:srgbClr val="FFFFFF"/>
                </a:solidFill>
                <a:latin typeface="Raleway" pitchFamily="34" charset="0"/>
                <a:ea typeface="Raleway" pitchFamily="34" charset="-122"/>
                <a:cs typeface="Raleway" pitchFamily="34" charset="-120"/>
              </a:rPr>
              <a:t>2</a:t>
            </a:r>
            <a:endParaRPr lang="en-US" sz="1200" dirty="0"/>
          </a:p>
        </p:txBody>
      </p:sp>
      <p:sp>
        <p:nvSpPr>
          <p:cNvPr id="62" name="Text 52"/>
          <p:cNvSpPr txBox="1"/>
          <p:nvPr/>
        </p:nvSpPr>
        <p:spPr>
          <a:xfrm>
            <a:off x="9758477" y="6955841"/>
            <a:ext cx="200254" cy="228600"/>
          </a:xfrm>
          <a:prstGeom prst="rect">
            <a:avLst/>
          </a:prstGeom>
          <a:noFill/>
          <a:ln/>
        </p:spPr>
        <p:txBody>
          <a:bodyPr wrap="square" lIns="0" tIns="0" rIns="0" bIns="0" rtlCol="0" anchor="ctr"/>
          <a:lstStyle/>
          <a:p>
            <a:pPr marL="0" indent="0" algn="l">
              <a:buNone/>
            </a:pPr>
            <a:r>
              <a:rPr lang="en-US" sz="1200" b="1" dirty="0">
                <a:solidFill>
                  <a:srgbClr val="FFFFFF"/>
                </a:solidFill>
                <a:latin typeface="Raleway" pitchFamily="34" charset="0"/>
                <a:ea typeface="Raleway" pitchFamily="34" charset="-122"/>
                <a:cs typeface="Raleway" pitchFamily="34" charset="-120"/>
              </a:rPr>
              <a:t>3</a:t>
            </a:r>
            <a:endParaRPr lang="en-US" sz="1200" dirty="0"/>
          </a:p>
        </p:txBody>
      </p:sp>
      <p:sp>
        <p:nvSpPr>
          <p:cNvPr id="63" name="Text 53"/>
          <p:cNvSpPr txBox="1"/>
          <p:nvPr/>
        </p:nvSpPr>
        <p:spPr>
          <a:xfrm>
            <a:off x="14025067" y="6955841"/>
            <a:ext cx="210312" cy="228600"/>
          </a:xfrm>
          <a:prstGeom prst="rect">
            <a:avLst/>
          </a:prstGeom>
          <a:noFill/>
          <a:ln/>
        </p:spPr>
        <p:txBody>
          <a:bodyPr wrap="square" lIns="0" tIns="0" rIns="0" bIns="0" rtlCol="0" anchor="ctr"/>
          <a:lstStyle/>
          <a:p>
            <a:pPr marL="0" indent="0" algn="l">
              <a:buNone/>
            </a:pPr>
            <a:r>
              <a:rPr lang="en-US" sz="1200" b="1" dirty="0">
                <a:solidFill>
                  <a:srgbClr val="FFFFFF"/>
                </a:solidFill>
                <a:latin typeface="Raleway" pitchFamily="34" charset="0"/>
                <a:ea typeface="Raleway" pitchFamily="34" charset="-122"/>
                <a:cs typeface="Raleway" pitchFamily="34" charset="-120"/>
              </a:rPr>
              <a:t>4</a:t>
            </a:r>
            <a:endParaRPr lang="en-US" sz="1200" dirty="0"/>
          </a:p>
        </p:txBody>
      </p:sp>
      <p:sp>
        <p:nvSpPr>
          <p:cNvPr id="64" name="Text 54"/>
          <p:cNvSpPr txBox="1"/>
          <p:nvPr/>
        </p:nvSpPr>
        <p:spPr>
          <a:xfrm>
            <a:off x="1495044" y="6964985"/>
            <a:ext cx="1252728" cy="200254"/>
          </a:xfrm>
          <a:prstGeom prst="rect">
            <a:avLst/>
          </a:prstGeom>
          <a:noFill/>
          <a:ln/>
        </p:spPr>
        <p:txBody>
          <a:bodyPr wrap="square" lIns="0" tIns="0" rIns="0" bIns="0" rtlCol="0" anchor="ctr"/>
          <a:lstStyle/>
          <a:p>
            <a:pPr marL="0" indent="0" algn="l">
              <a:buNone/>
            </a:pPr>
            <a:r>
              <a:rPr lang="en-US" sz="1300" b="1" dirty="0">
                <a:solidFill>
                  <a:srgbClr val="2C3E50"/>
                </a:solidFill>
                <a:latin typeface="Raleway" pitchFamily="34" charset="0"/>
                <a:ea typeface="Raleway" pitchFamily="34" charset="-122"/>
                <a:cs typeface="Raleway" pitchFamily="34" charset="-120"/>
              </a:rPr>
              <a:t>Oct-Déc 2025</a:t>
            </a:r>
            <a:endParaRPr lang="en-US" sz="1300" dirty="0"/>
          </a:p>
        </p:txBody>
      </p:sp>
      <p:sp>
        <p:nvSpPr>
          <p:cNvPr id="65" name="Text 55"/>
          <p:cNvSpPr txBox="1"/>
          <p:nvPr/>
        </p:nvSpPr>
        <p:spPr>
          <a:xfrm>
            <a:off x="5762549" y="6964985"/>
            <a:ext cx="1262786" cy="200254"/>
          </a:xfrm>
          <a:prstGeom prst="rect">
            <a:avLst/>
          </a:prstGeom>
          <a:noFill/>
          <a:ln/>
        </p:spPr>
        <p:txBody>
          <a:bodyPr wrap="square" lIns="0" tIns="0" rIns="0" bIns="0" rtlCol="0" anchor="ctr"/>
          <a:lstStyle/>
          <a:p>
            <a:pPr marL="0" indent="0" algn="l">
              <a:buNone/>
            </a:pPr>
            <a:r>
              <a:rPr lang="en-US" sz="1300" b="1" dirty="0">
                <a:solidFill>
                  <a:srgbClr val="2C3E50"/>
                </a:solidFill>
                <a:latin typeface="Raleway" pitchFamily="34" charset="0"/>
                <a:ea typeface="Raleway" pitchFamily="34" charset="-122"/>
                <a:cs typeface="Raleway" pitchFamily="34" charset="-120"/>
              </a:rPr>
              <a:t>Jan-Juin 2026</a:t>
            </a:r>
            <a:endParaRPr lang="en-US" sz="1300" dirty="0"/>
          </a:p>
        </p:txBody>
      </p:sp>
      <p:sp>
        <p:nvSpPr>
          <p:cNvPr id="66" name="Text 56"/>
          <p:cNvSpPr txBox="1"/>
          <p:nvPr/>
        </p:nvSpPr>
        <p:spPr>
          <a:xfrm>
            <a:off x="10030054" y="6964985"/>
            <a:ext cx="1090879" cy="200254"/>
          </a:xfrm>
          <a:prstGeom prst="rect">
            <a:avLst/>
          </a:prstGeom>
          <a:noFill/>
          <a:ln/>
        </p:spPr>
        <p:txBody>
          <a:bodyPr wrap="square" lIns="0" tIns="0" rIns="0" bIns="0" rtlCol="0" anchor="ctr"/>
          <a:lstStyle/>
          <a:p>
            <a:pPr marL="0" indent="0" algn="l">
              <a:buNone/>
            </a:pPr>
            <a:r>
              <a:rPr lang="en-US" sz="1300" b="1" dirty="0">
                <a:solidFill>
                  <a:srgbClr val="2C3E50"/>
                </a:solidFill>
                <a:latin typeface="Raleway" pitchFamily="34" charset="0"/>
                <a:ea typeface="Raleway" pitchFamily="34" charset="-122"/>
                <a:cs typeface="Raleway" pitchFamily="34" charset="-120"/>
              </a:rPr>
              <a:t>Juillet 2026</a:t>
            </a:r>
            <a:endParaRPr lang="en-US" sz="1300" dirty="0"/>
          </a:p>
        </p:txBody>
      </p:sp>
      <p:sp>
        <p:nvSpPr>
          <p:cNvPr id="67" name="Text 57"/>
          <p:cNvSpPr txBox="1"/>
          <p:nvPr/>
        </p:nvSpPr>
        <p:spPr>
          <a:xfrm>
            <a:off x="14296644" y="6964985"/>
            <a:ext cx="1014984" cy="200254"/>
          </a:xfrm>
          <a:prstGeom prst="rect">
            <a:avLst/>
          </a:prstGeom>
          <a:noFill/>
          <a:ln/>
        </p:spPr>
        <p:txBody>
          <a:bodyPr wrap="square" lIns="0" tIns="0" rIns="0" bIns="0" rtlCol="0" anchor="ctr"/>
          <a:lstStyle/>
          <a:p>
            <a:pPr marL="0" indent="0" algn="l">
              <a:buNone/>
            </a:pPr>
            <a:r>
              <a:rPr lang="en-US" sz="1300" b="1" dirty="0">
                <a:solidFill>
                  <a:srgbClr val="2C3E50"/>
                </a:solidFill>
                <a:latin typeface="Raleway" pitchFamily="34" charset="0"/>
                <a:ea typeface="Raleway" pitchFamily="34" charset="-122"/>
                <a:cs typeface="Raleway" pitchFamily="34" charset="-120"/>
              </a:rPr>
              <a:t>2026-2028</a:t>
            </a:r>
            <a:endParaRPr lang="en-US" sz="1300" dirty="0"/>
          </a:p>
        </p:txBody>
      </p:sp>
      <p:sp>
        <p:nvSpPr>
          <p:cNvPr id="68" name="Text 58"/>
          <p:cNvSpPr txBox="1"/>
          <p:nvPr/>
        </p:nvSpPr>
        <p:spPr>
          <a:xfrm>
            <a:off x="1114654" y="7317943"/>
            <a:ext cx="3343961" cy="4096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Lancement officiel du plan et mobilisation des ressources initiales</a:t>
            </a:r>
            <a:endParaRPr lang="en-US" sz="1200" dirty="0"/>
          </a:p>
        </p:txBody>
      </p:sp>
      <p:sp>
        <p:nvSpPr>
          <p:cNvPr id="69" name="Text 59"/>
          <p:cNvSpPr txBox="1"/>
          <p:nvPr/>
        </p:nvSpPr>
        <p:spPr>
          <a:xfrm>
            <a:off x="5381244" y="7317943"/>
            <a:ext cx="3696005" cy="4096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Mise en œuvre des projets pilotes et formation des équipes</a:t>
            </a:r>
            <a:endParaRPr lang="en-US" sz="1200" dirty="0"/>
          </a:p>
        </p:txBody>
      </p:sp>
      <p:sp>
        <p:nvSpPr>
          <p:cNvPr id="70" name="Text 60"/>
          <p:cNvSpPr txBox="1"/>
          <p:nvPr/>
        </p:nvSpPr>
        <p:spPr>
          <a:xfrm>
            <a:off x="9648749" y="7317943"/>
            <a:ext cx="3857854" cy="1810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Évaluation à mi-parcours et ajustements stratégiques</a:t>
            </a:r>
            <a:endParaRPr lang="en-US" sz="1200" dirty="0"/>
          </a:p>
        </p:txBody>
      </p:sp>
      <p:sp>
        <p:nvSpPr>
          <p:cNvPr id="71" name="Text 61"/>
          <p:cNvSpPr txBox="1"/>
          <p:nvPr/>
        </p:nvSpPr>
        <p:spPr>
          <a:xfrm>
            <a:off x="13916254" y="7317943"/>
            <a:ext cx="3525012" cy="4096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Extension des programmes et renforcement des partenariats</a:t>
            </a:r>
            <a:endParaRPr lang="en-US" sz="1200" dirty="0"/>
          </a:p>
        </p:txBody>
      </p:sp>
      <p:pic>
        <p:nvPicPr>
          <p:cNvPr id="72" name="Image 8" descr="preencoded.png"/>
          <p:cNvPicPr>
            <a:picLocks noChangeAspect="1"/>
          </p:cNvPicPr>
          <p:nvPr/>
        </p:nvPicPr>
        <p:blipFill>
          <a:blip r:embed="rId11"/>
          <a:srcRect l="-80" r="-80"/>
          <a:stretch/>
        </p:blipFill>
        <p:spPr>
          <a:xfrm>
            <a:off x="457200" y="8269834"/>
            <a:ext cx="286207" cy="228600"/>
          </a:xfrm>
          <a:prstGeom prst="rect">
            <a:avLst/>
          </a:prstGeom>
        </p:spPr>
      </p:pic>
      <p:sp>
        <p:nvSpPr>
          <p:cNvPr id="73" name="Shape 62"/>
          <p:cNvSpPr/>
          <p:nvPr/>
        </p:nvSpPr>
        <p:spPr>
          <a:xfrm>
            <a:off x="914400" y="8746236"/>
            <a:ext cx="16916400" cy="3086100"/>
          </a:xfrm>
          <a:prstGeom prst="roundRect">
            <a:avLst>
              <a:gd name="adj" fmla="val 732"/>
            </a:avLst>
          </a:prstGeom>
          <a:solidFill>
            <a:srgbClr val="FFFFFF"/>
          </a:solidFill>
          <a:ln/>
          <a:effectLst>
            <a:outerShdw blurRad="12700" dist="12700" dir="16200000" algn="bl" rotWithShape="0">
              <a:srgbClr val="000000">
                <a:alpha val="75000"/>
              </a:srgbClr>
            </a:outerShdw>
          </a:effectLst>
        </p:spPr>
      </p:sp>
      <p:sp>
        <p:nvSpPr>
          <p:cNvPr id="74" name="Text 63"/>
          <p:cNvSpPr txBox="1"/>
          <p:nvPr/>
        </p:nvSpPr>
        <p:spPr>
          <a:xfrm>
            <a:off x="1143000" y="9003182"/>
            <a:ext cx="16292779" cy="467258"/>
          </a:xfrm>
          <a:prstGeom prst="rect">
            <a:avLst/>
          </a:prstGeom>
          <a:noFill/>
          <a:ln/>
        </p:spPr>
        <p:txBody>
          <a:bodyPr wrap="square" lIns="0" tIns="0" rIns="0" bIns="0" rtlCol="0" anchor="ctr"/>
          <a:lstStyle/>
          <a:p>
            <a:pPr marL="0" indent="0" algn="l">
              <a:buNone/>
            </a:pPr>
            <a:r>
              <a:rPr lang="en-US" sz="1300" dirty="0">
                <a:solidFill>
                  <a:srgbClr val="2C3E50"/>
                </a:solidFill>
                <a:latin typeface="Raleway" pitchFamily="34" charset="0"/>
                <a:ea typeface="Raleway" pitchFamily="34" charset="-122"/>
                <a:cs typeface="Raleway" pitchFamily="34" charset="-120"/>
              </a:rPr>
              <a:t>JeRestaure Bien-être tient à remercier ses partenaires, membres et bénéficiaires pour leur confiance et leur collaboration continue. La réussite de ce plan stratégique dépendra de l'engagement collectif de toutes les parties prenantes.</a:t>
            </a:r>
            <a:endParaRPr lang="en-US" sz="1300" dirty="0"/>
          </a:p>
        </p:txBody>
      </p:sp>
      <p:sp>
        <p:nvSpPr>
          <p:cNvPr id="75" name="Shape 64"/>
          <p:cNvSpPr/>
          <p:nvPr/>
        </p:nvSpPr>
        <p:spPr>
          <a:xfrm>
            <a:off x="1143000" y="9736531"/>
            <a:ext cx="16459200" cy="1181405"/>
          </a:xfrm>
          <a:prstGeom prst="roundRect">
            <a:avLst>
              <a:gd name="adj" fmla="val 4994"/>
            </a:avLst>
          </a:prstGeom>
          <a:solidFill>
            <a:srgbClr val="EFF6FF"/>
          </a:solidFill>
          <a:ln/>
        </p:spPr>
      </p:sp>
      <p:sp>
        <p:nvSpPr>
          <p:cNvPr id="76" name="Shape 65"/>
          <p:cNvSpPr/>
          <p:nvPr/>
        </p:nvSpPr>
        <p:spPr>
          <a:xfrm>
            <a:off x="1143000" y="9736531"/>
            <a:ext cx="38405" cy="1181405"/>
          </a:xfrm>
          <a:prstGeom prst="rect">
            <a:avLst/>
          </a:prstGeom>
          <a:solidFill>
            <a:srgbClr val="3B82F6"/>
          </a:solidFill>
          <a:ln/>
        </p:spPr>
      </p:sp>
      <p:sp>
        <p:nvSpPr>
          <p:cNvPr id="77" name="Text 66"/>
          <p:cNvSpPr txBox="1"/>
          <p:nvPr/>
        </p:nvSpPr>
        <p:spPr>
          <a:xfrm>
            <a:off x="1371600" y="9946843"/>
            <a:ext cx="1534363" cy="228600"/>
          </a:xfrm>
          <a:prstGeom prst="rect">
            <a:avLst/>
          </a:prstGeom>
          <a:noFill/>
          <a:ln/>
        </p:spPr>
        <p:txBody>
          <a:bodyPr wrap="square" lIns="0" tIns="0" rIns="0" bIns="0" rtlCol="0" anchor="ctr"/>
          <a:lstStyle/>
          <a:p>
            <a:pPr marL="0" indent="0" algn="l">
              <a:buNone/>
            </a:pPr>
            <a:r>
              <a:rPr lang="en-US" sz="1500" b="1" dirty="0">
                <a:solidFill>
                  <a:srgbClr val="2C3E50"/>
                </a:solidFill>
                <a:latin typeface="Raleway" pitchFamily="34" charset="0"/>
                <a:ea typeface="Raleway" pitchFamily="34" charset="-122"/>
                <a:cs typeface="Raleway" pitchFamily="34" charset="-120"/>
              </a:rPr>
              <a:t>Notre invitation</a:t>
            </a:r>
            <a:endParaRPr lang="en-US" sz="1500" dirty="0"/>
          </a:p>
        </p:txBody>
      </p:sp>
      <p:sp>
        <p:nvSpPr>
          <p:cNvPr id="78" name="Text 67"/>
          <p:cNvSpPr txBox="1"/>
          <p:nvPr/>
        </p:nvSpPr>
        <p:spPr>
          <a:xfrm>
            <a:off x="1371600" y="10289743"/>
            <a:ext cx="15574061" cy="409651"/>
          </a:xfrm>
          <a:prstGeom prst="rect">
            <a:avLst/>
          </a:prstGeom>
          <a:noFill/>
          <a:ln/>
        </p:spPr>
        <p:txBody>
          <a:bodyPr wrap="square" lIns="0" tIns="0" rIns="0" bIns="0" rtlCol="0" anchor="ctr"/>
          <a:lstStyle/>
          <a:p>
            <a:pPr marL="0" indent="0" algn="l">
              <a:buNone/>
            </a:pPr>
            <a:r>
              <a:rPr lang="en-US" sz="1200" dirty="0">
                <a:solidFill>
                  <a:srgbClr val="2C3E50"/>
                </a:solidFill>
                <a:latin typeface="Raleway" pitchFamily="34" charset="0"/>
                <a:ea typeface="Raleway" pitchFamily="34" charset="-122"/>
                <a:cs typeface="Raleway" pitchFamily="34" charset="-120"/>
              </a:rPr>
              <a:t>Nous invitons toutes les organisations, institutions et individus partageant notre vision à nous rejoindre dans cette démarche transformative pour les communautés d'Afrique de l'Ouest. Ensemble, construisons un avenir où innovation, bien-être et durabilité sont au cœur de notre développement commun.</a:t>
            </a:r>
            <a:endParaRPr lang="en-US" sz="1200" dirty="0"/>
          </a:p>
        </p:txBody>
      </p:sp>
      <p:sp>
        <p:nvSpPr>
          <p:cNvPr id="79" name="Shape 68"/>
          <p:cNvSpPr/>
          <p:nvPr/>
        </p:nvSpPr>
        <p:spPr>
          <a:xfrm>
            <a:off x="7125005" y="11146536"/>
            <a:ext cx="2276856" cy="457200"/>
          </a:xfrm>
          <a:prstGeom prst="roundRect">
            <a:avLst>
              <a:gd name="adj" fmla="val 200000"/>
            </a:avLst>
          </a:prstGeom>
          <a:solidFill>
            <a:srgbClr val="059669"/>
          </a:solidFill>
          <a:ln/>
        </p:spPr>
      </p:sp>
      <p:pic>
        <p:nvPicPr>
          <p:cNvPr id="80" name="Image 9" descr="preencoded.png"/>
          <p:cNvPicPr>
            <a:picLocks noChangeAspect="1"/>
          </p:cNvPicPr>
          <p:nvPr/>
        </p:nvPicPr>
        <p:blipFill>
          <a:blip r:embed="rId12"/>
          <a:srcRect t="-180" b="-180"/>
          <a:stretch/>
        </p:blipFill>
        <p:spPr>
          <a:xfrm>
            <a:off x="7429500" y="11299241"/>
            <a:ext cx="190195" cy="152705"/>
          </a:xfrm>
          <a:prstGeom prst="rect">
            <a:avLst/>
          </a:prstGeom>
        </p:spPr>
      </p:pic>
      <p:sp>
        <p:nvSpPr>
          <p:cNvPr id="81" name="Text 69"/>
          <p:cNvSpPr txBox="1"/>
          <p:nvPr/>
        </p:nvSpPr>
        <p:spPr>
          <a:xfrm>
            <a:off x="7734910" y="11280038"/>
            <a:ext cx="1476756" cy="181051"/>
          </a:xfrm>
          <a:prstGeom prst="rect">
            <a:avLst/>
          </a:prstGeom>
          <a:noFill/>
          <a:ln/>
        </p:spPr>
        <p:txBody>
          <a:bodyPr wrap="square" lIns="0" tIns="0" rIns="0" bIns="0" rtlCol="0" anchor="ctr"/>
          <a:lstStyle/>
          <a:p>
            <a:pPr marL="0" indent="0" algn="l">
              <a:buNone/>
            </a:pPr>
            <a:r>
              <a:rPr lang="en-US" sz="1200" b="1" dirty="0">
                <a:solidFill>
                  <a:srgbClr val="FFFFFF"/>
                </a:solidFill>
                <a:latin typeface="Raleway" pitchFamily="34" charset="0"/>
                <a:ea typeface="Raleway" pitchFamily="34" charset="-122"/>
                <a:cs typeface="Raleway" pitchFamily="34" charset="-120"/>
              </a:rPr>
              <a:t>Devenir partenaire</a:t>
            </a:r>
            <a:endParaRPr lang="en-US" sz="1200" dirty="0"/>
          </a:p>
        </p:txBody>
      </p:sp>
      <p:sp>
        <p:nvSpPr>
          <p:cNvPr id="82" name="Shape 70"/>
          <p:cNvSpPr/>
          <p:nvPr/>
        </p:nvSpPr>
        <p:spPr>
          <a:xfrm>
            <a:off x="9621317" y="11146536"/>
            <a:ext cx="2000707" cy="457200"/>
          </a:xfrm>
          <a:prstGeom prst="roundRect">
            <a:avLst>
              <a:gd name="adj" fmla="val 200000"/>
            </a:avLst>
          </a:prstGeom>
          <a:solidFill>
            <a:srgbClr val="2563EB"/>
          </a:solidFill>
          <a:ln/>
        </p:spPr>
      </p:sp>
      <p:pic>
        <p:nvPicPr>
          <p:cNvPr id="83" name="Image 10" descr="preencoded.png"/>
          <p:cNvPicPr>
            <a:picLocks noChangeAspect="1"/>
          </p:cNvPicPr>
          <p:nvPr/>
        </p:nvPicPr>
        <p:blipFill>
          <a:blip r:embed="rId13"/>
          <a:srcRect/>
          <a:stretch/>
        </p:blipFill>
        <p:spPr>
          <a:xfrm>
            <a:off x="9925812" y="11299241"/>
            <a:ext cx="152705" cy="152705"/>
          </a:xfrm>
          <a:prstGeom prst="rect">
            <a:avLst/>
          </a:prstGeom>
        </p:spPr>
      </p:pic>
      <p:sp>
        <p:nvSpPr>
          <p:cNvPr id="84" name="Text 71"/>
          <p:cNvSpPr txBox="1"/>
          <p:nvPr/>
        </p:nvSpPr>
        <p:spPr>
          <a:xfrm>
            <a:off x="10192817" y="11280038"/>
            <a:ext cx="1239012" cy="181051"/>
          </a:xfrm>
          <a:prstGeom prst="rect">
            <a:avLst/>
          </a:prstGeom>
          <a:noFill/>
          <a:ln/>
        </p:spPr>
        <p:txBody>
          <a:bodyPr wrap="square" lIns="0" tIns="0" rIns="0" bIns="0" rtlCol="0" anchor="ctr"/>
          <a:lstStyle/>
          <a:p>
            <a:pPr marL="0" indent="0" algn="l">
              <a:buNone/>
            </a:pPr>
            <a:r>
              <a:rPr lang="en-US" sz="1200" b="1" dirty="0">
                <a:solidFill>
                  <a:srgbClr val="FFFFFF"/>
                </a:solidFill>
                <a:latin typeface="Raleway" pitchFamily="34" charset="0"/>
                <a:ea typeface="Raleway" pitchFamily="34" charset="-122"/>
                <a:cs typeface="Raleway" pitchFamily="34" charset="-120"/>
              </a:rPr>
              <a:t>Nous contacter</a:t>
            </a:r>
            <a:endParaRPr lang="en-US" sz="1200" dirty="0"/>
          </a:p>
        </p:txBody>
      </p:sp>
      <p:sp>
        <p:nvSpPr>
          <p:cNvPr id="85" name="Shape 72"/>
          <p:cNvSpPr/>
          <p:nvPr/>
        </p:nvSpPr>
        <p:spPr>
          <a:xfrm>
            <a:off x="0" y="12289536"/>
            <a:ext cx="18288000" cy="543154"/>
          </a:xfrm>
          <a:prstGeom prst="rect">
            <a:avLst/>
          </a:prstGeom>
          <a:solidFill>
            <a:srgbClr val="F3F4F6"/>
          </a:solidFill>
          <a:ln/>
        </p:spPr>
      </p:sp>
      <p:sp>
        <p:nvSpPr>
          <p:cNvPr id="86" name="Shape 73"/>
          <p:cNvSpPr/>
          <p:nvPr/>
        </p:nvSpPr>
        <p:spPr>
          <a:xfrm>
            <a:off x="0" y="12289536"/>
            <a:ext cx="18288000" cy="9144"/>
          </a:xfrm>
          <a:prstGeom prst="rect">
            <a:avLst/>
          </a:prstGeom>
          <a:solidFill>
            <a:srgbClr val="E5E7EB"/>
          </a:solidFill>
          <a:ln/>
        </p:spPr>
      </p:sp>
      <p:pic>
        <p:nvPicPr>
          <p:cNvPr id="87" name="Image 11" descr="preencoded.png"/>
          <p:cNvPicPr>
            <a:picLocks noChangeAspect="1"/>
          </p:cNvPicPr>
          <p:nvPr/>
        </p:nvPicPr>
        <p:blipFill>
          <a:blip r:embed="rId14"/>
          <a:srcRect/>
          <a:stretch/>
        </p:blipFill>
        <p:spPr>
          <a:xfrm>
            <a:off x="457200" y="12479731"/>
            <a:ext cx="152705" cy="152705"/>
          </a:xfrm>
          <a:prstGeom prst="rect">
            <a:avLst/>
          </a:prstGeom>
        </p:spPr>
      </p:pic>
      <p:sp>
        <p:nvSpPr>
          <p:cNvPr id="88" name="Text 74"/>
          <p:cNvSpPr txBox="1"/>
          <p:nvPr/>
        </p:nvSpPr>
        <p:spPr>
          <a:xfrm>
            <a:off x="685800" y="12470587"/>
            <a:ext cx="2410358" cy="181051"/>
          </a:xfrm>
          <a:prstGeom prst="rect">
            <a:avLst/>
          </a:prstGeom>
          <a:noFill/>
          <a:ln/>
        </p:spPr>
        <p:txBody>
          <a:bodyPr wrap="square" lIns="0" tIns="0" rIns="0" bIns="0" rtlCol="0" anchor="ctr"/>
          <a:lstStyle/>
          <a:p>
            <a:pPr marL="0" indent="0" algn="l">
              <a:buNone/>
            </a:pPr>
            <a:r>
              <a:rPr lang="en-US" sz="1200" dirty="0">
                <a:solidFill>
                  <a:srgbClr val="374151"/>
                </a:solidFill>
                <a:latin typeface="Raleway" pitchFamily="34" charset="0"/>
                <a:ea typeface="Raleway" pitchFamily="34" charset="-122"/>
                <a:cs typeface="Raleway" pitchFamily="34" charset="-120"/>
              </a:rPr>
              <a:t>Contact@jerestaure-bienetre.org</a:t>
            </a:r>
            <a:endParaRPr lang="en-US" sz="1200" dirty="0"/>
          </a:p>
        </p:txBody>
      </p:sp>
      <p:pic>
        <p:nvPicPr>
          <p:cNvPr id="89" name="Image 12" descr="preencoded.png"/>
          <p:cNvPicPr>
            <a:picLocks noChangeAspect="1"/>
          </p:cNvPicPr>
          <p:nvPr/>
        </p:nvPicPr>
        <p:blipFill>
          <a:blip r:embed="rId15"/>
          <a:srcRect/>
          <a:stretch/>
        </p:blipFill>
        <p:spPr>
          <a:xfrm>
            <a:off x="3209544" y="12479731"/>
            <a:ext cx="152705" cy="152705"/>
          </a:xfrm>
          <a:prstGeom prst="rect">
            <a:avLst/>
          </a:prstGeom>
        </p:spPr>
      </p:pic>
      <p:sp>
        <p:nvSpPr>
          <p:cNvPr id="90" name="Text 75"/>
          <p:cNvSpPr txBox="1"/>
          <p:nvPr/>
        </p:nvSpPr>
        <p:spPr>
          <a:xfrm>
            <a:off x="3438144" y="12470587"/>
            <a:ext cx="1286561" cy="181051"/>
          </a:xfrm>
          <a:prstGeom prst="rect">
            <a:avLst/>
          </a:prstGeom>
          <a:noFill/>
          <a:ln/>
        </p:spPr>
        <p:txBody>
          <a:bodyPr wrap="square" lIns="0" tIns="0" rIns="0" bIns="0" rtlCol="0" anchor="ctr"/>
          <a:lstStyle/>
          <a:p>
            <a:pPr marL="0" indent="0" algn="l">
              <a:buNone/>
            </a:pPr>
            <a:r>
              <a:rPr lang="en-US" sz="1200" dirty="0">
                <a:solidFill>
                  <a:srgbClr val="374151"/>
                </a:solidFill>
                <a:latin typeface="Raleway" pitchFamily="34" charset="0"/>
                <a:ea typeface="Raleway" pitchFamily="34" charset="-122"/>
                <a:cs typeface="Raleway" pitchFamily="34" charset="-120"/>
              </a:rPr>
              <a:t>+229 96 24 94 86</a:t>
            </a:r>
            <a:endParaRPr lang="en-US" sz="1200" dirty="0"/>
          </a:p>
        </p:txBody>
      </p:sp>
      <p:pic>
        <p:nvPicPr>
          <p:cNvPr id="91" name="Image 13" descr="preencoded.png"/>
          <p:cNvPicPr>
            <a:picLocks noChangeAspect="1"/>
          </p:cNvPicPr>
          <p:nvPr/>
        </p:nvPicPr>
        <p:blipFill>
          <a:blip r:embed="rId16"/>
          <a:srcRect l="-989999" r="-989999"/>
          <a:stretch/>
        </p:blipFill>
        <p:spPr>
          <a:xfrm>
            <a:off x="16925544" y="12642494"/>
            <a:ext cx="190195" cy="9144"/>
          </a:xfrm>
          <a:prstGeom prst="rect">
            <a:avLst/>
          </a:prstGeom>
        </p:spPr>
      </p:pic>
      <p:pic>
        <p:nvPicPr>
          <p:cNvPr id="92" name="Image 14" descr="preencoded.png"/>
          <p:cNvPicPr>
            <a:picLocks noChangeAspect="1"/>
          </p:cNvPicPr>
          <p:nvPr/>
        </p:nvPicPr>
        <p:blipFill>
          <a:blip r:embed="rId17"/>
          <a:srcRect l="-989999" r="-989999"/>
          <a:stretch/>
        </p:blipFill>
        <p:spPr>
          <a:xfrm>
            <a:off x="17268444" y="12642494"/>
            <a:ext cx="190195" cy="9144"/>
          </a:xfrm>
          <a:prstGeom prst="rect">
            <a:avLst/>
          </a:prstGeom>
        </p:spPr>
      </p:pic>
      <p:pic>
        <p:nvPicPr>
          <p:cNvPr id="93" name="Image 15" descr="preencoded.png"/>
          <p:cNvPicPr>
            <a:picLocks noChangeAspect="1"/>
          </p:cNvPicPr>
          <p:nvPr/>
        </p:nvPicPr>
        <p:blipFill>
          <a:blip r:embed="rId18"/>
          <a:srcRect l="-1016667" r="-1016667"/>
          <a:stretch/>
        </p:blipFill>
        <p:spPr>
          <a:xfrm>
            <a:off x="17611344" y="12642494"/>
            <a:ext cx="219456" cy="9144"/>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TotalTime>
  <Words>6670</Words>
  <Application>Microsoft Macintosh PowerPoint</Application>
  <PresentationFormat>Personnalisé</PresentationFormat>
  <Paragraphs>1329</Paragraphs>
  <Slides>24</Slides>
  <Notes>24</Notes>
  <HiddenSlides>0</HiddenSlides>
  <MMClips>0</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24</vt:i4>
      </vt:variant>
    </vt:vector>
  </HeadingPairs>
  <TitlesOfParts>
    <vt:vector size="29" baseType="lpstr">
      <vt:lpstr>Arial</vt:lpstr>
      <vt:lpstr>Calibri</vt:lpstr>
      <vt:lpstr>Montserrat</vt:lpstr>
      <vt:lpstr>Raleway</vt:lpstr>
      <vt:lpstr>Office Theme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Generated by Gen-Spark</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Multi-page HTML Content</dc:title>
  <dc:subject>PptxGenJS Presentation</dc:subject>
  <dc:creator>Visual Extract to PPTX Converter</dc:creator>
  <cp:lastModifiedBy>Amos KPONOU</cp:lastModifiedBy>
  <cp:revision>2</cp:revision>
  <dcterms:created xsi:type="dcterms:W3CDTF">2025-09-17T12:40:41Z</dcterms:created>
  <dcterms:modified xsi:type="dcterms:W3CDTF">2026-02-14T10:45:39Z</dcterms:modified>
</cp:coreProperties>
</file>